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58" r:id="rId4"/>
    <p:sldId id="279" r:id="rId5"/>
    <p:sldId id="260" r:id="rId6"/>
    <p:sldId id="261" r:id="rId7"/>
    <p:sldId id="262" r:id="rId8"/>
    <p:sldId id="263" r:id="rId9"/>
    <p:sldId id="280" r:id="rId10"/>
    <p:sldId id="282" r:id="rId11"/>
    <p:sldId id="283" r:id="rId12"/>
    <p:sldId id="286" r:id="rId13"/>
    <p:sldId id="325" r:id="rId14"/>
    <p:sldId id="327" r:id="rId15"/>
    <p:sldId id="294" r:id="rId16"/>
    <p:sldId id="300" r:id="rId17"/>
    <p:sldId id="307" r:id="rId18"/>
    <p:sldId id="328" r:id="rId19"/>
    <p:sldId id="329" r:id="rId20"/>
    <p:sldId id="330" r:id="rId21"/>
    <p:sldId id="331" r:id="rId22"/>
    <p:sldId id="33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8"/>
    <p:restoredTop sz="94641"/>
  </p:normalViewPr>
  <p:slideViewPr>
    <p:cSldViewPr snapToGrid="0" snapToObjects="1">
      <p:cViewPr varScale="1">
        <p:scale>
          <a:sx n="136" d="100"/>
          <a:sy n="136" d="100"/>
        </p:scale>
        <p:origin x="84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ADB2B0-60F6-FD4A-BDB4-6955365648E5}" type="datetimeFigureOut">
              <a:rPr lang="en-US" smtClean="0"/>
              <a:t>1/14/19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C99651-17F0-C043-9E0D-548E081BCAF6}" type="slidenum">
              <a:rPr lang="en-US" smtClean="0"/>
              <a:t>‹#›</a:t>
            </a:fld>
            <a:endParaRPr lang="en-US"/>
          </a:p>
        </p:txBody>
      </p:sp>
    </p:spTree>
    <p:extLst>
      <p:ext uri="{BB962C8B-B14F-4D97-AF65-F5344CB8AC3E}">
        <p14:creationId xmlns:p14="http://schemas.microsoft.com/office/powerpoint/2010/main" val="3964237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As a user moves to the right, the responsibilities decrease as dos time to market, however the flexibility decreases</a:t>
            </a:r>
          </a:p>
        </p:txBody>
      </p:sp>
      <p:sp>
        <p:nvSpPr>
          <p:cNvPr id="4" name="Slide Number Placeholder 3"/>
          <p:cNvSpPr>
            <a:spLocks noGrp="1"/>
          </p:cNvSpPr>
          <p:nvPr>
            <p:ph type="sldNum" sz="quarter" idx="5"/>
          </p:nvPr>
        </p:nvSpPr>
        <p:spPr/>
        <p:txBody>
          <a:bodyPr/>
          <a:lstStyle/>
          <a:p>
            <a:fld id="{84CB6C83-B894-2740-9986-97D8BB6F6D98}" type="slidenum">
              <a:rPr lang="en-US" smtClean="0"/>
              <a:t>13</a:t>
            </a:fld>
            <a:endParaRPr lang="en-US" dirty="0"/>
          </a:p>
        </p:txBody>
      </p:sp>
    </p:spTree>
    <p:extLst>
      <p:ext uri="{BB962C8B-B14F-4D97-AF65-F5344CB8AC3E}">
        <p14:creationId xmlns:p14="http://schemas.microsoft.com/office/powerpoint/2010/main" val="4181277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Security</a:t>
            </a:r>
          </a:p>
          <a:p>
            <a:pPr lvl="1"/>
            <a:r>
              <a:rPr lang="en-US" sz="2400" dirty="0"/>
              <a:t>When first adoption, security is a major concern</a:t>
            </a:r>
          </a:p>
          <a:p>
            <a:pPr lvl="1"/>
            <a:r>
              <a:rPr lang="en-US" sz="2400" dirty="0"/>
              <a:t>Confidentiality of data is often a concern</a:t>
            </a:r>
          </a:p>
          <a:p>
            <a:pPr lvl="1"/>
            <a:r>
              <a:rPr lang="en-US" sz="2400" dirty="0"/>
              <a:t>Interestingly, as time passes, enterprises often see the cloud as a benefit to security</a:t>
            </a:r>
          </a:p>
          <a:p>
            <a:r>
              <a:rPr lang="en-US" dirty="0"/>
              <a:t>Costs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sz="1200" dirty="0"/>
              <a:t>Can be hard to predict</a:t>
            </a:r>
          </a:p>
          <a:p>
            <a:r>
              <a:rPr lang="en-US" dirty="0"/>
              <a:t>Lock-in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sz="1200" dirty="0"/>
              <a:t>Easy to become locked into a specific vendor and their services</a:t>
            </a:r>
          </a:p>
          <a:p>
            <a:r>
              <a:rPr lang="en-US" sz="2800" dirty="0"/>
              <a:t>Data transfer bottlenecks/costs</a:t>
            </a:r>
          </a:p>
          <a:p>
            <a:pPr lvl="1"/>
            <a:r>
              <a:rPr lang="en-US" sz="2400" dirty="0"/>
              <a:t>Data in a out can be a challenge</a:t>
            </a:r>
          </a:p>
          <a:p>
            <a:r>
              <a:rPr lang="en-US" dirty="0"/>
              <a:t>          Shipping is an option</a:t>
            </a:r>
          </a:p>
          <a:p>
            <a:r>
              <a:rPr lang="en-US" sz="2800" dirty="0"/>
              <a:t>Performance unpredictability </a:t>
            </a:r>
          </a:p>
          <a:p>
            <a:pPr lvl="1"/>
            <a:r>
              <a:rPr lang="en-US" sz="2400" dirty="0"/>
              <a:t>Shared virtualization makes it harder to predict performance</a:t>
            </a:r>
          </a:p>
          <a:p>
            <a:endParaRPr lang="en-US" dirty="0"/>
          </a:p>
        </p:txBody>
      </p:sp>
      <p:sp>
        <p:nvSpPr>
          <p:cNvPr id="4" name="Slide Number Placeholder 3"/>
          <p:cNvSpPr>
            <a:spLocks noGrp="1"/>
          </p:cNvSpPr>
          <p:nvPr>
            <p:ph type="sldNum" sz="quarter" idx="5"/>
          </p:nvPr>
        </p:nvSpPr>
        <p:spPr/>
        <p:txBody>
          <a:bodyPr/>
          <a:lstStyle/>
          <a:p>
            <a:fld id="{14C99651-17F0-C043-9E0D-548E081BCAF6}" type="slidenum">
              <a:rPr lang="en-US" smtClean="0"/>
              <a:t>19</a:t>
            </a:fld>
            <a:endParaRPr lang="en-US"/>
          </a:p>
        </p:txBody>
      </p:sp>
    </p:spTree>
    <p:extLst>
      <p:ext uri="{BB962C8B-B14F-4D97-AF65-F5344CB8AC3E}">
        <p14:creationId xmlns:p14="http://schemas.microsoft.com/office/powerpoint/2010/main" val="758760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Vision/Image analysis -  </a:t>
            </a:r>
            <a:r>
              <a:rPr lang="en-US" sz="1200" b="0" i="0" u="none" strike="noStrike" kern="1200" dirty="0">
                <a:solidFill>
                  <a:schemeClr val="tx1"/>
                </a:solidFill>
                <a:effectLst/>
                <a:latin typeface="+mn-lt"/>
                <a:ea typeface="+mn-ea"/>
                <a:cs typeface="+mn-cs"/>
              </a:rPr>
              <a:t>The API quickly classifies images into thousands of categories (such as “sailboat” or “Eiffel Tower”), detects individual objects and faces within images, and finds and reads printed words contained within images. </a:t>
            </a:r>
            <a:endParaRPr lang="en-US" dirty="0"/>
          </a:p>
          <a:p>
            <a:pPr lvl="1"/>
            <a:r>
              <a:rPr lang="en-US" dirty="0"/>
              <a:t>Speech to text - a</a:t>
            </a:r>
            <a:r>
              <a:rPr lang="en-US" sz="1200" b="0" i="0" u="none" strike="noStrike" kern="1200" dirty="0">
                <a:solidFill>
                  <a:schemeClr val="tx1"/>
                </a:solidFill>
                <a:effectLst/>
                <a:latin typeface="+mn-lt"/>
                <a:ea typeface="+mn-ea"/>
                <a:cs typeface="+mn-cs"/>
              </a:rPr>
              <a:t>udio to text by applying neural network models in an easy-to-use API. </a:t>
            </a:r>
            <a:endParaRPr lang="en-US" dirty="0"/>
          </a:p>
          <a:p>
            <a:pPr lvl="1"/>
            <a:r>
              <a:rPr lang="en-US" dirty="0"/>
              <a:t>Text to speech – “</a:t>
            </a:r>
            <a:r>
              <a:rPr lang="en-US" sz="1200" b="0" i="0" u="none" strike="noStrike" kern="1200" dirty="0">
                <a:solidFill>
                  <a:schemeClr val="tx1"/>
                </a:solidFill>
                <a:effectLst/>
                <a:latin typeface="+mn-lt"/>
                <a:ea typeface="+mn-ea"/>
                <a:cs typeface="+mn-cs"/>
              </a:rPr>
              <a:t>natural-sounding” speech </a:t>
            </a:r>
            <a:endParaRPr lang="en-US" dirty="0"/>
          </a:p>
          <a:p>
            <a:pPr lvl="1"/>
            <a:r>
              <a:rPr lang="en-US" dirty="0"/>
              <a:t>Translation – machine based translation</a:t>
            </a:r>
          </a:p>
          <a:p>
            <a:pPr lvl="1"/>
            <a:r>
              <a:rPr lang="en-US" dirty="0"/>
              <a:t>Natural Language - </a:t>
            </a:r>
            <a:r>
              <a:rPr lang="en-US" sz="1200" b="0" i="0" u="none" strike="noStrike" kern="1200" dirty="0">
                <a:solidFill>
                  <a:schemeClr val="tx1"/>
                </a:solidFill>
                <a:effectLst/>
                <a:latin typeface="+mn-lt"/>
                <a:ea typeface="+mn-ea"/>
                <a:cs typeface="+mn-cs"/>
              </a:rPr>
              <a:t>concepts, emotion, entities, keywords, metadata, relations, semantic roles, and sentiment.</a:t>
            </a:r>
          </a:p>
          <a:p>
            <a:pPr lvl="1"/>
            <a:r>
              <a:rPr lang="en-US" sz="1200" b="0" i="0" u="none" strike="noStrike" kern="1200" dirty="0">
                <a:solidFill>
                  <a:schemeClr val="tx1"/>
                </a:solidFill>
                <a:effectLst/>
                <a:latin typeface="+mn-lt"/>
                <a:ea typeface="+mn-ea"/>
                <a:cs typeface="+mn-cs"/>
              </a:rPr>
              <a:t>Conversation -  build interfaces (e.g., chatbots) that are capable of natural and rich interactions between your users and your </a:t>
            </a:r>
            <a:r>
              <a:rPr lang="en-US" sz="1200" b="0" i="0" u="none" strike="noStrike" kern="1200" dirty="0" err="1">
                <a:solidFill>
                  <a:schemeClr val="tx1"/>
                </a:solidFill>
                <a:effectLst/>
                <a:latin typeface="+mn-lt"/>
                <a:ea typeface="+mn-ea"/>
                <a:cs typeface="+mn-cs"/>
              </a:rPr>
              <a:t>busines</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4C99651-17F0-C043-9E0D-548E081BCAF6}" type="slidenum">
              <a:rPr lang="en-US" smtClean="0"/>
              <a:t>20</a:t>
            </a:fld>
            <a:endParaRPr lang="en-US"/>
          </a:p>
        </p:txBody>
      </p:sp>
    </p:spTree>
    <p:extLst>
      <p:ext uri="{BB962C8B-B14F-4D97-AF65-F5344CB8AC3E}">
        <p14:creationId xmlns:p14="http://schemas.microsoft.com/office/powerpoint/2010/main" val="502543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images for google</a:t>
            </a:r>
          </a:p>
        </p:txBody>
      </p:sp>
      <p:sp>
        <p:nvSpPr>
          <p:cNvPr id="4" name="Slide Number Placeholder 3"/>
          <p:cNvSpPr>
            <a:spLocks noGrp="1"/>
          </p:cNvSpPr>
          <p:nvPr>
            <p:ph type="sldNum" sz="quarter" idx="5"/>
          </p:nvPr>
        </p:nvSpPr>
        <p:spPr/>
        <p:txBody>
          <a:bodyPr/>
          <a:lstStyle/>
          <a:p>
            <a:fld id="{14C99651-17F0-C043-9E0D-548E081BCAF6}" type="slidenum">
              <a:rPr lang="en-US" smtClean="0"/>
              <a:t>21</a:t>
            </a:fld>
            <a:endParaRPr lang="en-US"/>
          </a:p>
        </p:txBody>
      </p:sp>
    </p:spTree>
    <p:extLst>
      <p:ext uri="{BB962C8B-B14F-4D97-AF65-F5344CB8AC3E}">
        <p14:creationId xmlns:p14="http://schemas.microsoft.com/office/powerpoint/2010/main" val="3043656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465F2-81D8-444E-BFE1-FDA491F07D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B73491-9E39-8040-8923-E149D1B141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8AFAD5-7924-8A40-845D-844FE843DD06}"/>
              </a:ext>
            </a:extLst>
          </p:cNvPr>
          <p:cNvSpPr>
            <a:spLocks noGrp="1"/>
          </p:cNvSpPr>
          <p:nvPr>
            <p:ph type="dt" sz="half" idx="10"/>
          </p:nvPr>
        </p:nvSpPr>
        <p:spPr/>
        <p:txBody>
          <a:bodyPr/>
          <a:lstStyle/>
          <a:p>
            <a:fld id="{1C0DB815-B077-3141-9E58-75379ECC77A1}" type="datetimeFigureOut">
              <a:rPr lang="en-US" smtClean="0"/>
              <a:t>1/14/19</a:t>
            </a:fld>
            <a:endParaRPr lang="en-US"/>
          </a:p>
        </p:txBody>
      </p:sp>
      <p:sp>
        <p:nvSpPr>
          <p:cNvPr id="5" name="Footer Placeholder 4">
            <a:extLst>
              <a:ext uri="{FF2B5EF4-FFF2-40B4-BE49-F238E27FC236}">
                <a16:creationId xmlns:a16="http://schemas.microsoft.com/office/drawing/2014/main" id="{223FD1B3-A536-B04A-98CB-46FCD7CADD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11150D-CA72-A94D-ADE5-BB3D1F97D6FE}"/>
              </a:ext>
            </a:extLst>
          </p:cNvPr>
          <p:cNvSpPr>
            <a:spLocks noGrp="1"/>
          </p:cNvSpPr>
          <p:nvPr>
            <p:ph type="sldNum" sz="quarter" idx="12"/>
          </p:nvPr>
        </p:nvSpPr>
        <p:spPr/>
        <p:txBody>
          <a:bodyPr/>
          <a:lstStyle/>
          <a:p>
            <a:fld id="{75061331-2D35-4B42-9CFB-FFDC409DFC2B}" type="slidenum">
              <a:rPr lang="en-US" smtClean="0"/>
              <a:t>‹#›</a:t>
            </a:fld>
            <a:endParaRPr lang="en-US"/>
          </a:p>
        </p:txBody>
      </p:sp>
    </p:spTree>
    <p:extLst>
      <p:ext uri="{BB962C8B-B14F-4D97-AF65-F5344CB8AC3E}">
        <p14:creationId xmlns:p14="http://schemas.microsoft.com/office/powerpoint/2010/main" val="1461102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4239C-E005-7B41-8C37-6438524EB4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4DB8E3-7C84-034A-B128-EE6C491B545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117C68-5BB6-DA49-B2AA-5B557836AA29}"/>
              </a:ext>
            </a:extLst>
          </p:cNvPr>
          <p:cNvSpPr>
            <a:spLocks noGrp="1"/>
          </p:cNvSpPr>
          <p:nvPr>
            <p:ph type="dt" sz="half" idx="10"/>
          </p:nvPr>
        </p:nvSpPr>
        <p:spPr/>
        <p:txBody>
          <a:bodyPr/>
          <a:lstStyle/>
          <a:p>
            <a:fld id="{1C0DB815-B077-3141-9E58-75379ECC77A1}" type="datetimeFigureOut">
              <a:rPr lang="en-US" smtClean="0"/>
              <a:t>1/14/19</a:t>
            </a:fld>
            <a:endParaRPr lang="en-US"/>
          </a:p>
        </p:txBody>
      </p:sp>
      <p:sp>
        <p:nvSpPr>
          <p:cNvPr id="5" name="Footer Placeholder 4">
            <a:extLst>
              <a:ext uri="{FF2B5EF4-FFF2-40B4-BE49-F238E27FC236}">
                <a16:creationId xmlns:a16="http://schemas.microsoft.com/office/drawing/2014/main" id="{72E42268-5AD2-024E-8459-172C7FBDEB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E8815F-0F3F-C046-B913-F104A5E4D704}"/>
              </a:ext>
            </a:extLst>
          </p:cNvPr>
          <p:cNvSpPr>
            <a:spLocks noGrp="1"/>
          </p:cNvSpPr>
          <p:nvPr>
            <p:ph type="sldNum" sz="quarter" idx="12"/>
          </p:nvPr>
        </p:nvSpPr>
        <p:spPr/>
        <p:txBody>
          <a:bodyPr/>
          <a:lstStyle/>
          <a:p>
            <a:fld id="{75061331-2D35-4B42-9CFB-FFDC409DFC2B}" type="slidenum">
              <a:rPr lang="en-US" smtClean="0"/>
              <a:t>‹#›</a:t>
            </a:fld>
            <a:endParaRPr lang="en-US"/>
          </a:p>
        </p:txBody>
      </p:sp>
    </p:spTree>
    <p:extLst>
      <p:ext uri="{BB962C8B-B14F-4D97-AF65-F5344CB8AC3E}">
        <p14:creationId xmlns:p14="http://schemas.microsoft.com/office/powerpoint/2010/main" val="1367307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EDE781-5390-9D45-98AE-729EE5633C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ADBBC9-04E9-5548-A573-FF7CEFBCF50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B012A-A854-7740-8E63-DCE169D6B99A}"/>
              </a:ext>
            </a:extLst>
          </p:cNvPr>
          <p:cNvSpPr>
            <a:spLocks noGrp="1"/>
          </p:cNvSpPr>
          <p:nvPr>
            <p:ph type="dt" sz="half" idx="10"/>
          </p:nvPr>
        </p:nvSpPr>
        <p:spPr/>
        <p:txBody>
          <a:bodyPr/>
          <a:lstStyle/>
          <a:p>
            <a:fld id="{1C0DB815-B077-3141-9E58-75379ECC77A1}" type="datetimeFigureOut">
              <a:rPr lang="en-US" smtClean="0"/>
              <a:t>1/14/19</a:t>
            </a:fld>
            <a:endParaRPr lang="en-US"/>
          </a:p>
        </p:txBody>
      </p:sp>
      <p:sp>
        <p:nvSpPr>
          <p:cNvPr id="5" name="Footer Placeholder 4">
            <a:extLst>
              <a:ext uri="{FF2B5EF4-FFF2-40B4-BE49-F238E27FC236}">
                <a16:creationId xmlns:a16="http://schemas.microsoft.com/office/drawing/2014/main" id="{0C44589C-EF87-4142-AEEF-8B1C2CC9F0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7FE2C-8174-484D-8DF7-BE3A388DBF6F}"/>
              </a:ext>
            </a:extLst>
          </p:cNvPr>
          <p:cNvSpPr>
            <a:spLocks noGrp="1"/>
          </p:cNvSpPr>
          <p:nvPr>
            <p:ph type="sldNum" sz="quarter" idx="12"/>
          </p:nvPr>
        </p:nvSpPr>
        <p:spPr/>
        <p:txBody>
          <a:bodyPr/>
          <a:lstStyle/>
          <a:p>
            <a:fld id="{75061331-2D35-4B42-9CFB-FFDC409DFC2B}" type="slidenum">
              <a:rPr lang="en-US" smtClean="0"/>
              <a:t>‹#›</a:t>
            </a:fld>
            <a:endParaRPr lang="en-US"/>
          </a:p>
        </p:txBody>
      </p:sp>
    </p:spTree>
    <p:extLst>
      <p:ext uri="{BB962C8B-B14F-4D97-AF65-F5344CB8AC3E}">
        <p14:creationId xmlns:p14="http://schemas.microsoft.com/office/powerpoint/2010/main" val="2995014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70EFC-C264-B749-8DC4-681E6CE227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37096E-E1EA-8C4C-B088-3C17571E732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F1FBAB-2C24-B74B-A327-14DECB4B8E76}"/>
              </a:ext>
            </a:extLst>
          </p:cNvPr>
          <p:cNvSpPr>
            <a:spLocks noGrp="1"/>
          </p:cNvSpPr>
          <p:nvPr>
            <p:ph type="dt" sz="half" idx="10"/>
          </p:nvPr>
        </p:nvSpPr>
        <p:spPr/>
        <p:txBody>
          <a:bodyPr/>
          <a:lstStyle/>
          <a:p>
            <a:fld id="{1C0DB815-B077-3141-9E58-75379ECC77A1}" type="datetimeFigureOut">
              <a:rPr lang="en-US" smtClean="0"/>
              <a:t>1/14/19</a:t>
            </a:fld>
            <a:endParaRPr lang="en-US"/>
          </a:p>
        </p:txBody>
      </p:sp>
      <p:sp>
        <p:nvSpPr>
          <p:cNvPr id="5" name="Footer Placeholder 4">
            <a:extLst>
              <a:ext uri="{FF2B5EF4-FFF2-40B4-BE49-F238E27FC236}">
                <a16:creationId xmlns:a16="http://schemas.microsoft.com/office/drawing/2014/main" id="{740725B9-D312-0E4D-89EF-8F4BE9B3BF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C6DE5B-191D-6F47-8991-AE6C1B43ABAF}"/>
              </a:ext>
            </a:extLst>
          </p:cNvPr>
          <p:cNvSpPr>
            <a:spLocks noGrp="1"/>
          </p:cNvSpPr>
          <p:nvPr>
            <p:ph type="sldNum" sz="quarter" idx="12"/>
          </p:nvPr>
        </p:nvSpPr>
        <p:spPr/>
        <p:txBody>
          <a:bodyPr/>
          <a:lstStyle/>
          <a:p>
            <a:fld id="{75061331-2D35-4B42-9CFB-FFDC409DFC2B}" type="slidenum">
              <a:rPr lang="en-US" smtClean="0"/>
              <a:t>‹#›</a:t>
            </a:fld>
            <a:endParaRPr lang="en-US"/>
          </a:p>
        </p:txBody>
      </p:sp>
    </p:spTree>
    <p:extLst>
      <p:ext uri="{BB962C8B-B14F-4D97-AF65-F5344CB8AC3E}">
        <p14:creationId xmlns:p14="http://schemas.microsoft.com/office/powerpoint/2010/main" val="1837521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6C82F-5338-5D45-A292-4AA27D46CD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48CB43-F9C8-214D-BC22-875D5F2405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1AD55D9-BE10-2042-BF5F-D3E10F4E195A}"/>
              </a:ext>
            </a:extLst>
          </p:cNvPr>
          <p:cNvSpPr>
            <a:spLocks noGrp="1"/>
          </p:cNvSpPr>
          <p:nvPr>
            <p:ph type="dt" sz="half" idx="10"/>
          </p:nvPr>
        </p:nvSpPr>
        <p:spPr/>
        <p:txBody>
          <a:bodyPr/>
          <a:lstStyle/>
          <a:p>
            <a:fld id="{1C0DB815-B077-3141-9E58-75379ECC77A1}" type="datetimeFigureOut">
              <a:rPr lang="en-US" smtClean="0"/>
              <a:t>1/14/19</a:t>
            </a:fld>
            <a:endParaRPr lang="en-US"/>
          </a:p>
        </p:txBody>
      </p:sp>
      <p:sp>
        <p:nvSpPr>
          <p:cNvPr id="5" name="Footer Placeholder 4">
            <a:extLst>
              <a:ext uri="{FF2B5EF4-FFF2-40B4-BE49-F238E27FC236}">
                <a16:creationId xmlns:a16="http://schemas.microsoft.com/office/drawing/2014/main" id="{1AEDACEC-7F6F-1040-9CB8-883D024A3B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2382A8-5C00-0844-9587-AB25DD0A6C6A}"/>
              </a:ext>
            </a:extLst>
          </p:cNvPr>
          <p:cNvSpPr>
            <a:spLocks noGrp="1"/>
          </p:cNvSpPr>
          <p:nvPr>
            <p:ph type="sldNum" sz="quarter" idx="12"/>
          </p:nvPr>
        </p:nvSpPr>
        <p:spPr/>
        <p:txBody>
          <a:bodyPr/>
          <a:lstStyle/>
          <a:p>
            <a:fld id="{75061331-2D35-4B42-9CFB-FFDC409DFC2B}" type="slidenum">
              <a:rPr lang="en-US" smtClean="0"/>
              <a:t>‹#›</a:t>
            </a:fld>
            <a:endParaRPr lang="en-US"/>
          </a:p>
        </p:txBody>
      </p:sp>
    </p:spTree>
    <p:extLst>
      <p:ext uri="{BB962C8B-B14F-4D97-AF65-F5344CB8AC3E}">
        <p14:creationId xmlns:p14="http://schemas.microsoft.com/office/powerpoint/2010/main" val="4253655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D6D34-C5AE-1D4B-B31A-0ADBCA9D1F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BC56D2-3098-5C46-962E-7E1C30B4144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EB2970-6423-864E-8BFA-618A0EC4E50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BB89A7-CC46-8E4E-9686-AD999E067465}"/>
              </a:ext>
            </a:extLst>
          </p:cNvPr>
          <p:cNvSpPr>
            <a:spLocks noGrp="1"/>
          </p:cNvSpPr>
          <p:nvPr>
            <p:ph type="dt" sz="half" idx="10"/>
          </p:nvPr>
        </p:nvSpPr>
        <p:spPr/>
        <p:txBody>
          <a:bodyPr/>
          <a:lstStyle/>
          <a:p>
            <a:fld id="{1C0DB815-B077-3141-9E58-75379ECC77A1}" type="datetimeFigureOut">
              <a:rPr lang="en-US" smtClean="0"/>
              <a:t>1/14/19</a:t>
            </a:fld>
            <a:endParaRPr lang="en-US"/>
          </a:p>
        </p:txBody>
      </p:sp>
      <p:sp>
        <p:nvSpPr>
          <p:cNvPr id="6" name="Footer Placeholder 5">
            <a:extLst>
              <a:ext uri="{FF2B5EF4-FFF2-40B4-BE49-F238E27FC236}">
                <a16:creationId xmlns:a16="http://schemas.microsoft.com/office/drawing/2014/main" id="{C1391ABD-12BF-DF45-BD42-D104E2C791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09D3B7-8237-EE42-955D-10446839E8B2}"/>
              </a:ext>
            </a:extLst>
          </p:cNvPr>
          <p:cNvSpPr>
            <a:spLocks noGrp="1"/>
          </p:cNvSpPr>
          <p:nvPr>
            <p:ph type="sldNum" sz="quarter" idx="12"/>
          </p:nvPr>
        </p:nvSpPr>
        <p:spPr/>
        <p:txBody>
          <a:bodyPr/>
          <a:lstStyle/>
          <a:p>
            <a:fld id="{75061331-2D35-4B42-9CFB-FFDC409DFC2B}" type="slidenum">
              <a:rPr lang="en-US" smtClean="0"/>
              <a:t>‹#›</a:t>
            </a:fld>
            <a:endParaRPr lang="en-US"/>
          </a:p>
        </p:txBody>
      </p:sp>
    </p:spTree>
    <p:extLst>
      <p:ext uri="{BB962C8B-B14F-4D97-AF65-F5344CB8AC3E}">
        <p14:creationId xmlns:p14="http://schemas.microsoft.com/office/powerpoint/2010/main" val="3752280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CEE3-0631-E348-8791-1602D18BA3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E143AA-E35E-B248-BE6E-3CC05D76A2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1FCA023-4994-AD4A-BD0B-FB579C7C774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DAF183-8A97-7C4D-8907-40B0E6D8D6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1C0BB3D-ECBA-0447-BBB8-6FA8E812B69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B4E25A-E66C-D542-9134-FEA80AA11120}"/>
              </a:ext>
            </a:extLst>
          </p:cNvPr>
          <p:cNvSpPr>
            <a:spLocks noGrp="1"/>
          </p:cNvSpPr>
          <p:nvPr>
            <p:ph type="dt" sz="half" idx="10"/>
          </p:nvPr>
        </p:nvSpPr>
        <p:spPr/>
        <p:txBody>
          <a:bodyPr/>
          <a:lstStyle/>
          <a:p>
            <a:fld id="{1C0DB815-B077-3141-9E58-75379ECC77A1}" type="datetimeFigureOut">
              <a:rPr lang="en-US" smtClean="0"/>
              <a:t>1/14/19</a:t>
            </a:fld>
            <a:endParaRPr lang="en-US"/>
          </a:p>
        </p:txBody>
      </p:sp>
      <p:sp>
        <p:nvSpPr>
          <p:cNvPr id="8" name="Footer Placeholder 7">
            <a:extLst>
              <a:ext uri="{FF2B5EF4-FFF2-40B4-BE49-F238E27FC236}">
                <a16:creationId xmlns:a16="http://schemas.microsoft.com/office/drawing/2014/main" id="{920D8918-23D3-3E4A-98D1-9EAE630F34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BE3213-84C5-E042-8B1D-4D91D0EF51EA}"/>
              </a:ext>
            </a:extLst>
          </p:cNvPr>
          <p:cNvSpPr>
            <a:spLocks noGrp="1"/>
          </p:cNvSpPr>
          <p:nvPr>
            <p:ph type="sldNum" sz="quarter" idx="12"/>
          </p:nvPr>
        </p:nvSpPr>
        <p:spPr/>
        <p:txBody>
          <a:bodyPr/>
          <a:lstStyle/>
          <a:p>
            <a:fld id="{75061331-2D35-4B42-9CFB-FFDC409DFC2B}" type="slidenum">
              <a:rPr lang="en-US" smtClean="0"/>
              <a:t>‹#›</a:t>
            </a:fld>
            <a:endParaRPr lang="en-US"/>
          </a:p>
        </p:txBody>
      </p:sp>
    </p:spTree>
    <p:extLst>
      <p:ext uri="{BB962C8B-B14F-4D97-AF65-F5344CB8AC3E}">
        <p14:creationId xmlns:p14="http://schemas.microsoft.com/office/powerpoint/2010/main" val="835479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B2148-95AD-0D4F-B68C-04BFD697C3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7CD67A-D689-D44D-BCB2-894202745760}"/>
              </a:ext>
            </a:extLst>
          </p:cNvPr>
          <p:cNvSpPr>
            <a:spLocks noGrp="1"/>
          </p:cNvSpPr>
          <p:nvPr>
            <p:ph type="dt" sz="half" idx="10"/>
          </p:nvPr>
        </p:nvSpPr>
        <p:spPr/>
        <p:txBody>
          <a:bodyPr/>
          <a:lstStyle/>
          <a:p>
            <a:fld id="{1C0DB815-B077-3141-9E58-75379ECC77A1}" type="datetimeFigureOut">
              <a:rPr lang="en-US" smtClean="0"/>
              <a:t>1/14/19</a:t>
            </a:fld>
            <a:endParaRPr lang="en-US"/>
          </a:p>
        </p:txBody>
      </p:sp>
      <p:sp>
        <p:nvSpPr>
          <p:cNvPr id="4" name="Footer Placeholder 3">
            <a:extLst>
              <a:ext uri="{FF2B5EF4-FFF2-40B4-BE49-F238E27FC236}">
                <a16:creationId xmlns:a16="http://schemas.microsoft.com/office/drawing/2014/main" id="{451003DB-B492-6E4E-B8A1-44F0FDCCE5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FF5D26-2F44-D84E-9671-DCA16E9B7CE8}"/>
              </a:ext>
            </a:extLst>
          </p:cNvPr>
          <p:cNvSpPr>
            <a:spLocks noGrp="1"/>
          </p:cNvSpPr>
          <p:nvPr>
            <p:ph type="sldNum" sz="quarter" idx="12"/>
          </p:nvPr>
        </p:nvSpPr>
        <p:spPr/>
        <p:txBody>
          <a:bodyPr/>
          <a:lstStyle/>
          <a:p>
            <a:fld id="{75061331-2D35-4B42-9CFB-FFDC409DFC2B}" type="slidenum">
              <a:rPr lang="en-US" smtClean="0"/>
              <a:t>‹#›</a:t>
            </a:fld>
            <a:endParaRPr lang="en-US"/>
          </a:p>
        </p:txBody>
      </p:sp>
    </p:spTree>
    <p:extLst>
      <p:ext uri="{BB962C8B-B14F-4D97-AF65-F5344CB8AC3E}">
        <p14:creationId xmlns:p14="http://schemas.microsoft.com/office/powerpoint/2010/main" val="1140672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D3BD43-69E5-FB48-947E-6A50CA3559FC}"/>
              </a:ext>
            </a:extLst>
          </p:cNvPr>
          <p:cNvSpPr>
            <a:spLocks noGrp="1"/>
          </p:cNvSpPr>
          <p:nvPr>
            <p:ph type="dt" sz="half" idx="10"/>
          </p:nvPr>
        </p:nvSpPr>
        <p:spPr/>
        <p:txBody>
          <a:bodyPr/>
          <a:lstStyle/>
          <a:p>
            <a:fld id="{1C0DB815-B077-3141-9E58-75379ECC77A1}" type="datetimeFigureOut">
              <a:rPr lang="en-US" smtClean="0"/>
              <a:t>1/14/19</a:t>
            </a:fld>
            <a:endParaRPr lang="en-US"/>
          </a:p>
        </p:txBody>
      </p:sp>
      <p:sp>
        <p:nvSpPr>
          <p:cNvPr id="3" name="Footer Placeholder 2">
            <a:extLst>
              <a:ext uri="{FF2B5EF4-FFF2-40B4-BE49-F238E27FC236}">
                <a16:creationId xmlns:a16="http://schemas.microsoft.com/office/drawing/2014/main" id="{2EC1BD49-06D8-DF41-A9CE-01598696E6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589999-2AF1-0B44-AF33-2BBF40335A92}"/>
              </a:ext>
            </a:extLst>
          </p:cNvPr>
          <p:cNvSpPr>
            <a:spLocks noGrp="1"/>
          </p:cNvSpPr>
          <p:nvPr>
            <p:ph type="sldNum" sz="quarter" idx="12"/>
          </p:nvPr>
        </p:nvSpPr>
        <p:spPr/>
        <p:txBody>
          <a:bodyPr/>
          <a:lstStyle/>
          <a:p>
            <a:fld id="{75061331-2D35-4B42-9CFB-FFDC409DFC2B}" type="slidenum">
              <a:rPr lang="en-US" smtClean="0"/>
              <a:t>‹#›</a:t>
            </a:fld>
            <a:endParaRPr lang="en-US"/>
          </a:p>
        </p:txBody>
      </p:sp>
    </p:spTree>
    <p:extLst>
      <p:ext uri="{BB962C8B-B14F-4D97-AF65-F5344CB8AC3E}">
        <p14:creationId xmlns:p14="http://schemas.microsoft.com/office/powerpoint/2010/main" val="2120497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176A8-B4D3-0442-A03B-9DF80E21C9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A49F05-C7A4-CE49-A734-17D3F2598A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D7D0AA-EEEE-9945-80D1-121A96CAEC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88E90BE-D70D-8D45-A89A-B75F7E48108A}"/>
              </a:ext>
            </a:extLst>
          </p:cNvPr>
          <p:cNvSpPr>
            <a:spLocks noGrp="1"/>
          </p:cNvSpPr>
          <p:nvPr>
            <p:ph type="dt" sz="half" idx="10"/>
          </p:nvPr>
        </p:nvSpPr>
        <p:spPr/>
        <p:txBody>
          <a:bodyPr/>
          <a:lstStyle/>
          <a:p>
            <a:fld id="{1C0DB815-B077-3141-9E58-75379ECC77A1}" type="datetimeFigureOut">
              <a:rPr lang="en-US" smtClean="0"/>
              <a:t>1/14/19</a:t>
            </a:fld>
            <a:endParaRPr lang="en-US"/>
          </a:p>
        </p:txBody>
      </p:sp>
      <p:sp>
        <p:nvSpPr>
          <p:cNvPr id="6" name="Footer Placeholder 5">
            <a:extLst>
              <a:ext uri="{FF2B5EF4-FFF2-40B4-BE49-F238E27FC236}">
                <a16:creationId xmlns:a16="http://schemas.microsoft.com/office/drawing/2014/main" id="{2B49401F-7ABB-B245-95F1-4777265957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D9CE30-6573-AD41-A92F-20B7A84FE934}"/>
              </a:ext>
            </a:extLst>
          </p:cNvPr>
          <p:cNvSpPr>
            <a:spLocks noGrp="1"/>
          </p:cNvSpPr>
          <p:nvPr>
            <p:ph type="sldNum" sz="quarter" idx="12"/>
          </p:nvPr>
        </p:nvSpPr>
        <p:spPr/>
        <p:txBody>
          <a:bodyPr/>
          <a:lstStyle/>
          <a:p>
            <a:fld id="{75061331-2D35-4B42-9CFB-FFDC409DFC2B}" type="slidenum">
              <a:rPr lang="en-US" smtClean="0"/>
              <a:t>‹#›</a:t>
            </a:fld>
            <a:endParaRPr lang="en-US"/>
          </a:p>
        </p:txBody>
      </p:sp>
    </p:spTree>
    <p:extLst>
      <p:ext uri="{BB962C8B-B14F-4D97-AF65-F5344CB8AC3E}">
        <p14:creationId xmlns:p14="http://schemas.microsoft.com/office/powerpoint/2010/main" val="1684504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135C-D59E-CF47-98DA-D035EB81E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7446F7-10C3-254C-A606-8DAE3746C4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DCA9AD-309D-CA4C-9587-B0FA3208CA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4F62D55-9917-3941-87D5-9351562B3FBE}"/>
              </a:ext>
            </a:extLst>
          </p:cNvPr>
          <p:cNvSpPr>
            <a:spLocks noGrp="1"/>
          </p:cNvSpPr>
          <p:nvPr>
            <p:ph type="dt" sz="half" idx="10"/>
          </p:nvPr>
        </p:nvSpPr>
        <p:spPr/>
        <p:txBody>
          <a:bodyPr/>
          <a:lstStyle/>
          <a:p>
            <a:fld id="{1C0DB815-B077-3141-9E58-75379ECC77A1}" type="datetimeFigureOut">
              <a:rPr lang="en-US" smtClean="0"/>
              <a:t>1/14/19</a:t>
            </a:fld>
            <a:endParaRPr lang="en-US"/>
          </a:p>
        </p:txBody>
      </p:sp>
      <p:sp>
        <p:nvSpPr>
          <p:cNvPr id="6" name="Footer Placeholder 5">
            <a:extLst>
              <a:ext uri="{FF2B5EF4-FFF2-40B4-BE49-F238E27FC236}">
                <a16:creationId xmlns:a16="http://schemas.microsoft.com/office/drawing/2014/main" id="{7A520C9C-FCE6-7F46-B066-366E7AA28E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6B34FA-F941-9843-92F6-B4F8A6B5A530}"/>
              </a:ext>
            </a:extLst>
          </p:cNvPr>
          <p:cNvSpPr>
            <a:spLocks noGrp="1"/>
          </p:cNvSpPr>
          <p:nvPr>
            <p:ph type="sldNum" sz="quarter" idx="12"/>
          </p:nvPr>
        </p:nvSpPr>
        <p:spPr/>
        <p:txBody>
          <a:bodyPr/>
          <a:lstStyle/>
          <a:p>
            <a:fld id="{75061331-2D35-4B42-9CFB-FFDC409DFC2B}" type="slidenum">
              <a:rPr lang="en-US" smtClean="0"/>
              <a:t>‹#›</a:t>
            </a:fld>
            <a:endParaRPr lang="en-US"/>
          </a:p>
        </p:txBody>
      </p:sp>
    </p:spTree>
    <p:extLst>
      <p:ext uri="{BB962C8B-B14F-4D97-AF65-F5344CB8AC3E}">
        <p14:creationId xmlns:p14="http://schemas.microsoft.com/office/powerpoint/2010/main" val="500595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1B1514-7654-D14E-AA9B-4D7F06B121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2ED5AF-AF33-3B42-AAA0-B5E68AA52A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45AA4F-F414-E840-817F-AF02B4C268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0DB815-B077-3141-9E58-75379ECC77A1}" type="datetimeFigureOut">
              <a:rPr lang="en-US" smtClean="0"/>
              <a:t>1/14/19</a:t>
            </a:fld>
            <a:endParaRPr lang="en-US"/>
          </a:p>
        </p:txBody>
      </p:sp>
      <p:sp>
        <p:nvSpPr>
          <p:cNvPr id="5" name="Footer Placeholder 4">
            <a:extLst>
              <a:ext uri="{FF2B5EF4-FFF2-40B4-BE49-F238E27FC236}">
                <a16:creationId xmlns:a16="http://schemas.microsoft.com/office/drawing/2014/main" id="{74C74F70-FE77-B242-8D24-C2D974657B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EF2A5D-70DB-0D47-A894-8839683682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061331-2D35-4B42-9CFB-FFDC409DFC2B}" type="slidenum">
              <a:rPr lang="en-US" smtClean="0"/>
              <a:t>‹#›</a:t>
            </a:fld>
            <a:endParaRPr lang="en-US"/>
          </a:p>
        </p:txBody>
      </p:sp>
    </p:spTree>
    <p:extLst>
      <p:ext uri="{BB962C8B-B14F-4D97-AF65-F5344CB8AC3E}">
        <p14:creationId xmlns:p14="http://schemas.microsoft.com/office/powerpoint/2010/main" val="8174202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searchdatacenter.techtarget.com/definition/kerne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ibm.com/watson/services/visual-recognition/demo/#demo"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E0AB-2EE3-D54B-94C7-D5525FE22DA3}"/>
              </a:ext>
            </a:extLst>
          </p:cNvPr>
          <p:cNvSpPr>
            <a:spLocks noGrp="1"/>
          </p:cNvSpPr>
          <p:nvPr>
            <p:ph type="ctrTitle"/>
          </p:nvPr>
        </p:nvSpPr>
        <p:spPr/>
        <p:txBody>
          <a:bodyPr>
            <a:normAutofit/>
          </a:bodyPr>
          <a:lstStyle/>
          <a:p>
            <a:r>
              <a:rPr lang="en-US" dirty="0"/>
              <a:t>Lecture 2</a:t>
            </a:r>
          </a:p>
        </p:txBody>
      </p:sp>
      <p:sp>
        <p:nvSpPr>
          <p:cNvPr id="3" name="Subtitle 2">
            <a:extLst>
              <a:ext uri="{FF2B5EF4-FFF2-40B4-BE49-F238E27FC236}">
                <a16:creationId xmlns:a16="http://schemas.microsoft.com/office/drawing/2014/main" id="{92310A6B-4DA0-AB4D-8A89-E60D9DCA845C}"/>
              </a:ext>
            </a:extLst>
          </p:cNvPr>
          <p:cNvSpPr>
            <a:spLocks noGrp="1"/>
          </p:cNvSpPr>
          <p:nvPr>
            <p:ph type="subTitle" idx="1"/>
          </p:nvPr>
        </p:nvSpPr>
        <p:spPr/>
        <p:txBody>
          <a:bodyPr>
            <a:normAutofit fontScale="77500" lnSpcReduction="20000"/>
          </a:bodyPr>
          <a:lstStyle/>
          <a:p>
            <a:r>
              <a:rPr lang="en-US" dirty="0"/>
              <a:t>Deep Learning in the Cloud and at the Edge</a:t>
            </a:r>
          </a:p>
          <a:p>
            <a:r>
              <a:rPr lang="en-US" dirty="0"/>
              <a:t>Dima </a:t>
            </a:r>
            <a:r>
              <a:rPr lang="en-US" dirty="0" err="1"/>
              <a:t>Rekesh</a:t>
            </a:r>
            <a:endParaRPr lang="en-US" dirty="0"/>
          </a:p>
          <a:p>
            <a:r>
              <a:rPr lang="en-US" dirty="0"/>
              <a:t>Esteban Arias</a:t>
            </a:r>
          </a:p>
          <a:p>
            <a:r>
              <a:rPr lang="en-US" dirty="0"/>
              <a:t>Ryan </a:t>
            </a:r>
            <a:r>
              <a:rPr lang="en-US" dirty="0" err="1"/>
              <a:t>DeJana</a:t>
            </a:r>
            <a:endParaRPr lang="en-US" dirty="0"/>
          </a:p>
          <a:p>
            <a:r>
              <a:rPr lang="en-US" dirty="0"/>
              <a:t>Brad </a:t>
            </a:r>
            <a:r>
              <a:rPr lang="en-US" dirty="0" err="1"/>
              <a:t>DesAulniers</a:t>
            </a:r>
            <a:endParaRPr lang="en-US" dirty="0"/>
          </a:p>
        </p:txBody>
      </p:sp>
    </p:spTree>
    <p:extLst>
      <p:ext uri="{BB962C8B-B14F-4D97-AF65-F5344CB8AC3E}">
        <p14:creationId xmlns:p14="http://schemas.microsoft.com/office/powerpoint/2010/main" val="587435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7B341-A70D-8044-8300-7D760A450AA6}"/>
              </a:ext>
            </a:extLst>
          </p:cNvPr>
          <p:cNvSpPr>
            <a:spLocks noGrp="1"/>
          </p:cNvSpPr>
          <p:nvPr>
            <p:ph type="title"/>
          </p:nvPr>
        </p:nvSpPr>
        <p:spPr/>
        <p:txBody>
          <a:bodyPr/>
          <a:lstStyle/>
          <a:p>
            <a:r>
              <a:rPr lang="en-US" dirty="0"/>
              <a:t>Cloud Characteristics</a:t>
            </a:r>
          </a:p>
        </p:txBody>
      </p:sp>
      <p:sp>
        <p:nvSpPr>
          <p:cNvPr id="3" name="Content Placeholder 2">
            <a:extLst>
              <a:ext uri="{FF2B5EF4-FFF2-40B4-BE49-F238E27FC236}">
                <a16:creationId xmlns:a16="http://schemas.microsoft.com/office/drawing/2014/main" id="{ACD1C5FE-F94E-D141-82A2-3584EA3240E9}"/>
              </a:ext>
            </a:extLst>
          </p:cNvPr>
          <p:cNvSpPr>
            <a:spLocks noGrp="1"/>
          </p:cNvSpPr>
          <p:nvPr>
            <p:ph idx="1"/>
          </p:nvPr>
        </p:nvSpPr>
        <p:spPr/>
        <p:txBody>
          <a:bodyPr/>
          <a:lstStyle/>
          <a:p>
            <a:r>
              <a:rPr lang="en-US" dirty="0"/>
              <a:t>Resource efficiency: Resources such as compute hosts are used by multiple users. Allocation is adapted based on demand.</a:t>
            </a:r>
          </a:p>
          <a:p>
            <a:r>
              <a:rPr lang="en-US" dirty="0"/>
              <a:t>Elasticity: Computing resources can be rapidly and elastically provisioned to scale up and released to scale down based on consumer demand.</a:t>
            </a:r>
          </a:p>
        </p:txBody>
      </p:sp>
    </p:spTree>
    <p:extLst>
      <p:ext uri="{BB962C8B-B14F-4D97-AF65-F5344CB8AC3E}">
        <p14:creationId xmlns:p14="http://schemas.microsoft.com/office/powerpoint/2010/main" val="421113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814EF-DE00-E547-8C92-9FB7A31B5DF2}"/>
              </a:ext>
            </a:extLst>
          </p:cNvPr>
          <p:cNvSpPr>
            <a:spLocks noGrp="1"/>
          </p:cNvSpPr>
          <p:nvPr>
            <p:ph type="title"/>
          </p:nvPr>
        </p:nvSpPr>
        <p:spPr/>
        <p:txBody>
          <a:bodyPr/>
          <a:lstStyle/>
          <a:p>
            <a:r>
              <a:rPr lang="en-US" dirty="0"/>
              <a:t>Cloud Characteristics</a:t>
            </a:r>
          </a:p>
        </p:txBody>
      </p:sp>
      <p:sp>
        <p:nvSpPr>
          <p:cNvPr id="3" name="Content Placeholder 2">
            <a:extLst>
              <a:ext uri="{FF2B5EF4-FFF2-40B4-BE49-F238E27FC236}">
                <a16:creationId xmlns:a16="http://schemas.microsoft.com/office/drawing/2014/main" id="{320D5203-299D-F54D-89ED-6BDAE4E4451A}"/>
              </a:ext>
            </a:extLst>
          </p:cNvPr>
          <p:cNvSpPr>
            <a:spLocks noGrp="1"/>
          </p:cNvSpPr>
          <p:nvPr>
            <p:ph idx="1"/>
          </p:nvPr>
        </p:nvSpPr>
        <p:spPr/>
        <p:txBody>
          <a:bodyPr/>
          <a:lstStyle/>
          <a:p>
            <a:r>
              <a:rPr lang="en-US" dirty="0"/>
              <a:t>Self-managed: User can provision compute, storage, and network as needed and automatically, through a portal or </a:t>
            </a:r>
            <a:br>
              <a:rPr lang="en-US" dirty="0"/>
            </a:br>
            <a:r>
              <a:rPr lang="en-US" dirty="0"/>
              <a:t>an API.</a:t>
            </a:r>
          </a:p>
          <a:p>
            <a:r>
              <a:rPr lang="en-US" dirty="0"/>
              <a:t>Accessible and highly available: Cloud resources are available over the network anytime and anywhere and by different types of platforms.</a:t>
            </a:r>
          </a:p>
        </p:txBody>
      </p:sp>
    </p:spTree>
    <p:extLst>
      <p:ext uri="{BB962C8B-B14F-4D97-AF65-F5344CB8AC3E}">
        <p14:creationId xmlns:p14="http://schemas.microsoft.com/office/powerpoint/2010/main" val="1264969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7B0AF-21D3-F243-8F47-5DF8AF91D6A2}"/>
              </a:ext>
            </a:extLst>
          </p:cNvPr>
          <p:cNvSpPr>
            <a:spLocks noGrp="1"/>
          </p:cNvSpPr>
          <p:nvPr>
            <p:ph type="title"/>
          </p:nvPr>
        </p:nvSpPr>
        <p:spPr>
          <a:xfrm>
            <a:off x="838200" y="247454"/>
            <a:ext cx="8229600" cy="1143000"/>
          </a:xfrm>
        </p:spPr>
        <p:txBody>
          <a:bodyPr>
            <a:noAutofit/>
          </a:bodyPr>
          <a:lstStyle/>
          <a:p>
            <a:r>
              <a:rPr lang="en-US" dirty="0"/>
              <a:t>Why?</a:t>
            </a:r>
          </a:p>
        </p:txBody>
      </p:sp>
      <p:sp>
        <p:nvSpPr>
          <p:cNvPr id="3" name="Content Placeholder 2">
            <a:extLst>
              <a:ext uri="{FF2B5EF4-FFF2-40B4-BE49-F238E27FC236}">
                <a16:creationId xmlns:a16="http://schemas.microsoft.com/office/drawing/2014/main" id="{9DA6E0D7-6D23-3149-ADDC-67EE560F476E}"/>
              </a:ext>
            </a:extLst>
          </p:cNvPr>
          <p:cNvSpPr>
            <a:spLocks noGrp="1"/>
          </p:cNvSpPr>
          <p:nvPr>
            <p:ph idx="1"/>
          </p:nvPr>
        </p:nvSpPr>
        <p:spPr/>
        <p:txBody>
          <a:bodyPr>
            <a:noAutofit/>
          </a:bodyPr>
          <a:lstStyle/>
          <a:p>
            <a:r>
              <a:rPr lang="en-US" dirty="0"/>
              <a:t>According to Amazon,* average server utilization is less than 20%</a:t>
            </a:r>
          </a:p>
          <a:p>
            <a:r>
              <a:rPr lang="en-US" dirty="0"/>
              <a:t>Users provisioning is based on peak needs</a:t>
            </a:r>
          </a:p>
          <a:p>
            <a:r>
              <a:rPr lang="en-US" dirty="0"/>
              <a:t>Peaks occur based on time of day or by season</a:t>
            </a:r>
          </a:p>
          <a:p>
            <a:r>
              <a:rPr lang="en-US" dirty="0"/>
              <a:t>Large-scale providers achieve around </a:t>
            </a:r>
            <a:br>
              <a:rPr lang="en-US" dirty="0"/>
            </a:br>
            <a:r>
              <a:rPr lang="en-US" dirty="0"/>
              <a:t>65% utilization</a:t>
            </a:r>
          </a:p>
          <a:p>
            <a:pPr lvl="1"/>
            <a:r>
              <a:rPr lang="en-US" dirty="0"/>
              <a:t>Typically leads to ¼ the resources needed</a:t>
            </a:r>
          </a:p>
          <a:p>
            <a:pPr lvl="1"/>
            <a:r>
              <a:rPr lang="en-US" dirty="0"/>
              <a:t>Dynamic provisioning allows users to adjust to demand and “right-size” their consumption</a:t>
            </a:r>
          </a:p>
        </p:txBody>
      </p:sp>
      <p:sp>
        <p:nvSpPr>
          <p:cNvPr id="4" name="Rectangle 3">
            <a:extLst>
              <a:ext uri="{FF2B5EF4-FFF2-40B4-BE49-F238E27FC236}">
                <a16:creationId xmlns:a16="http://schemas.microsoft.com/office/drawing/2014/main" id="{5150B6B6-E8D2-F24B-99CA-86C2ECF8A34B}"/>
              </a:ext>
            </a:extLst>
          </p:cNvPr>
          <p:cNvSpPr/>
          <p:nvPr/>
        </p:nvSpPr>
        <p:spPr>
          <a:xfrm>
            <a:off x="1981200" y="6535580"/>
            <a:ext cx="8229600" cy="246221"/>
          </a:xfrm>
          <a:prstGeom prst="rect">
            <a:avLst/>
          </a:prstGeom>
        </p:spPr>
        <p:txBody>
          <a:bodyPr wrap="square" anchor="b">
            <a:noAutofit/>
          </a:bodyPr>
          <a:lstStyle/>
          <a:p>
            <a:pPr algn="r"/>
            <a:r>
              <a:rPr lang="en-US" sz="1200" dirty="0">
                <a:solidFill>
                  <a:schemeClr val="bg1">
                    <a:lumMod val="50000"/>
                  </a:schemeClr>
                </a:solidFill>
              </a:rPr>
              <a:t>*https://aws.amazon.com/blogs/aws/cloud-computing-server-utilization-the-environment/</a:t>
            </a:r>
          </a:p>
        </p:txBody>
      </p:sp>
    </p:spTree>
    <p:extLst>
      <p:ext uri="{BB962C8B-B14F-4D97-AF65-F5344CB8AC3E}">
        <p14:creationId xmlns:p14="http://schemas.microsoft.com/office/powerpoint/2010/main" val="68376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F9F17-3CF8-3441-9D5F-E04FD1C437CB}"/>
              </a:ext>
            </a:extLst>
          </p:cNvPr>
          <p:cNvSpPr>
            <a:spLocks noGrp="1"/>
          </p:cNvSpPr>
          <p:nvPr>
            <p:ph type="title"/>
          </p:nvPr>
        </p:nvSpPr>
        <p:spPr>
          <a:xfrm>
            <a:off x="1981200" y="228600"/>
            <a:ext cx="8229600" cy="1143000"/>
          </a:xfrm>
        </p:spPr>
        <p:txBody>
          <a:bodyPr>
            <a:noAutofit/>
          </a:bodyPr>
          <a:lstStyle/>
          <a:p>
            <a:r>
              <a:rPr lang="en-US" dirty="0"/>
              <a:t>Responsibilities</a:t>
            </a:r>
          </a:p>
        </p:txBody>
      </p:sp>
      <p:sp>
        <p:nvSpPr>
          <p:cNvPr id="52" name="TextBox 51"/>
          <p:cNvSpPr txBox="1"/>
          <p:nvPr/>
        </p:nvSpPr>
        <p:spPr>
          <a:xfrm>
            <a:off x="6270042" y="6504802"/>
            <a:ext cx="3940759" cy="276999"/>
          </a:xfrm>
          <a:prstGeom prst="rect">
            <a:avLst/>
          </a:prstGeom>
          <a:noFill/>
        </p:spPr>
        <p:txBody>
          <a:bodyPr wrap="none" rtlCol="0" anchor="b">
            <a:noAutofit/>
          </a:bodyPr>
          <a:lstStyle/>
          <a:p>
            <a:pPr algn="r"/>
            <a:r>
              <a:rPr lang="en-US" sz="1200" dirty="0">
                <a:solidFill>
                  <a:schemeClr val="bg1">
                    <a:lumMod val="50000"/>
                  </a:schemeClr>
                </a:solidFill>
              </a:rPr>
              <a:t>Source: Based on the model developed by NIST (2011)</a:t>
            </a:r>
            <a:endParaRPr lang="en-IN" sz="1200" dirty="0">
              <a:solidFill>
                <a:schemeClr val="bg1">
                  <a:lumMod val="50000"/>
                </a:schemeClr>
              </a:solidFill>
            </a:endParaRPr>
          </a:p>
        </p:txBody>
      </p:sp>
      <p:grpSp>
        <p:nvGrpSpPr>
          <p:cNvPr id="57" name="Group 56"/>
          <p:cNvGrpSpPr/>
          <p:nvPr/>
        </p:nvGrpSpPr>
        <p:grpSpPr>
          <a:xfrm>
            <a:off x="2088376" y="1981200"/>
            <a:ext cx="8015248" cy="3515238"/>
            <a:chOff x="564376" y="1981200"/>
            <a:chExt cx="8015248" cy="3515238"/>
          </a:xfrm>
        </p:grpSpPr>
        <p:sp>
          <p:nvSpPr>
            <p:cNvPr id="6" name="Rectangle 5"/>
            <p:cNvSpPr/>
            <p:nvPr/>
          </p:nvSpPr>
          <p:spPr>
            <a:xfrm>
              <a:off x="880063" y="1981200"/>
              <a:ext cx="1581533" cy="246888"/>
            </a:xfrm>
            <a:prstGeom prst="rect">
              <a:avLst/>
            </a:prstGeom>
            <a:solidFill>
              <a:srgbClr val="DDD5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200" b="1" dirty="0">
                  <a:solidFill>
                    <a:schemeClr val="tx1"/>
                  </a:solidFill>
                </a:rPr>
                <a:t>Traditonal IT</a:t>
              </a:r>
            </a:p>
          </p:txBody>
        </p:sp>
        <p:sp>
          <p:nvSpPr>
            <p:cNvPr id="7" name="Rectangle 6"/>
            <p:cNvSpPr/>
            <p:nvPr/>
          </p:nvSpPr>
          <p:spPr>
            <a:xfrm>
              <a:off x="880063" y="2438400"/>
              <a:ext cx="1581533" cy="457200"/>
            </a:xfrm>
            <a:prstGeom prst="rect">
              <a:avLst/>
            </a:prstGeom>
            <a:solidFill>
              <a:srgbClr val="CFDD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solidFill>
                    <a:schemeClr val="tx1"/>
                  </a:solidFill>
                </a:rPr>
                <a:t>Applications</a:t>
              </a:r>
            </a:p>
          </p:txBody>
        </p:sp>
        <p:sp>
          <p:nvSpPr>
            <p:cNvPr id="8" name="Rectangle 7"/>
            <p:cNvSpPr/>
            <p:nvPr/>
          </p:nvSpPr>
          <p:spPr>
            <a:xfrm>
              <a:off x="880063" y="2958568"/>
              <a:ext cx="1581533" cy="457200"/>
            </a:xfrm>
            <a:prstGeom prst="rect">
              <a:avLst/>
            </a:prstGeom>
            <a:solidFill>
              <a:srgbClr val="CFDD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solidFill>
                    <a:schemeClr val="tx1"/>
                  </a:solidFill>
                </a:rPr>
                <a:t>Runtime</a:t>
              </a:r>
            </a:p>
          </p:txBody>
        </p:sp>
        <p:sp>
          <p:nvSpPr>
            <p:cNvPr id="9" name="Rectangle 8"/>
            <p:cNvSpPr/>
            <p:nvPr/>
          </p:nvSpPr>
          <p:spPr>
            <a:xfrm>
              <a:off x="880063" y="3478736"/>
              <a:ext cx="1581533" cy="457200"/>
            </a:xfrm>
            <a:prstGeom prst="rect">
              <a:avLst/>
            </a:prstGeom>
            <a:solidFill>
              <a:srgbClr val="CFDD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solidFill>
                    <a:schemeClr val="tx1"/>
                  </a:solidFill>
                </a:rPr>
                <a:t>Middleware</a:t>
              </a:r>
            </a:p>
          </p:txBody>
        </p:sp>
        <p:sp>
          <p:nvSpPr>
            <p:cNvPr id="10" name="Rectangle 9"/>
            <p:cNvSpPr/>
            <p:nvPr/>
          </p:nvSpPr>
          <p:spPr>
            <a:xfrm>
              <a:off x="880063" y="3998904"/>
              <a:ext cx="1581533" cy="457200"/>
            </a:xfrm>
            <a:prstGeom prst="rect">
              <a:avLst/>
            </a:prstGeom>
            <a:solidFill>
              <a:srgbClr val="CFDD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solidFill>
                    <a:schemeClr val="tx1"/>
                  </a:solidFill>
                </a:rPr>
                <a:t>OS</a:t>
              </a:r>
            </a:p>
          </p:txBody>
        </p:sp>
        <p:sp>
          <p:nvSpPr>
            <p:cNvPr id="11" name="Rectangle 10"/>
            <p:cNvSpPr/>
            <p:nvPr/>
          </p:nvSpPr>
          <p:spPr>
            <a:xfrm>
              <a:off x="880063" y="4519072"/>
              <a:ext cx="1581533" cy="457200"/>
            </a:xfrm>
            <a:prstGeom prst="rect">
              <a:avLst/>
            </a:prstGeom>
            <a:solidFill>
              <a:srgbClr val="CFDD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solidFill>
                    <a:schemeClr val="tx1"/>
                  </a:solidFill>
                </a:rPr>
                <a:t>Hypervisor</a:t>
              </a:r>
            </a:p>
          </p:txBody>
        </p:sp>
        <p:sp>
          <p:nvSpPr>
            <p:cNvPr id="12" name="Rectangle 11"/>
            <p:cNvSpPr/>
            <p:nvPr/>
          </p:nvSpPr>
          <p:spPr>
            <a:xfrm>
              <a:off x="880063" y="5039238"/>
              <a:ext cx="1581533" cy="457200"/>
            </a:xfrm>
            <a:prstGeom prst="rect">
              <a:avLst/>
            </a:prstGeom>
            <a:solidFill>
              <a:srgbClr val="CFDD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solidFill>
                    <a:schemeClr val="tx1"/>
                  </a:solidFill>
                </a:rPr>
                <a:t>Infrastructure</a:t>
              </a:r>
            </a:p>
          </p:txBody>
        </p:sp>
        <p:sp>
          <p:nvSpPr>
            <p:cNvPr id="13" name="Rectangle 12"/>
            <p:cNvSpPr/>
            <p:nvPr/>
          </p:nvSpPr>
          <p:spPr>
            <a:xfrm>
              <a:off x="2921390" y="1981200"/>
              <a:ext cx="1581533" cy="246888"/>
            </a:xfrm>
            <a:prstGeom prst="rect">
              <a:avLst/>
            </a:prstGeom>
            <a:solidFill>
              <a:srgbClr val="DDD5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200" b="1" dirty="0" err="1">
                  <a:solidFill>
                    <a:schemeClr val="tx1"/>
                  </a:solidFill>
                </a:rPr>
                <a:t>laaS</a:t>
              </a:r>
              <a:endParaRPr lang="en-US" sz="1200" b="1" dirty="0">
                <a:solidFill>
                  <a:schemeClr val="tx1"/>
                </a:solidFill>
              </a:endParaRPr>
            </a:p>
          </p:txBody>
        </p:sp>
        <p:sp>
          <p:nvSpPr>
            <p:cNvPr id="14" name="Rectangle 13"/>
            <p:cNvSpPr/>
            <p:nvPr/>
          </p:nvSpPr>
          <p:spPr>
            <a:xfrm>
              <a:off x="4962717" y="1981200"/>
              <a:ext cx="1581533" cy="246888"/>
            </a:xfrm>
            <a:prstGeom prst="rect">
              <a:avLst/>
            </a:prstGeom>
            <a:solidFill>
              <a:srgbClr val="DDD5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200" b="1" dirty="0">
                  <a:solidFill>
                    <a:schemeClr val="tx1"/>
                  </a:solidFill>
                </a:rPr>
                <a:t>PaaS</a:t>
              </a:r>
            </a:p>
          </p:txBody>
        </p:sp>
        <p:sp>
          <p:nvSpPr>
            <p:cNvPr id="15" name="Rectangle 14"/>
            <p:cNvSpPr/>
            <p:nvPr/>
          </p:nvSpPr>
          <p:spPr>
            <a:xfrm>
              <a:off x="7004046" y="1981200"/>
              <a:ext cx="1575578" cy="246888"/>
            </a:xfrm>
            <a:prstGeom prst="rect">
              <a:avLst/>
            </a:prstGeom>
            <a:solidFill>
              <a:srgbClr val="DDD5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200" b="1" dirty="0">
                  <a:solidFill>
                    <a:schemeClr val="tx1"/>
                  </a:solidFill>
                </a:rPr>
                <a:t>SaaS</a:t>
              </a:r>
            </a:p>
          </p:txBody>
        </p:sp>
        <p:sp>
          <p:nvSpPr>
            <p:cNvPr id="16" name="Rectangle 15"/>
            <p:cNvSpPr/>
            <p:nvPr/>
          </p:nvSpPr>
          <p:spPr>
            <a:xfrm>
              <a:off x="2921391" y="2438400"/>
              <a:ext cx="1581533" cy="457200"/>
            </a:xfrm>
            <a:prstGeom prst="rect">
              <a:avLst/>
            </a:prstGeom>
            <a:solidFill>
              <a:srgbClr val="CFDD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solidFill>
                    <a:schemeClr val="tx1"/>
                  </a:solidFill>
                </a:rPr>
                <a:t>Applications</a:t>
              </a:r>
            </a:p>
          </p:txBody>
        </p:sp>
        <p:sp>
          <p:nvSpPr>
            <p:cNvPr id="17" name="Rectangle 16"/>
            <p:cNvSpPr/>
            <p:nvPr/>
          </p:nvSpPr>
          <p:spPr>
            <a:xfrm>
              <a:off x="2921391" y="2958568"/>
              <a:ext cx="1581533" cy="457200"/>
            </a:xfrm>
            <a:prstGeom prst="rect">
              <a:avLst/>
            </a:prstGeom>
            <a:solidFill>
              <a:srgbClr val="CFDD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solidFill>
                    <a:schemeClr val="tx1"/>
                  </a:solidFill>
                </a:rPr>
                <a:t>Runtime</a:t>
              </a:r>
            </a:p>
          </p:txBody>
        </p:sp>
        <p:sp>
          <p:nvSpPr>
            <p:cNvPr id="18" name="Rectangle 17"/>
            <p:cNvSpPr/>
            <p:nvPr/>
          </p:nvSpPr>
          <p:spPr>
            <a:xfrm>
              <a:off x="2921391" y="3478736"/>
              <a:ext cx="1581533" cy="457200"/>
            </a:xfrm>
            <a:prstGeom prst="rect">
              <a:avLst/>
            </a:prstGeom>
            <a:solidFill>
              <a:srgbClr val="CFDD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solidFill>
                    <a:schemeClr val="tx1"/>
                  </a:solidFill>
                </a:rPr>
                <a:t>Middleware</a:t>
              </a:r>
            </a:p>
          </p:txBody>
        </p:sp>
        <p:sp>
          <p:nvSpPr>
            <p:cNvPr id="19" name="Rectangle 18"/>
            <p:cNvSpPr/>
            <p:nvPr/>
          </p:nvSpPr>
          <p:spPr>
            <a:xfrm>
              <a:off x="2921391" y="3998904"/>
              <a:ext cx="1581533" cy="230400"/>
            </a:xfrm>
            <a:prstGeom prst="rect">
              <a:avLst/>
            </a:prstGeom>
            <a:solidFill>
              <a:srgbClr val="CFDD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20" name="Rectangle 19"/>
            <p:cNvSpPr/>
            <p:nvPr/>
          </p:nvSpPr>
          <p:spPr>
            <a:xfrm>
              <a:off x="2921391" y="4519072"/>
              <a:ext cx="1581533" cy="457200"/>
            </a:xfrm>
            <a:prstGeom prst="rect">
              <a:avLst/>
            </a:prstGeom>
            <a:solidFill>
              <a:srgbClr val="ED4E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solidFill>
                    <a:schemeClr val="tx1"/>
                  </a:solidFill>
                </a:rPr>
                <a:t>Hypervisor</a:t>
              </a:r>
            </a:p>
          </p:txBody>
        </p:sp>
        <p:sp>
          <p:nvSpPr>
            <p:cNvPr id="21" name="Rectangle 20"/>
            <p:cNvSpPr/>
            <p:nvPr/>
          </p:nvSpPr>
          <p:spPr>
            <a:xfrm>
              <a:off x="2921391" y="5039238"/>
              <a:ext cx="1581533" cy="457200"/>
            </a:xfrm>
            <a:prstGeom prst="rect">
              <a:avLst/>
            </a:prstGeom>
            <a:solidFill>
              <a:srgbClr val="ED4E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solidFill>
                    <a:schemeClr val="tx1"/>
                  </a:solidFill>
                </a:rPr>
                <a:t>Infrastructure</a:t>
              </a:r>
            </a:p>
          </p:txBody>
        </p:sp>
        <p:sp>
          <p:nvSpPr>
            <p:cNvPr id="22" name="Rectangle 21"/>
            <p:cNvSpPr/>
            <p:nvPr/>
          </p:nvSpPr>
          <p:spPr>
            <a:xfrm>
              <a:off x="4962718" y="2393720"/>
              <a:ext cx="1581533" cy="457200"/>
            </a:xfrm>
            <a:prstGeom prst="rect">
              <a:avLst/>
            </a:prstGeom>
            <a:solidFill>
              <a:srgbClr val="CFDD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solidFill>
                    <a:schemeClr val="tx1"/>
                  </a:solidFill>
                </a:rPr>
                <a:t>Applications</a:t>
              </a:r>
            </a:p>
          </p:txBody>
        </p:sp>
        <p:sp>
          <p:nvSpPr>
            <p:cNvPr id="23" name="Rectangle 22"/>
            <p:cNvSpPr/>
            <p:nvPr/>
          </p:nvSpPr>
          <p:spPr>
            <a:xfrm>
              <a:off x="4962718" y="2913888"/>
              <a:ext cx="1581533" cy="457200"/>
            </a:xfrm>
            <a:prstGeom prst="rect">
              <a:avLst/>
            </a:prstGeom>
            <a:solidFill>
              <a:srgbClr val="ED4E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solidFill>
                    <a:schemeClr val="tx1"/>
                  </a:solidFill>
                </a:rPr>
                <a:t>Runtime</a:t>
              </a:r>
            </a:p>
          </p:txBody>
        </p:sp>
        <p:sp>
          <p:nvSpPr>
            <p:cNvPr id="24" name="Rectangle 23"/>
            <p:cNvSpPr/>
            <p:nvPr/>
          </p:nvSpPr>
          <p:spPr>
            <a:xfrm>
              <a:off x="4962718" y="3434056"/>
              <a:ext cx="1581533" cy="457200"/>
            </a:xfrm>
            <a:prstGeom prst="rect">
              <a:avLst/>
            </a:prstGeom>
            <a:solidFill>
              <a:srgbClr val="ED4E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solidFill>
                    <a:schemeClr val="tx1"/>
                  </a:solidFill>
                </a:rPr>
                <a:t>Middleware</a:t>
              </a:r>
            </a:p>
          </p:txBody>
        </p:sp>
        <p:sp>
          <p:nvSpPr>
            <p:cNvPr id="25" name="Rectangle 24"/>
            <p:cNvSpPr/>
            <p:nvPr/>
          </p:nvSpPr>
          <p:spPr>
            <a:xfrm>
              <a:off x="4962718" y="3954224"/>
              <a:ext cx="1581533" cy="457200"/>
            </a:xfrm>
            <a:prstGeom prst="rect">
              <a:avLst/>
            </a:prstGeom>
            <a:solidFill>
              <a:srgbClr val="ED4E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solidFill>
                    <a:schemeClr val="tx1"/>
                  </a:solidFill>
                </a:rPr>
                <a:t>OS</a:t>
              </a:r>
            </a:p>
          </p:txBody>
        </p:sp>
        <p:sp>
          <p:nvSpPr>
            <p:cNvPr id="26" name="Rectangle 25"/>
            <p:cNvSpPr/>
            <p:nvPr/>
          </p:nvSpPr>
          <p:spPr>
            <a:xfrm>
              <a:off x="4962718" y="4474392"/>
              <a:ext cx="1581533" cy="457200"/>
            </a:xfrm>
            <a:prstGeom prst="rect">
              <a:avLst/>
            </a:prstGeom>
            <a:solidFill>
              <a:srgbClr val="ED4E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solidFill>
                    <a:schemeClr val="tx1"/>
                  </a:solidFill>
                </a:rPr>
                <a:t>Hypervisor</a:t>
              </a:r>
            </a:p>
          </p:txBody>
        </p:sp>
        <p:sp>
          <p:nvSpPr>
            <p:cNvPr id="27" name="Rectangle 26"/>
            <p:cNvSpPr/>
            <p:nvPr/>
          </p:nvSpPr>
          <p:spPr>
            <a:xfrm>
              <a:off x="4962718" y="4994558"/>
              <a:ext cx="1581533" cy="457200"/>
            </a:xfrm>
            <a:prstGeom prst="rect">
              <a:avLst/>
            </a:prstGeom>
            <a:solidFill>
              <a:srgbClr val="ED4E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solidFill>
                    <a:schemeClr val="tx1"/>
                  </a:solidFill>
                </a:rPr>
                <a:t>Infrastructure</a:t>
              </a:r>
            </a:p>
          </p:txBody>
        </p:sp>
        <p:sp>
          <p:nvSpPr>
            <p:cNvPr id="28" name="Rectangle 27"/>
            <p:cNvSpPr/>
            <p:nvPr/>
          </p:nvSpPr>
          <p:spPr>
            <a:xfrm>
              <a:off x="6998091" y="2392165"/>
              <a:ext cx="1581533" cy="457200"/>
            </a:xfrm>
            <a:prstGeom prst="rect">
              <a:avLst/>
            </a:prstGeom>
            <a:solidFill>
              <a:srgbClr val="ED4E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solidFill>
                    <a:schemeClr val="tx1"/>
                  </a:solidFill>
                </a:rPr>
                <a:t>Applications</a:t>
              </a:r>
            </a:p>
          </p:txBody>
        </p:sp>
        <p:sp>
          <p:nvSpPr>
            <p:cNvPr id="29" name="Rectangle 28"/>
            <p:cNvSpPr/>
            <p:nvPr/>
          </p:nvSpPr>
          <p:spPr>
            <a:xfrm>
              <a:off x="6998091" y="2912333"/>
              <a:ext cx="1581533" cy="457200"/>
            </a:xfrm>
            <a:prstGeom prst="rect">
              <a:avLst/>
            </a:prstGeom>
            <a:solidFill>
              <a:srgbClr val="ED4E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solidFill>
                    <a:schemeClr val="tx1"/>
                  </a:solidFill>
                </a:rPr>
                <a:t>Runtime</a:t>
              </a:r>
            </a:p>
          </p:txBody>
        </p:sp>
        <p:sp>
          <p:nvSpPr>
            <p:cNvPr id="30" name="Rectangle 29"/>
            <p:cNvSpPr/>
            <p:nvPr/>
          </p:nvSpPr>
          <p:spPr>
            <a:xfrm>
              <a:off x="6998091" y="3432501"/>
              <a:ext cx="1581533" cy="457200"/>
            </a:xfrm>
            <a:prstGeom prst="rect">
              <a:avLst/>
            </a:prstGeom>
            <a:solidFill>
              <a:srgbClr val="ED4E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solidFill>
                    <a:schemeClr val="tx1"/>
                  </a:solidFill>
                </a:rPr>
                <a:t>Middleware</a:t>
              </a:r>
            </a:p>
          </p:txBody>
        </p:sp>
        <p:sp>
          <p:nvSpPr>
            <p:cNvPr id="31" name="Rectangle 30"/>
            <p:cNvSpPr/>
            <p:nvPr/>
          </p:nvSpPr>
          <p:spPr>
            <a:xfrm>
              <a:off x="6998091" y="3952669"/>
              <a:ext cx="1581533" cy="457200"/>
            </a:xfrm>
            <a:prstGeom prst="rect">
              <a:avLst/>
            </a:prstGeom>
            <a:solidFill>
              <a:srgbClr val="ED4E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solidFill>
                    <a:schemeClr val="tx1"/>
                  </a:solidFill>
                </a:rPr>
                <a:t>OS</a:t>
              </a:r>
            </a:p>
          </p:txBody>
        </p:sp>
        <p:sp>
          <p:nvSpPr>
            <p:cNvPr id="32" name="Rectangle 31"/>
            <p:cNvSpPr/>
            <p:nvPr/>
          </p:nvSpPr>
          <p:spPr>
            <a:xfrm>
              <a:off x="6998091" y="4472837"/>
              <a:ext cx="1581533" cy="457200"/>
            </a:xfrm>
            <a:prstGeom prst="rect">
              <a:avLst/>
            </a:prstGeom>
            <a:solidFill>
              <a:srgbClr val="ED4E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solidFill>
                    <a:schemeClr val="tx1"/>
                  </a:solidFill>
                </a:rPr>
                <a:t>Hypervisor</a:t>
              </a:r>
            </a:p>
          </p:txBody>
        </p:sp>
        <p:sp>
          <p:nvSpPr>
            <p:cNvPr id="33" name="Rectangle 32"/>
            <p:cNvSpPr/>
            <p:nvPr/>
          </p:nvSpPr>
          <p:spPr>
            <a:xfrm>
              <a:off x="6998091" y="4993003"/>
              <a:ext cx="1581533" cy="457200"/>
            </a:xfrm>
            <a:prstGeom prst="rect">
              <a:avLst/>
            </a:prstGeom>
            <a:solidFill>
              <a:srgbClr val="ED4E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solidFill>
                    <a:schemeClr val="tx1"/>
                  </a:solidFill>
                </a:rPr>
                <a:t>Infrastructure</a:t>
              </a:r>
            </a:p>
          </p:txBody>
        </p:sp>
        <p:cxnSp>
          <p:nvCxnSpPr>
            <p:cNvPr id="34" name="Straight Connector 33"/>
            <p:cNvCxnSpPr/>
            <p:nvPr/>
          </p:nvCxnSpPr>
          <p:spPr>
            <a:xfrm>
              <a:off x="687487" y="2501368"/>
              <a:ext cx="0" cy="762000"/>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rot="16200000">
              <a:off x="38912" y="3788832"/>
              <a:ext cx="1297150" cy="246221"/>
            </a:xfrm>
            <a:prstGeom prst="rect">
              <a:avLst/>
            </a:prstGeom>
          </p:spPr>
          <p:txBody>
            <a:bodyPr wrap="none">
              <a:noAutofit/>
            </a:bodyPr>
            <a:lstStyle/>
            <a:p>
              <a:r>
                <a:rPr lang="en-US" sz="1000" dirty="0"/>
                <a:t>Intern Organization</a:t>
              </a:r>
            </a:p>
          </p:txBody>
        </p:sp>
        <p:cxnSp>
          <p:nvCxnSpPr>
            <p:cNvPr id="36" name="Straight Arrow Connector 35"/>
            <p:cNvCxnSpPr/>
            <p:nvPr/>
          </p:nvCxnSpPr>
          <p:spPr>
            <a:xfrm>
              <a:off x="687487" y="4574152"/>
              <a:ext cx="0" cy="8990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828839" y="2468365"/>
              <a:ext cx="0" cy="1097280"/>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rot="16200000">
              <a:off x="6505673" y="3720017"/>
              <a:ext cx="646331" cy="246221"/>
            </a:xfrm>
            <a:prstGeom prst="rect">
              <a:avLst/>
            </a:prstGeom>
          </p:spPr>
          <p:txBody>
            <a:bodyPr wrap="none">
              <a:noAutofit/>
            </a:bodyPr>
            <a:lstStyle/>
            <a:p>
              <a:r>
                <a:rPr lang="en-US" sz="1000" dirty="0"/>
                <a:t>provider</a:t>
              </a:r>
            </a:p>
          </p:txBody>
        </p:sp>
        <p:cxnSp>
          <p:nvCxnSpPr>
            <p:cNvPr id="39" name="Straight Arrow Connector 38"/>
            <p:cNvCxnSpPr/>
            <p:nvPr/>
          </p:nvCxnSpPr>
          <p:spPr>
            <a:xfrm flipH="1">
              <a:off x="6828839" y="4101568"/>
              <a:ext cx="1" cy="13716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rot="16200000">
              <a:off x="2413169" y="4730486"/>
              <a:ext cx="646331" cy="246221"/>
            </a:xfrm>
            <a:prstGeom prst="rect">
              <a:avLst/>
            </a:prstGeom>
          </p:spPr>
          <p:txBody>
            <a:bodyPr wrap="none">
              <a:noAutofit/>
            </a:bodyPr>
            <a:lstStyle/>
            <a:p>
              <a:r>
                <a:rPr lang="en-US" sz="1000" dirty="0"/>
                <a:t>provider</a:t>
              </a:r>
            </a:p>
          </p:txBody>
        </p:sp>
        <p:cxnSp>
          <p:nvCxnSpPr>
            <p:cNvPr id="41" name="Straight Connector 40"/>
            <p:cNvCxnSpPr/>
            <p:nvPr/>
          </p:nvCxnSpPr>
          <p:spPr>
            <a:xfrm>
              <a:off x="2737759" y="2514600"/>
              <a:ext cx="0" cy="365760"/>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rot="16200000">
              <a:off x="2089184" y="3331633"/>
              <a:ext cx="1297150" cy="246221"/>
            </a:xfrm>
            <a:prstGeom prst="rect">
              <a:avLst/>
            </a:prstGeom>
          </p:spPr>
          <p:txBody>
            <a:bodyPr wrap="none">
              <a:noAutofit/>
            </a:bodyPr>
            <a:lstStyle/>
            <a:p>
              <a:r>
                <a:rPr lang="en-US" sz="1000" dirty="0"/>
                <a:t>Intern Organization</a:t>
              </a:r>
            </a:p>
          </p:txBody>
        </p:sp>
        <p:cxnSp>
          <p:nvCxnSpPr>
            <p:cNvPr id="43" name="Straight Arrow Connector 42"/>
            <p:cNvCxnSpPr/>
            <p:nvPr/>
          </p:nvCxnSpPr>
          <p:spPr>
            <a:xfrm>
              <a:off x="2737759" y="5107408"/>
              <a:ext cx="0" cy="3657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2737759" y="4044109"/>
              <a:ext cx="0" cy="3657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736334" y="4409869"/>
              <a:ext cx="0" cy="182880"/>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rot="16200000">
              <a:off x="4460391" y="3943053"/>
              <a:ext cx="674201" cy="246221"/>
            </a:xfrm>
            <a:prstGeom prst="rect">
              <a:avLst/>
            </a:prstGeom>
          </p:spPr>
          <p:txBody>
            <a:bodyPr wrap="square">
              <a:noAutofit/>
            </a:bodyPr>
            <a:lstStyle/>
            <a:p>
              <a:r>
                <a:rPr lang="en-US" sz="1000" dirty="0"/>
                <a:t>provider</a:t>
              </a:r>
            </a:p>
          </p:txBody>
        </p:sp>
        <p:cxnSp>
          <p:nvCxnSpPr>
            <p:cNvPr id="47" name="Straight Arrow Connector 46"/>
            <p:cNvCxnSpPr/>
            <p:nvPr/>
          </p:nvCxnSpPr>
          <p:spPr>
            <a:xfrm>
              <a:off x="4797491" y="4375888"/>
              <a:ext cx="0" cy="109728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4797491" y="2947685"/>
              <a:ext cx="0" cy="822960"/>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rot="16200000">
              <a:off x="4558891" y="2525896"/>
              <a:ext cx="477202" cy="246221"/>
            </a:xfrm>
            <a:prstGeom prst="rect">
              <a:avLst/>
            </a:prstGeom>
          </p:spPr>
          <p:txBody>
            <a:bodyPr wrap="square">
              <a:noAutofit/>
            </a:bodyPr>
            <a:lstStyle/>
            <a:p>
              <a:r>
                <a:rPr lang="en-US" sz="1000" dirty="0" err="1"/>
                <a:t>Int.O</a:t>
              </a:r>
              <a:endParaRPr lang="en-US" sz="1000" dirty="0"/>
            </a:p>
          </p:txBody>
        </p:sp>
        <p:cxnSp>
          <p:nvCxnSpPr>
            <p:cNvPr id="50" name="Straight Arrow Connector 49"/>
            <p:cNvCxnSpPr/>
            <p:nvPr/>
          </p:nvCxnSpPr>
          <p:spPr>
            <a:xfrm>
              <a:off x="4797491" y="2825404"/>
              <a:ext cx="0" cy="914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797491" y="2391865"/>
              <a:ext cx="0" cy="91440"/>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2921391" y="4225704"/>
              <a:ext cx="1581533" cy="230400"/>
            </a:xfrm>
            <a:prstGeom prst="rect">
              <a:avLst/>
            </a:prstGeom>
            <a:solidFill>
              <a:srgbClr val="ED4E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55" name="Rectangle 54"/>
            <p:cNvSpPr/>
            <p:nvPr/>
          </p:nvSpPr>
          <p:spPr>
            <a:xfrm>
              <a:off x="2921391" y="3998904"/>
              <a:ext cx="1581533"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solidFill>
                    <a:schemeClr val="tx1"/>
                  </a:solidFill>
                </a:rPr>
                <a:t>OS</a:t>
              </a:r>
            </a:p>
          </p:txBody>
        </p:sp>
      </p:grpSp>
    </p:spTree>
    <p:extLst>
      <p:ext uri="{BB962C8B-B14F-4D97-AF65-F5344CB8AC3E}">
        <p14:creationId xmlns:p14="http://schemas.microsoft.com/office/powerpoint/2010/main" val="2461587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7B0AF-21D3-F243-8F47-5DF8AF91D6A2}"/>
              </a:ext>
            </a:extLst>
          </p:cNvPr>
          <p:cNvSpPr>
            <a:spLocks noGrp="1"/>
          </p:cNvSpPr>
          <p:nvPr>
            <p:ph type="title"/>
          </p:nvPr>
        </p:nvSpPr>
        <p:spPr>
          <a:xfrm>
            <a:off x="838200" y="238027"/>
            <a:ext cx="8229600" cy="1143000"/>
          </a:xfrm>
        </p:spPr>
        <p:txBody>
          <a:bodyPr>
            <a:noAutofit/>
          </a:bodyPr>
          <a:lstStyle/>
          <a:p>
            <a:r>
              <a:rPr lang="en-US" dirty="0"/>
              <a:t>Question?</a:t>
            </a:r>
          </a:p>
        </p:txBody>
      </p:sp>
      <p:sp>
        <p:nvSpPr>
          <p:cNvPr id="3" name="Content Placeholder 2">
            <a:extLst>
              <a:ext uri="{FF2B5EF4-FFF2-40B4-BE49-F238E27FC236}">
                <a16:creationId xmlns:a16="http://schemas.microsoft.com/office/drawing/2014/main" id="{9DA6E0D7-6D23-3149-ADDC-67EE560F476E}"/>
              </a:ext>
            </a:extLst>
          </p:cNvPr>
          <p:cNvSpPr>
            <a:spLocks noGrp="1"/>
          </p:cNvSpPr>
          <p:nvPr>
            <p:ph idx="1"/>
          </p:nvPr>
        </p:nvSpPr>
        <p:spPr/>
        <p:txBody>
          <a:bodyPr>
            <a:noAutofit/>
          </a:bodyPr>
          <a:lstStyle/>
          <a:p>
            <a:r>
              <a:rPr lang="en-US" dirty="0"/>
              <a:t>What is a ”container”? </a:t>
            </a:r>
          </a:p>
          <a:p>
            <a:r>
              <a:rPr lang="en-US" dirty="0"/>
              <a:t>How is it different than a VM?</a:t>
            </a:r>
          </a:p>
        </p:txBody>
      </p:sp>
      <p:sp>
        <p:nvSpPr>
          <p:cNvPr id="4" name="Rectangle 3">
            <a:extLst>
              <a:ext uri="{FF2B5EF4-FFF2-40B4-BE49-F238E27FC236}">
                <a16:creationId xmlns:a16="http://schemas.microsoft.com/office/drawing/2014/main" id="{5150B6B6-E8D2-F24B-99CA-86C2ECF8A34B}"/>
              </a:ext>
            </a:extLst>
          </p:cNvPr>
          <p:cNvSpPr/>
          <p:nvPr/>
        </p:nvSpPr>
        <p:spPr>
          <a:xfrm>
            <a:off x="1981200" y="6535580"/>
            <a:ext cx="8229600" cy="246221"/>
          </a:xfrm>
          <a:prstGeom prst="rect">
            <a:avLst/>
          </a:prstGeom>
        </p:spPr>
        <p:txBody>
          <a:bodyPr wrap="square" anchor="b">
            <a:noAutofit/>
          </a:bodyPr>
          <a:lstStyle/>
          <a:p>
            <a:pPr algn="r"/>
            <a:r>
              <a:rPr lang="en-US" sz="1200" dirty="0">
                <a:solidFill>
                  <a:schemeClr val="bg1">
                    <a:lumMod val="50000"/>
                  </a:schemeClr>
                </a:solidFill>
              </a:rPr>
              <a:t>*https://aws.amazon.com/blogs/aws/cloud-computing-server-utilization-the-environment/</a:t>
            </a:r>
          </a:p>
        </p:txBody>
      </p:sp>
    </p:spTree>
    <p:extLst>
      <p:ext uri="{BB962C8B-B14F-4D97-AF65-F5344CB8AC3E}">
        <p14:creationId xmlns:p14="http://schemas.microsoft.com/office/powerpoint/2010/main" val="3759802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F6D20-14A4-0E40-8A47-5FE0A466C390}"/>
              </a:ext>
            </a:extLst>
          </p:cNvPr>
          <p:cNvSpPr>
            <a:spLocks noGrp="1"/>
          </p:cNvSpPr>
          <p:nvPr>
            <p:ph type="title"/>
          </p:nvPr>
        </p:nvSpPr>
        <p:spPr/>
        <p:txBody>
          <a:bodyPr/>
          <a:lstStyle/>
          <a:p>
            <a:r>
              <a:rPr lang="en-US" dirty="0"/>
              <a:t>Containers</a:t>
            </a:r>
          </a:p>
        </p:txBody>
      </p:sp>
      <p:sp>
        <p:nvSpPr>
          <p:cNvPr id="3" name="Content Placeholder 2">
            <a:extLst>
              <a:ext uri="{FF2B5EF4-FFF2-40B4-BE49-F238E27FC236}">
                <a16:creationId xmlns:a16="http://schemas.microsoft.com/office/drawing/2014/main" id="{0A72B6A0-3265-D546-8F17-1E9184C84A45}"/>
              </a:ext>
            </a:extLst>
          </p:cNvPr>
          <p:cNvSpPr>
            <a:spLocks noGrp="1"/>
          </p:cNvSpPr>
          <p:nvPr>
            <p:ph idx="1"/>
          </p:nvPr>
        </p:nvSpPr>
        <p:spPr/>
        <p:txBody>
          <a:bodyPr/>
          <a:lstStyle/>
          <a:p>
            <a:r>
              <a:rPr lang="en-US" dirty="0"/>
              <a:t>Containers rely on virtual isolation to deploy and run applications that access a shared operating system </a:t>
            </a:r>
            <a:r>
              <a:rPr lang="en-US" u="sng" dirty="0">
                <a:hlinkClick r:id="rId2"/>
              </a:rPr>
              <a:t>kernel</a:t>
            </a:r>
            <a:r>
              <a:rPr lang="en-US" dirty="0"/>
              <a:t> without the need for virtual machines</a:t>
            </a:r>
          </a:p>
          <a:p>
            <a:pPr lvl="1"/>
            <a:r>
              <a:rPr lang="en-US" dirty="0"/>
              <a:t>Process-based</a:t>
            </a:r>
          </a:p>
          <a:p>
            <a:pPr lvl="1"/>
            <a:r>
              <a:rPr lang="en-US" dirty="0"/>
              <a:t>Leverages process-based isolation</a:t>
            </a:r>
          </a:p>
          <a:p>
            <a:pPr lvl="1"/>
            <a:r>
              <a:rPr lang="en-US" dirty="0"/>
              <a:t>Roots go back to chroot, BDS jails, cgroups, and LXC (Linux Containers)</a:t>
            </a:r>
          </a:p>
          <a:p>
            <a:pPr lvl="1"/>
            <a:r>
              <a:rPr lang="en-US" dirty="0"/>
              <a:t>Docker is currently the industry leader</a:t>
            </a:r>
          </a:p>
          <a:p>
            <a:pPr lvl="1"/>
            <a:r>
              <a:rPr lang="en-US" dirty="0"/>
              <a:t>Standardization via containers and runC</a:t>
            </a:r>
          </a:p>
        </p:txBody>
      </p:sp>
    </p:spTree>
    <p:extLst>
      <p:ext uri="{BB962C8B-B14F-4D97-AF65-F5344CB8AC3E}">
        <p14:creationId xmlns:p14="http://schemas.microsoft.com/office/powerpoint/2010/main" val="2313889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5BC9E-8D29-014F-964D-891CC29A7965}"/>
              </a:ext>
            </a:extLst>
          </p:cNvPr>
          <p:cNvSpPr>
            <a:spLocks noGrp="1"/>
          </p:cNvSpPr>
          <p:nvPr>
            <p:ph type="title"/>
          </p:nvPr>
        </p:nvSpPr>
        <p:spPr/>
        <p:txBody>
          <a:bodyPr/>
          <a:lstStyle/>
          <a:p>
            <a:r>
              <a:rPr lang="en-US" dirty="0"/>
              <a:t>Why?</a:t>
            </a:r>
          </a:p>
        </p:txBody>
      </p:sp>
      <p:sp>
        <p:nvSpPr>
          <p:cNvPr id="3" name="Content Placeholder 2">
            <a:extLst>
              <a:ext uri="{FF2B5EF4-FFF2-40B4-BE49-F238E27FC236}">
                <a16:creationId xmlns:a16="http://schemas.microsoft.com/office/drawing/2014/main" id="{41E851E0-38F3-9A43-9F37-95910F2009FB}"/>
              </a:ext>
            </a:extLst>
          </p:cNvPr>
          <p:cNvSpPr>
            <a:spLocks noGrp="1"/>
          </p:cNvSpPr>
          <p:nvPr>
            <p:ph idx="1"/>
          </p:nvPr>
        </p:nvSpPr>
        <p:spPr/>
        <p:txBody>
          <a:bodyPr/>
          <a:lstStyle/>
          <a:p>
            <a:r>
              <a:rPr lang="en-US" dirty="0"/>
              <a:t>Deploy reliably and consistently</a:t>
            </a:r>
          </a:p>
          <a:p>
            <a:r>
              <a:rPr lang="en-US" dirty="0"/>
              <a:t>Deploy efficiently</a:t>
            </a:r>
          </a:p>
          <a:p>
            <a:pPr lvl="1"/>
            <a:r>
              <a:rPr lang="en-US" dirty="0"/>
              <a:t>Lightweight</a:t>
            </a:r>
          </a:p>
          <a:p>
            <a:pPr lvl="2"/>
            <a:r>
              <a:rPr lang="en-US" dirty="0"/>
              <a:t>Typical laptop can run from tens to hundreds of containers</a:t>
            </a:r>
          </a:p>
          <a:p>
            <a:pPr lvl="2"/>
            <a:r>
              <a:rPr lang="en-US" dirty="0"/>
              <a:t>Typical server can run thousands of containers</a:t>
            </a:r>
          </a:p>
          <a:p>
            <a:pPr lvl="1"/>
            <a:r>
              <a:rPr lang="en-US" dirty="0"/>
              <a:t>Run at native speeds</a:t>
            </a:r>
          </a:p>
          <a:p>
            <a:pPr lvl="2"/>
            <a:r>
              <a:rPr lang="en-US" dirty="0"/>
              <a:t>Native CPU performance</a:t>
            </a:r>
          </a:p>
          <a:p>
            <a:pPr lvl="2"/>
            <a:r>
              <a:rPr lang="en-US" dirty="0"/>
              <a:t>Small overhead for network and memory (can </a:t>
            </a:r>
            <a:br>
              <a:rPr lang="en-US" dirty="0"/>
            </a:br>
            <a:r>
              <a:rPr lang="en-US" dirty="0"/>
              <a:t>be tuned!)</a:t>
            </a:r>
          </a:p>
        </p:txBody>
      </p:sp>
    </p:spTree>
    <p:extLst>
      <p:ext uri="{BB962C8B-B14F-4D97-AF65-F5344CB8AC3E}">
        <p14:creationId xmlns:p14="http://schemas.microsoft.com/office/powerpoint/2010/main" val="653472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41E1D-CB4F-7142-A336-B0457DD556D0}"/>
              </a:ext>
            </a:extLst>
          </p:cNvPr>
          <p:cNvSpPr>
            <a:spLocks noGrp="1"/>
          </p:cNvSpPr>
          <p:nvPr>
            <p:ph type="title"/>
          </p:nvPr>
        </p:nvSpPr>
        <p:spPr/>
        <p:txBody>
          <a:bodyPr/>
          <a:lstStyle/>
          <a:p>
            <a:r>
              <a:rPr lang="en-US" dirty="0"/>
              <a:t>Kubernetes</a:t>
            </a:r>
          </a:p>
        </p:txBody>
      </p:sp>
      <p:sp>
        <p:nvSpPr>
          <p:cNvPr id="3" name="Content Placeholder 2">
            <a:extLst>
              <a:ext uri="{FF2B5EF4-FFF2-40B4-BE49-F238E27FC236}">
                <a16:creationId xmlns:a16="http://schemas.microsoft.com/office/drawing/2014/main" id="{7F073B6D-93F9-E341-B3AF-F57471569190}"/>
              </a:ext>
            </a:extLst>
          </p:cNvPr>
          <p:cNvSpPr>
            <a:spLocks noGrp="1"/>
          </p:cNvSpPr>
          <p:nvPr>
            <p:ph idx="1"/>
          </p:nvPr>
        </p:nvSpPr>
        <p:spPr/>
        <p:txBody>
          <a:bodyPr/>
          <a:lstStyle/>
          <a:p>
            <a:r>
              <a:rPr lang="en-US" dirty="0"/>
              <a:t>Unopinionated container orchestration</a:t>
            </a:r>
          </a:p>
          <a:p>
            <a:r>
              <a:rPr lang="en-US" dirty="0"/>
              <a:t>Applications deployed as container images</a:t>
            </a:r>
          </a:p>
          <a:p>
            <a:pPr lvl="1"/>
            <a:r>
              <a:rPr lang="en-US" dirty="0"/>
              <a:t>Developer has to do more vs. Cloud Foundry</a:t>
            </a:r>
          </a:p>
          <a:p>
            <a:pPr lvl="1"/>
            <a:r>
              <a:rPr lang="en-US" dirty="0"/>
              <a:t>More portable and control</a:t>
            </a:r>
          </a:p>
          <a:p>
            <a:r>
              <a:rPr lang="en-US" dirty="0"/>
              <a:t>Multiple means of injecting service information</a:t>
            </a:r>
          </a:p>
          <a:p>
            <a:pPr lvl="1"/>
            <a:r>
              <a:rPr lang="en-US" dirty="0"/>
              <a:t>Environment</a:t>
            </a:r>
          </a:p>
          <a:p>
            <a:pPr lvl="1"/>
            <a:r>
              <a:rPr lang="en-US" dirty="0"/>
              <a:t>File system</a:t>
            </a:r>
          </a:p>
        </p:txBody>
      </p:sp>
    </p:spTree>
    <p:extLst>
      <p:ext uri="{BB962C8B-B14F-4D97-AF65-F5344CB8AC3E}">
        <p14:creationId xmlns:p14="http://schemas.microsoft.com/office/powerpoint/2010/main" val="3254158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91AE3-9CCD-D244-A611-F44FBDB8294B}"/>
              </a:ext>
            </a:extLst>
          </p:cNvPr>
          <p:cNvSpPr>
            <a:spLocks noGrp="1"/>
          </p:cNvSpPr>
          <p:nvPr>
            <p:ph type="title"/>
          </p:nvPr>
        </p:nvSpPr>
        <p:spPr/>
        <p:txBody>
          <a:bodyPr/>
          <a:lstStyle/>
          <a:p>
            <a:r>
              <a:rPr lang="en-US" dirty="0"/>
              <a:t>Storage</a:t>
            </a:r>
          </a:p>
        </p:txBody>
      </p:sp>
      <p:sp>
        <p:nvSpPr>
          <p:cNvPr id="3" name="Content Placeholder 2">
            <a:extLst>
              <a:ext uri="{FF2B5EF4-FFF2-40B4-BE49-F238E27FC236}">
                <a16:creationId xmlns:a16="http://schemas.microsoft.com/office/drawing/2014/main" id="{BFEF2021-24B6-E44F-8809-73F31E7E5AEC}"/>
              </a:ext>
            </a:extLst>
          </p:cNvPr>
          <p:cNvSpPr>
            <a:spLocks noGrp="1"/>
          </p:cNvSpPr>
          <p:nvPr>
            <p:ph idx="1"/>
          </p:nvPr>
        </p:nvSpPr>
        <p:spPr/>
        <p:txBody>
          <a:bodyPr/>
          <a:lstStyle/>
          <a:p>
            <a:r>
              <a:rPr lang="en-US" dirty="0"/>
              <a:t>Block Storage</a:t>
            </a:r>
          </a:p>
          <a:p>
            <a:r>
              <a:rPr lang="en-US" dirty="0"/>
              <a:t>File Storage</a:t>
            </a:r>
          </a:p>
          <a:p>
            <a:r>
              <a:rPr lang="en-US" dirty="0"/>
              <a:t>Object Storage</a:t>
            </a:r>
          </a:p>
        </p:txBody>
      </p:sp>
    </p:spTree>
    <p:extLst>
      <p:ext uri="{BB962C8B-B14F-4D97-AF65-F5344CB8AC3E}">
        <p14:creationId xmlns:p14="http://schemas.microsoft.com/office/powerpoint/2010/main" val="1379065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A6D27-1BFC-F84D-895F-E1ACA1F8B97E}"/>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DE2A9EDD-D5A1-7C41-A5ED-9F008AC2C3F1}"/>
              </a:ext>
            </a:extLst>
          </p:cNvPr>
          <p:cNvSpPr>
            <a:spLocks noGrp="1"/>
          </p:cNvSpPr>
          <p:nvPr>
            <p:ph idx="1"/>
          </p:nvPr>
        </p:nvSpPr>
        <p:spPr/>
        <p:txBody>
          <a:bodyPr/>
          <a:lstStyle/>
          <a:p>
            <a:r>
              <a:rPr lang="en-US" dirty="0"/>
              <a:t>Security</a:t>
            </a:r>
          </a:p>
          <a:p>
            <a:r>
              <a:rPr lang="en-US" dirty="0"/>
              <a:t>Costs</a:t>
            </a:r>
          </a:p>
          <a:p>
            <a:r>
              <a:rPr lang="en-US" dirty="0"/>
              <a:t>Lock-in</a:t>
            </a:r>
          </a:p>
          <a:p>
            <a:r>
              <a:rPr lang="en-US" dirty="0"/>
              <a:t>Data transfer bottlenecks/costs</a:t>
            </a:r>
          </a:p>
          <a:p>
            <a:r>
              <a:rPr lang="en-US" dirty="0"/>
              <a:t>Performance unpredictability </a:t>
            </a:r>
          </a:p>
          <a:p>
            <a:endParaRPr lang="en-US" dirty="0"/>
          </a:p>
        </p:txBody>
      </p:sp>
    </p:spTree>
    <p:extLst>
      <p:ext uri="{BB962C8B-B14F-4D97-AF65-F5344CB8AC3E}">
        <p14:creationId xmlns:p14="http://schemas.microsoft.com/office/powerpoint/2010/main" val="2311598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5B16C-A1FC-4B47-B8BD-A596646061E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23951E46-E912-F440-9653-7A5A0B0008F0}"/>
              </a:ext>
            </a:extLst>
          </p:cNvPr>
          <p:cNvSpPr>
            <a:spLocks noGrp="1"/>
          </p:cNvSpPr>
          <p:nvPr>
            <p:ph idx="1"/>
          </p:nvPr>
        </p:nvSpPr>
        <p:spPr/>
        <p:txBody>
          <a:bodyPr/>
          <a:lstStyle/>
          <a:p>
            <a:r>
              <a:rPr lang="en-US" dirty="0"/>
              <a:t>Types of clouds and service types</a:t>
            </a:r>
          </a:p>
          <a:p>
            <a:r>
              <a:rPr lang="en-US" dirty="0"/>
              <a:t>Storage</a:t>
            </a:r>
          </a:p>
          <a:p>
            <a:r>
              <a:rPr lang="en-US" dirty="0"/>
              <a:t>Challenges</a:t>
            </a:r>
          </a:p>
          <a:p>
            <a:r>
              <a:rPr lang="en-US" dirty="0"/>
              <a:t>AI and DL as a Service</a:t>
            </a:r>
          </a:p>
        </p:txBody>
      </p:sp>
    </p:spTree>
    <p:extLst>
      <p:ext uri="{BB962C8B-B14F-4D97-AF65-F5344CB8AC3E}">
        <p14:creationId xmlns:p14="http://schemas.microsoft.com/office/powerpoint/2010/main" val="40073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EAACD-1ED4-8E48-BC7A-23265691C45C}"/>
              </a:ext>
            </a:extLst>
          </p:cNvPr>
          <p:cNvSpPr>
            <a:spLocks noGrp="1"/>
          </p:cNvSpPr>
          <p:nvPr>
            <p:ph type="title"/>
          </p:nvPr>
        </p:nvSpPr>
        <p:spPr/>
        <p:txBody>
          <a:bodyPr/>
          <a:lstStyle/>
          <a:p>
            <a:r>
              <a:rPr lang="en-US" dirty="0"/>
              <a:t>Common AI/ML APIs</a:t>
            </a:r>
          </a:p>
        </p:txBody>
      </p:sp>
      <p:sp>
        <p:nvSpPr>
          <p:cNvPr id="3" name="Content Placeholder 2">
            <a:extLst>
              <a:ext uri="{FF2B5EF4-FFF2-40B4-BE49-F238E27FC236}">
                <a16:creationId xmlns:a16="http://schemas.microsoft.com/office/drawing/2014/main" id="{47A5830F-1453-D449-AC0B-3333164A28F7}"/>
              </a:ext>
            </a:extLst>
          </p:cNvPr>
          <p:cNvSpPr>
            <a:spLocks noGrp="1"/>
          </p:cNvSpPr>
          <p:nvPr>
            <p:ph idx="1"/>
          </p:nvPr>
        </p:nvSpPr>
        <p:spPr/>
        <p:txBody>
          <a:bodyPr/>
          <a:lstStyle/>
          <a:p>
            <a:r>
              <a:rPr lang="en-US" dirty="0"/>
              <a:t>Vision/image analysis</a:t>
            </a:r>
          </a:p>
          <a:p>
            <a:r>
              <a:rPr lang="en-US" dirty="0"/>
              <a:t>Speech to text</a:t>
            </a:r>
          </a:p>
          <a:p>
            <a:r>
              <a:rPr lang="en-US" dirty="0"/>
              <a:t>Text to speech</a:t>
            </a:r>
          </a:p>
          <a:p>
            <a:r>
              <a:rPr lang="en-US" dirty="0"/>
              <a:t>Translation</a:t>
            </a:r>
          </a:p>
          <a:p>
            <a:r>
              <a:rPr lang="en-US" dirty="0"/>
              <a:t>Natural language</a:t>
            </a:r>
          </a:p>
          <a:p>
            <a:r>
              <a:rPr lang="en-US" dirty="0"/>
              <a:t>Conversation/dialog</a:t>
            </a:r>
          </a:p>
          <a:p>
            <a:endParaRPr lang="en-US" dirty="0"/>
          </a:p>
        </p:txBody>
      </p:sp>
    </p:spTree>
    <p:extLst>
      <p:ext uri="{BB962C8B-B14F-4D97-AF65-F5344CB8AC3E}">
        <p14:creationId xmlns:p14="http://schemas.microsoft.com/office/powerpoint/2010/main" val="1862152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75D74-3193-304F-8413-E93C66C6850B}"/>
              </a:ext>
            </a:extLst>
          </p:cNvPr>
          <p:cNvSpPr>
            <a:spLocks noGrp="1"/>
          </p:cNvSpPr>
          <p:nvPr>
            <p:ph type="title"/>
          </p:nvPr>
        </p:nvSpPr>
        <p:spPr/>
        <p:txBody>
          <a:bodyPr/>
          <a:lstStyle/>
          <a:p>
            <a:r>
              <a:rPr lang="en-US" dirty="0"/>
              <a:t>Quick look at</a:t>
            </a:r>
          </a:p>
        </p:txBody>
      </p:sp>
      <p:sp>
        <p:nvSpPr>
          <p:cNvPr id="3" name="Content Placeholder 2">
            <a:extLst>
              <a:ext uri="{FF2B5EF4-FFF2-40B4-BE49-F238E27FC236}">
                <a16:creationId xmlns:a16="http://schemas.microsoft.com/office/drawing/2014/main" id="{717A40A6-52B0-A44D-93D1-5714B5546FAF}"/>
              </a:ext>
            </a:extLst>
          </p:cNvPr>
          <p:cNvSpPr>
            <a:spLocks noGrp="1"/>
          </p:cNvSpPr>
          <p:nvPr>
            <p:ph idx="1"/>
          </p:nvPr>
        </p:nvSpPr>
        <p:spPr/>
        <p:txBody>
          <a:bodyPr/>
          <a:lstStyle/>
          <a:p>
            <a:r>
              <a:rPr lang="en-US" dirty="0">
                <a:hlinkClick r:id="rId3"/>
              </a:rPr>
              <a:t>https://www.ibm.com/watson/services/visual-recognition/demo/#demo</a:t>
            </a:r>
            <a:endParaRPr lang="en-US" dirty="0"/>
          </a:p>
          <a:p>
            <a:r>
              <a:rPr lang="en-US" dirty="0"/>
              <a:t>https://</a:t>
            </a:r>
            <a:r>
              <a:rPr lang="en-US" dirty="0" err="1"/>
              <a:t>cloud.google.com</a:t>
            </a:r>
            <a:r>
              <a:rPr lang="en-US" dirty="0"/>
              <a:t>/vision/</a:t>
            </a:r>
          </a:p>
        </p:txBody>
      </p:sp>
    </p:spTree>
    <p:extLst>
      <p:ext uri="{BB962C8B-B14F-4D97-AF65-F5344CB8AC3E}">
        <p14:creationId xmlns:p14="http://schemas.microsoft.com/office/powerpoint/2010/main" val="18309294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309A6-F1EE-CF4C-94F9-9B5E4F24BEA3}"/>
              </a:ext>
            </a:extLst>
          </p:cNvPr>
          <p:cNvSpPr>
            <a:spLocks noGrp="1"/>
          </p:cNvSpPr>
          <p:nvPr>
            <p:ph type="title"/>
          </p:nvPr>
        </p:nvSpPr>
        <p:spPr/>
        <p:txBody>
          <a:bodyPr/>
          <a:lstStyle/>
          <a:p>
            <a:r>
              <a:rPr lang="en-US" dirty="0"/>
              <a:t>Deep Learning as a Service</a:t>
            </a:r>
          </a:p>
        </p:txBody>
      </p:sp>
      <p:sp>
        <p:nvSpPr>
          <p:cNvPr id="3" name="Content Placeholder 2">
            <a:extLst>
              <a:ext uri="{FF2B5EF4-FFF2-40B4-BE49-F238E27FC236}">
                <a16:creationId xmlns:a16="http://schemas.microsoft.com/office/drawing/2014/main" id="{F761F3A3-985E-D94F-8F0A-335E7E340F11}"/>
              </a:ext>
            </a:extLst>
          </p:cNvPr>
          <p:cNvSpPr>
            <a:spLocks noGrp="1"/>
          </p:cNvSpPr>
          <p:nvPr>
            <p:ph idx="1"/>
          </p:nvPr>
        </p:nvSpPr>
        <p:spPr/>
        <p:txBody>
          <a:bodyPr/>
          <a:lstStyle/>
          <a:p>
            <a:r>
              <a:rPr lang="en-US" dirty="0"/>
              <a:t>Provides an environment for the development and training of deep networks</a:t>
            </a:r>
          </a:p>
          <a:p>
            <a:pPr lvl="1"/>
            <a:r>
              <a:rPr lang="en-US" dirty="0"/>
              <a:t>Training management</a:t>
            </a:r>
          </a:p>
          <a:p>
            <a:pPr lvl="1"/>
            <a:r>
              <a:rPr lang="en-US" dirty="0"/>
              <a:t>Hyperparameter selection support</a:t>
            </a:r>
          </a:p>
          <a:p>
            <a:pPr lvl="1"/>
            <a:r>
              <a:rPr lang="en-US" dirty="0"/>
              <a:t>GPU or other acceleration solutions</a:t>
            </a:r>
          </a:p>
          <a:p>
            <a:pPr lvl="1"/>
            <a:r>
              <a:rPr lang="en-US" dirty="0"/>
              <a:t>Often provides support for a variety of frameworks</a:t>
            </a:r>
          </a:p>
          <a:p>
            <a:r>
              <a:rPr lang="en-US" dirty="0"/>
              <a:t>Offerings from Google, IBM, </a:t>
            </a:r>
            <a:r>
              <a:rPr lang="en-US" dirty="0" err="1"/>
              <a:t>etc</a:t>
            </a:r>
            <a:endParaRPr lang="en-US" dirty="0"/>
          </a:p>
        </p:txBody>
      </p:sp>
    </p:spTree>
    <p:extLst>
      <p:ext uri="{BB962C8B-B14F-4D97-AF65-F5344CB8AC3E}">
        <p14:creationId xmlns:p14="http://schemas.microsoft.com/office/powerpoint/2010/main" val="2025511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E4463-66D7-D743-B40A-F6ACDD8518FD}"/>
              </a:ext>
            </a:extLst>
          </p:cNvPr>
          <p:cNvSpPr>
            <a:spLocks noGrp="1"/>
          </p:cNvSpPr>
          <p:nvPr>
            <p:ph type="title"/>
          </p:nvPr>
        </p:nvSpPr>
        <p:spPr/>
        <p:txBody>
          <a:bodyPr/>
          <a:lstStyle/>
          <a:p>
            <a:r>
              <a:rPr lang="en-US" dirty="0"/>
              <a:t>Cloud Computing</a:t>
            </a:r>
          </a:p>
        </p:txBody>
      </p:sp>
      <p:sp>
        <p:nvSpPr>
          <p:cNvPr id="3" name="Content Placeholder 2">
            <a:extLst>
              <a:ext uri="{FF2B5EF4-FFF2-40B4-BE49-F238E27FC236}">
                <a16:creationId xmlns:a16="http://schemas.microsoft.com/office/drawing/2014/main" id="{A103AD61-E46F-3348-84E6-B0686E5AD38C}"/>
              </a:ext>
            </a:extLst>
          </p:cNvPr>
          <p:cNvSpPr>
            <a:spLocks noGrp="1"/>
          </p:cNvSpPr>
          <p:nvPr>
            <p:ph idx="1"/>
          </p:nvPr>
        </p:nvSpPr>
        <p:spPr/>
        <p:txBody>
          <a:bodyPr/>
          <a:lstStyle/>
          <a:p>
            <a:pPr marL="0" indent="0">
              <a:buNone/>
            </a:pPr>
            <a:r>
              <a:rPr lang="en-US" dirty="0"/>
              <a:t>The delivery of IT services that are provided to a client over the Internet</a:t>
            </a:r>
          </a:p>
          <a:p>
            <a:pPr marL="342000" indent="-342000"/>
            <a:r>
              <a:rPr lang="en-US" dirty="0"/>
              <a:t>Enable large-scale services without up-front investment</a:t>
            </a:r>
          </a:p>
          <a:p>
            <a:endParaRPr lang="en-US" dirty="0"/>
          </a:p>
        </p:txBody>
      </p:sp>
    </p:spTree>
    <p:extLst>
      <p:ext uri="{BB962C8B-B14F-4D97-AF65-F5344CB8AC3E}">
        <p14:creationId xmlns:p14="http://schemas.microsoft.com/office/powerpoint/2010/main" val="206270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BEC7D-CFA3-2249-A769-C9FD40F4D19D}"/>
              </a:ext>
            </a:extLst>
          </p:cNvPr>
          <p:cNvSpPr>
            <a:spLocks noGrp="1"/>
          </p:cNvSpPr>
          <p:nvPr>
            <p:ph type="title"/>
          </p:nvPr>
        </p:nvSpPr>
        <p:spPr/>
        <p:txBody>
          <a:bodyPr/>
          <a:lstStyle/>
          <a:p>
            <a:r>
              <a:rPr lang="en-US" dirty="0"/>
              <a:t>Defining the Cloud</a:t>
            </a:r>
          </a:p>
        </p:txBody>
      </p:sp>
      <p:sp>
        <p:nvSpPr>
          <p:cNvPr id="3" name="Content Placeholder 2">
            <a:extLst>
              <a:ext uri="{FF2B5EF4-FFF2-40B4-BE49-F238E27FC236}">
                <a16:creationId xmlns:a16="http://schemas.microsoft.com/office/drawing/2014/main" id="{D58E438B-3CA5-4643-9481-6D8646FD582E}"/>
              </a:ext>
            </a:extLst>
          </p:cNvPr>
          <p:cNvSpPr>
            <a:spLocks noGrp="1"/>
          </p:cNvSpPr>
          <p:nvPr>
            <p:ph idx="1"/>
          </p:nvPr>
        </p:nvSpPr>
        <p:spPr/>
        <p:txBody>
          <a:bodyPr/>
          <a:lstStyle/>
          <a:p>
            <a:pPr lvl="0"/>
            <a:r>
              <a:rPr lang="en-US" sz="2600" dirty="0">
                <a:sym typeface="Arial"/>
              </a:rPr>
              <a:t>Cloud computing is a category of computing solutions in which a technology and/or service lets users access computing resources on demand, as needed, whether the resources are physical or virtual, dedicated or shared, and no matter how they are accessed (via a direct connection, LAN, WAN, or the Internet) (courtesy: ibm.com)</a:t>
            </a:r>
          </a:p>
          <a:p>
            <a:pPr lvl="0"/>
            <a:r>
              <a:rPr lang="en-US" sz="2600" dirty="0">
                <a:sym typeface="Arial"/>
              </a:rPr>
              <a:t>What does all of that mean?</a:t>
            </a:r>
            <a:endParaRPr lang="en-US" sz="2600" dirty="0"/>
          </a:p>
          <a:p>
            <a:pPr lvl="1"/>
            <a:r>
              <a:rPr lang="en-US" dirty="0">
                <a:sym typeface="Arial"/>
              </a:rPr>
              <a:t>On-demand services</a:t>
            </a:r>
            <a:endParaRPr lang="en-US" dirty="0"/>
          </a:p>
          <a:p>
            <a:pPr lvl="1"/>
            <a:r>
              <a:rPr lang="en-US" dirty="0">
                <a:sym typeface="Arial"/>
              </a:rPr>
              <a:t>Shared servers, networks, storage, and interfaces</a:t>
            </a:r>
            <a:endParaRPr lang="en-US" dirty="0"/>
          </a:p>
          <a:p>
            <a:pPr lvl="1"/>
            <a:r>
              <a:rPr lang="en-US" dirty="0">
                <a:sym typeface="Arial"/>
              </a:rPr>
              <a:t>Network-based computing</a:t>
            </a:r>
            <a:endParaRPr lang="en-US" dirty="0"/>
          </a:p>
        </p:txBody>
      </p:sp>
    </p:spTree>
    <p:extLst>
      <p:ext uri="{BB962C8B-B14F-4D97-AF65-F5344CB8AC3E}">
        <p14:creationId xmlns:p14="http://schemas.microsoft.com/office/powerpoint/2010/main" val="3044837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C3289-5370-8B40-A818-B96D35B60898}"/>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EF0ABE38-1444-4044-A11A-CE72960ED87D}"/>
              </a:ext>
            </a:extLst>
          </p:cNvPr>
          <p:cNvSpPr>
            <a:spLocks noGrp="1"/>
          </p:cNvSpPr>
          <p:nvPr>
            <p:ph idx="1"/>
          </p:nvPr>
        </p:nvSpPr>
        <p:spPr/>
        <p:txBody>
          <a:bodyPr/>
          <a:lstStyle/>
          <a:p>
            <a:r>
              <a:rPr lang="en-US" dirty="0"/>
              <a:t>What are the key ”-as-a-Service” types?</a:t>
            </a:r>
          </a:p>
          <a:p>
            <a:pPr lvl="1"/>
            <a:r>
              <a:rPr lang="en-US" dirty="0"/>
              <a:t>Describe each one</a:t>
            </a:r>
          </a:p>
        </p:txBody>
      </p:sp>
    </p:spTree>
    <p:extLst>
      <p:ext uri="{BB962C8B-B14F-4D97-AF65-F5344CB8AC3E}">
        <p14:creationId xmlns:p14="http://schemas.microsoft.com/office/powerpoint/2010/main" val="3809515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B25D2-E4EC-0F46-A690-9030F5B78F6F}"/>
              </a:ext>
            </a:extLst>
          </p:cNvPr>
          <p:cNvSpPr>
            <a:spLocks noGrp="1"/>
          </p:cNvSpPr>
          <p:nvPr>
            <p:ph type="title"/>
          </p:nvPr>
        </p:nvSpPr>
        <p:spPr/>
        <p:txBody>
          <a:bodyPr/>
          <a:lstStyle/>
          <a:p>
            <a:r>
              <a:rPr lang="en-US" dirty="0"/>
              <a:t>Service Types</a:t>
            </a:r>
          </a:p>
        </p:txBody>
      </p:sp>
      <p:sp>
        <p:nvSpPr>
          <p:cNvPr id="3" name="Content Placeholder 2">
            <a:extLst>
              <a:ext uri="{FF2B5EF4-FFF2-40B4-BE49-F238E27FC236}">
                <a16:creationId xmlns:a16="http://schemas.microsoft.com/office/drawing/2014/main" id="{A93B4973-160D-9C40-B096-FD9B7299BA29}"/>
              </a:ext>
            </a:extLst>
          </p:cNvPr>
          <p:cNvSpPr>
            <a:spLocks noGrp="1"/>
          </p:cNvSpPr>
          <p:nvPr>
            <p:ph idx="1"/>
          </p:nvPr>
        </p:nvSpPr>
        <p:spPr/>
        <p:txBody>
          <a:bodyPr/>
          <a:lstStyle/>
          <a:p>
            <a:r>
              <a:rPr lang="en-US" dirty="0"/>
              <a:t>IaaS</a:t>
            </a:r>
          </a:p>
          <a:p>
            <a:pPr lvl="1"/>
            <a:r>
              <a:rPr lang="en-US" dirty="0">
                <a:sym typeface="Arial"/>
              </a:rPr>
              <a:t>Lower-level resources, compute, storage, networking</a:t>
            </a:r>
          </a:p>
          <a:p>
            <a:pPr lvl="1"/>
            <a:r>
              <a:rPr lang="en-US" dirty="0"/>
              <a:t>Most flexibility, most </a:t>
            </a:r>
            <a:r>
              <a:rPr lang="en-US" dirty="0">
                <a:sym typeface="Arial"/>
              </a:rPr>
              <a:t>responsibility</a:t>
            </a:r>
            <a:endParaRPr lang="en-US" dirty="0"/>
          </a:p>
          <a:p>
            <a:r>
              <a:rPr lang="en-US" dirty="0"/>
              <a:t>PaaS</a:t>
            </a:r>
          </a:p>
          <a:p>
            <a:pPr lvl="1"/>
            <a:r>
              <a:rPr lang="en-US" dirty="0">
                <a:sym typeface="Arial"/>
              </a:rPr>
              <a:t>Application centric</a:t>
            </a:r>
          </a:p>
          <a:p>
            <a:pPr lvl="1"/>
            <a:r>
              <a:rPr lang="en-US" dirty="0">
                <a:sym typeface="Arial"/>
              </a:rPr>
              <a:t>Increasingly container centric</a:t>
            </a:r>
            <a:endParaRPr lang="en-US" dirty="0"/>
          </a:p>
          <a:p>
            <a:r>
              <a:rPr lang="en-US" dirty="0"/>
              <a:t>SaaS</a:t>
            </a:r>
          </a:p>
          <a:p>
            <a:pPr lvl="1"/>
            <a:r>
              <a:rPr lang="en-US" dirty="0">
                <a:sym typeface="Arial"/>
              </a:rPr>
              <a:t>Hosted application delivered as a service</a:t>
            </a:r>
          </a:p>
          <a:p>
            <a:pPr marL="457200" lvl="1" indent="0">
              <a:buNone/>
            </a:pPr>
            <a:endParaRPr lang="en-US" dirty="0"/>
          </a:p>
        </p:txBody>
      </p:sp>
    </p:spTree>
    <p:extLst>
      <p:ext uri="{BB962C8B-B14F-4D97-AF65-F5344CB8AC3E}">
        <p14:creationId xmlns:p14="http://schemas.microsoft.com/office/powerpoint/2010/main" val="3247534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7F998-3934-B345-8E68-126B6DC07CDB}"/>
              </a:ext>
            </a:extLst>
          </p:cNvPr>
          <p:cNvSpPr>
            <a:spLocks noGrp="1"/>
          </p:cNvSpPr>
          <p:nvPr>
            <p:ph type="title"/>
          </p:nvPr>
        </p:nvSpPr>
        <p:spPr/>
        <p:txBody>
          <a:bodyPr/>
          <a:lstStyle/>
          <a:p>
            <a:r>
              <a:rPr lang="en-US" dirty="0"/>
              <a:t>Types of Clouds?</a:t>
            </a:r>
          </a:p>
        </p:txBody>
      </p:sp>
      <p:sp>
        <p:nvSpPr>
          <p:cNvPr id="3" name="Content Placeholder 2">
            <a:extLst>
              <a:ext uri="{FF2B5EF4-FFF2-40B4-BE49-F238E27FC236}">
                <a16:creationId xmlns:a16="http://schemas.microsoft.com/office/drawing/2014/main" id="{1138AC0F-C10D-F34F-9F2E-DDBC68F092FB}"/>
              </a:ext>
            </a:extLst>
          </p:cNvPr>
          <p:cNvSpPr>
            <a:spLocks noGrp="1"/>
          </p:cNvSpPr>
          <p:nvPr>
            <p:ph idx="1"/>
          </p:nvPr>
        </p:nvSpPr>
        <p:spPr/>
        <p:txBody>
          <a:bodyPr/>
          <a:lstStyle/>
          <a:p>
            <a:r>
              <a:rPr lang="en-US" dirty="0"/>
              <a:t>What are the types of Clouds?</a:t>
            </a:r>
          </a:p>
        </p:txBody>
      </p:sp>
    </p:spTree>
    <p:extLst>
      <p:ext uri="{BB962C8B-B14F-4D97-AF65-F5344CB8AC3E}">
        <p14:creationId xmlns:p14="http://schemas.microsoft.com/office/powerpoint/2010/main" val="3925238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5AD7E-D27D-9648-A2DE-814E69547F13}"/>
              </a:ext>
            </a:extLst>
          </p:cNvPr>
          <p:cNvSpPr>
            <a:spLocks noGrp="1"/>
          </p:cNvSpPr>
          <p:nvPr>
            <p:ph type="title"/>
          </p:nvPr>
        </p:nvSpPr>
        <p:spPr/>
        <p:txBody>
          <a:bodyPr/>
          <a:lstStyle/>
          <a:p>
            <a:r>
              <a:rPr lang="en-US" dirty="0"/>
              <a:t>Cloud Types</a:t>
            </a:r>
          </a:p>
        </p:txBody>
      </p:sp>
      <p:sp>
        <p:nvSpPr>
          <p:cNvPr id="3" name="Content Placeholder 2">
            <a:extLst>
              <a:ext uri="{FF2B5EF4-FFF2-40B4-BE49-F238E27FC236}">
                <a16:creationId xmlns:a16="http://schemas.microsoft.com/office/drawing/2014/main" id="{DA9BE4D5-5EA9-2640-AEE3-00B0F8472648}"/>
              </a:ext>
            </a:extLst>
          </p:cNvPr>
          <p:cNvSpPr>
            <a:spLocks noGrp="1"/>
          </p:cNvSpPr>
          <p:nvPr>
            <p:ph idx="1"/>
          </p:nvPr>
        </p:nvSpPr>
        <p:spPr/>
        <p:txBody>
          <a:bodyPr>
            <a:normAutofit lnSpcReduction="10000"/>
          </a:bodyPr>
          <a:lstStyle/>
          <a:p>
            <a:r>
              <a:rPr lang="en-US" dirty="0"/>
              <a:t>Public</a:t>
            </a:r>
          </a:p>
          <a:p>
            <a:pPr lvl="1"/>
            <a:r>
              <a:rPr lang="en-US" dirty="0">
                <a:sym typeface="Arial"/>
              </a:rPr>
              <a:t>Pool of shared computing resources, applications, and storage</a:t>
            </a:r>
            <a:endParaRPr lang="en-US" dirty="0"/>
          </a:p>
          <a:p>
            <a:r>
              <a:rPr lang="en-US" dirty="0"/>
              <a:t>Private</a:t>
            </a:r>
          </a:p>
          <a:p>
            <a:pPr lvl="1"/>
            <a:r>
              <a:rPr lang="en-US" dirty="0">
                <a:sym typeface="Arial"/>
              </a:rPr>
              <a:t>Dedicated instances of cloud IaaS and other services</a:t>
            </a:r>
            <a:endParaRPr lang="en-US" dirty="0"/>
          </a:p>
          <a:p>
            <a:pPr lvl="1"/>
            <a:r>
              <a:rPr lang="en-US" dirty="0">
                <a:sym typeface="Arial"/>
              </a:rPr>
              <a:t>Exclusivity—allows for higher levels of security</a:t>
            </a:r>
            <a:endParaRPr lang="en-US" dirty="0"/>
          </a:p>
          <a:p>
            <a:r>
              <a:rPr lang="en-US" dirty="0"/>
              <a:t>Virtual private</a:t>
            </a:r>
          </a:p>
          <a:p>
            <a:pPr lvl="1"/>
            <a:r>
              <a:rPr lang="en-US" dirty="0">
                <a:sym typeface="Arial"/>
              </a:rPr>
              <a:t>Logically isolated section of a public cloud</a:t>
            </a:r>
            <a:endParaRPr lang="en-US" dirty="0"/>
          </a:p>
          <a:p>
            <a:r>
              <a:rPr lang="en-US" dirty="0"/>
              <a:t>Hybrid</a:t>
            </a:r>
          </a:p>
          <a:p>
            <a:pPr lvl="1"/>
            <a:r>
              <a:rPr lang="en-US" dirty="0">
                <a:sym typeface="Arial"/>
              </a:rPr>
              <a:t>Use the public for what it is good for and the private for its strengths</a:t>
            </a:r>
            <a:endParaRPr lang="en-US" dirty="0"/>
          </a:p>
          <a:p>
            <a:pPr lvl="1"/>
            <a:r>
              <a:rPr lang="en-US" dirty="0">
                <a:sym typeface="Arial"/>
              </a:rPr>
              <a:t>Secure workloads run in private spaces</a:t>
            </a:r>
            <a:endParaRPr lang="en-US" dirty="0"/>
          </a:p>
        </p:txBody>
      </p:sp>
    </p:spTree>
    <p:extLst>
      <p:ext uri="{BB962C8B-B14F-4D97-AF65-F5344CB8AC3E}">
        <p14:creationId xmlns:p14="http://schemas.microsoft.com/office/powerpoint/2010/main" val="3859761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636C6-23FA-6744-9798-B0B884C5BCF6}"/>
              </a:ext>
            </a:extLst>
          </p:cNvPr>
          <p:cNvSpPr>
            <a:spLocks noGrp="1"/>
          </p:cNvSpPr>
          <p:nvPr>
            <p:ph type="title"/>
          </p:nvPr>
        </p:nvSpPr>
        <p:spPr/>
        <p:txBody>
          <a:bodyPr/>
          <a:lstStyle/>
          <a:p>
            <a:r>
              <a:rPr lang="en-US" dirty="0"/>
              <a:t>Cloud Characteristics</a:t>
            </a:r>
          </a:p>
        </p:txBody>
      </p:sp>
      <p:sp>
        <p:nvSpPr>
          <p:cNvPr id="3" name="Content Placeholder 2">
            <a:extLst>
              <a:ext uri="{FF2B5EF4-FFF2-40B4-BE49-F238E27FC236}">
                <a16:creationId xmlns:a16="http://schemas.microsoft.com/office/drawing/2014/main" id="{939B2C1A-CA0F-204A-A13E-0786AB1048C7}"/>
              </a:ext>
            </a:extLst>
          </p:cNvPr>
          <p:cNvSpPr>
            <a:spLocks noGrp="1"/>
          </p:cNvSpPr>
          <p:nvPr>
            <p:ph idx="1"/>
          </p:nvPr>
        </p:nvSpPr>
        <p:spPr/>
        <p:txBody>
          <a:bodyPr/>
          <a:lstStyle/>
          <a:p>
            <a:r>
              <a:rPr lang="en-US" dirty="0"/>
              <a:t>Large data centers with commodity hardware</a:t>
            </a:r>
          </a:p>
          <a:p>
            <a:r>
              <a:rPr lang="en-US" dirty="0"/>
              <a:t>Virtualization of compute, storage, and network</a:t>
            </a:r>
          </a:p>
          <a:p>
            <a:pPr lvl="1"/>
            <a:r>
              <a:rPr lang="en-US" dirty="0"/>
              <a:t>Compute, storage, and network may be treated </a:t>
            </a:r>
            <a:br>
              <a:rPr lang="en-US" dirty="0"/>
            </a:br>
            <a:r>
              <a:rPr lang="en-US" dirty="0"/>
              <a:t>as software</a:t>
            </a:r>
          </a:p>
          <a:p>
            <a:r>
              <a:rPr lang="en-US" dirty="0"/>
              <a:t>Leverage economies of scale to reduce costs</a:t>
            </a:r>
          </a:p>
          <a:p>
            <a:r>
              <a:rPr lang="en-US" dirty="0"/>
              <a:t>Service, services, services</a:t>
            </a:r>
          </a:p>
          <a:p>
            <a:pPr lvl="1"/>
            <a:r>
              <a:rPr lang="en-US" dirty="0"/>
              <a:t>Databases, object stores, and so on provide a foundation on which to build cloud applications</a:t>
            </a:r>
          </a:p>
        </p:txBody>
      </p:sp>
    </p:spTree>
    <p:extLst>
      <p:ext uri="{BB962C8B-B14F-4D97-AF65-F5344CB8AC3E}">
        <p14:creationId xmlns:p14="http://schemas.microsoft.com/office/powerpoint/2010/main" val="15664534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TotalTime>
  <Words>792</Words>
  <Application>Microsoft Macintosh PowerPoint</Application>
  <PresentationFormat>Widescreen</PresentationFormat>
  <Paragraphs>182</Paragraphs>
  <Slides>22</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Lecture 2</vt:lpstr>
      <vt:lpstr>Agenda</vt:lpstr>
      <vt:lpstr>Cloud Computing</vt:lpstr>
      <vt:lpstr>Defining the Cloud</vt:lpstr>
      <vt:lpstr>Question?</vt:lpstr>
      <vt:lpstr>Service Types</vt:lpstr>
      <vt:lpstr>Types of Clouds?</vt:lpstr>
      <vt:lpstr>Cloud Types</vt:lpstr>
      <vt:lpstr>Cloud Characteristics</vt:lpstr>
      <vt:lpstr>Cloud Characteristics</vt:lpstr>
      <vt:lpstr>Cloud Characteristics</vt:lpstr>
      <vt:lpstr>Why?</vt:lpstr>
      <vt:lpstr>Responsibilities</vt:lpstr>
      <vt:lpstr>Question?</vt:lpstr>
      <vt:lpstr>Containers</vt:lpstr>
      <vt:lpstr>Why?</vt:lpstr>
      <vt:lpstr>Kubernetes</vt:lpstr>
      <vt:lpstr>Storage</vt:lpstr>
      <vt:lpstr>Challenges</vt:lpstr>
      <vt:lpstr>Common AI/ML APIs</vt:lpstr>
      <vt:lpstr>Quick look at</vt:lpstr>
      <vt:lpstr>Deep Learning as a Service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W251</dc:title>
  <dc:creator>Brad DesAulniers</dc:creator>
  <cp:lastModifiedBy>Ryan DeJana</cp:lastModifiedBy>
  <cp:revision>11</cp:revision>
  <dcterms:created xsi:type="dcterms:W3CDTF">2019-01-07T13:53:20Z</dcterms:created>
  <dcterms:modified xsi:type="dcterms:W3CDTF">2019-01-14T16:43:38Z</dcterms:modified>
</cp:coreProperties>
</file>