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handoutMasterIdLst>
    <p:handoutMasterId r:id="rId35"/>
  </p:handoutMasterIdLst>
  <p:sldIdLst>
    <p:sldId id="271" r:id="rId2"/>
    <p:sldId id="360" r:id="rId3"/>
    <p:sldId id="361" r:id="rId4"/>
    <p:sldId id="362" r:id="rId5"/>
    <p:sldId id="363" r:id="rId6"/>
    <p:sldId id="366" r:id="rId7"/>
    <p:sldId id="370" r:id="rId8"/>
    <p:sldId id="371" r:id="rId9"/>
    <p:sldId id="325" r:id="rId10"/>
    <p:sldId id="372" r:id="rId11"/>
    <p:sldId id="373" r:id="rId12"/>
    <p:sldId id="376" r:id="rId13"/>
    <p:sldId id="379" r:id="rId14"/>
    <p:sldId id="381" r:id="rId15"/>
    <p:sldId id="382" r:id="rId16"/>
    <p:sldId id="386" r:id="rId17"/>
    <p:sldId id="329" r:id="rId18"/>
    <p:sldId id="391" r:id="rId19"/>
    <p:sldId id="395" r:id="rId20"/>
    <p:sldId id="398" r:id="rId21"/>
    <p:sldId id="401" r:id="rId22"/>
    <p:sldId id="404" r:id="rId23"/>
    <p:sldId id="330" r:id="rId24"/>
    <p:sldId id="410" r:id="rId25"/>
    <p:sldId id="277" r:id="rId26"/>
    <p:sldId id="280" r:id="rId27"/>
    <p:sldId id="287" r:id="rId28"/>
    <p:sldId id="294" r:id="rId29"/>
    <p:sldId id="298" r:id="rId30"/>
    <p:sldId id="304" r:id="rId31"/>
    <p:sldId id="306" r:id="rId32"/>
    <p:sldId id="310" r:id="rId33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94261" autoAdjust="0"/>
  </p:normalViewPr>
  <p:slideViewPr>
    <p:cSldViewPr>
      <p:cViewPr varScale="1">
        <p:scale>
          <a:sx n="103" d="100"/>
          <a:sy n="103" d="100"/>
        </p:scale>
        <p:origin x="100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54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E90177-92DA-436B-B227-DC2A587C96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08D2D-1BD7-42CE-9F3F-0A2CD1E7AD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10BAF-E060-4F4A-A666-89866846A26B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D8E7D-C177-4291-BA3A-9B5E62CDD7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E8B68-B27F-493F-B609-5EB45B3152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8528A-8884-4C76-ACB2-03756BFAE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44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rtualiza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Virtual_machin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2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a user moves to the right, the responsibilities decrease as dos time to market, however the flexibility decreases</a:t>
            </a:r>
          </a:p>
        </p:txBody>
      </p:sp>
    </p:spTree>
    <p:extLst>
      <p:ext uri="{BB962C8B-B14F-4D97-AF65-F5344CB8AC3E}">
        <p14:creationId xmlns:p14="http://schemas.microsoft.com/office/powerpoint/2010/main" val="33654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Paravirtualization -&gt;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Virtualization"/>
              </a:rPr>
              <a:t>virtualization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technique that presents to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Virtual machine"/>
              </a:rPr>
              <a:t>virtual machines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software interface, which is similar yet not identical to the underlying hardware-software interface. Tasks can be moved from virtual to the host…better performance…requires guest OS support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20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Security -&gt; often more perceived when starting than an actual issue</a:t>
            </a:r>
          </a:p>
        </p:txBody>
      </p:sp>
    </p:spTree>
    <p:extLst>
      <p:ext uri="{BB962C8B-B14F-4D97-AF65-F5344CB8AC3E}">
        <p14:creationId xmlns:p14="http://schemas.microsoft.com/office/powerpoint/2010/main" val="309532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931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7472" indent="-347472">
              <a:buFont typeface="Arial" charset="0"/>
              <a:buChar char="•"/>
              <a:defRPr/>
            </a:lvl1pPr>
            <a:lvl2pPr marL="740664" indent="-347472">
              <a:buFont typeface="Arial" charset="0"/>
              <a:buChar char="•"/>
              <a:defRPr/>
            </a:lvl2pPr>
            <a:lvl3pPr marL="1143000" indent="-342900">
              <a:buFont typeface="Arial" charset="0"/>
              <a:buChar char="•"/>
              <a:defRPr/>
            </a:lvl3pPr>
            <a:lvl4pPr marL="1600200" indent="-342900">
              <a:buFont typeface="Arial" charset="0"/>
              <a:buChar char="•"/>
              <a:defRPr/>
            </a:lvl4pPr>
            <a:lvl5pPr marL="20574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12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5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800"/>
            </a:lvl1pPr>
            <a:lvl2pPr marL="742950" indent="-285750">
              <a:buFont typeface="Arial" charset="0"/>
              <a:buChar char="•"/>
              <a:defRPr sz="2400"/>
            </a:lvl2pPr>
            <a:lvl3pPr marL="1143000" indent="-228600">
              <a:buFont typeface="Arial" charset="0"/>
              <a:buChar char="•"/>
              <a:defRPr sz="2000"/>
            </a:lvl3pPr>
            <a:lvl4pPr marL="1600200" indent="-228600">
              <a:buFont typeface="Arial" charset="0"/>
              <a:buChar char="•"/>
              <a:defRPr sz="18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800"/>
            </a:lvl1pPr>
            <a:lvl2pPr marL="742950" indent="-285750">
              <a:buFont typeface="Arial" charset="0"/>
              <a:buChar char="•"/>
              <a:defRPr sz="2400"/>
            </a:lvl2pPr>
            <a:lvl3pPr marL="1143000" indent="-228600">
              <a:buFont typeface="Arial" charset="0"/>
              <a:buChar char="•"/>
              <a:defRPr sz="2000"/>
            </a:lvl3pPr>
            <a:lvl4pPr marL="1600200" indent="-228600">
              <a:buFont typeface="Arial" charset="0"/>
              <a:buChar char="•"/>
              <a:defRPr sz="1800"/>
            </a:lvl4pPr>
            <a:lvl5pPr marL="2057400" indent="-228600">
              <a:buFont typeface="Arial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73312"/>
            <a:ext cx="5386917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73312"/>
            <a:ext cx="5389033" cy="3951288"/>
          </a:xfrm>
        </p:spPr>
        <p:txBody>
          <a:bodyPr/>
          <a:lstStyle>
            <a:lvl1pPr marL="342900" indent="-342900">
              <a:buFont typeface="Arial" charset="0"/>
              <a:buChar char="•"/>
              <a:defRPr sz="2400"/>
            </a:lvl1pPr>
            <a:lvl2pPr marL="800100" indent="-342900">
              <a:buFont typeface="Arial" charset="0"/>
              <a:buChar char="•"/>
              <a:defRPr sz="2000"/>
            </a:lvl2pPr>
            <a:lvl3pPr marL="1200150" indent="-285750">
              <a:buFont typeface="Arial" charset="0"/>
              <a:buChar char="•"/>
              <a:defRPr sz="1800"/>
            </a:lvl3pPr>
            <a:lvl4pPr marL="1657350" indent="-285750">
              <a:buFont typeface="Arial" charset="0"/>
              <a:buChar char="•"/>
              <a:defRPr sz="1600"/>
            </a:lvl4pPr>
            <a:lvl5pPr marL="2114550" indent="-285750">
              <a:buFont typeface="Arial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353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1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8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B2E93-5389-CD4A-A747-FD47448D6B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2057401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Title from Title Slide (no subtitles)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8AEC32-E5A3-6A4B-A7F9-C36747C7507F}"/>
              </a:ext>
            </a:extLst>
          </p:cNvPr>
          <p:cNvCxnSpPr/>
          <p:nvPr userDrawn="1"/>
        </p:nvCxnSpPr>
        <p:spPr>
          <a:xfrm>
            <a:off x="963084" y="3557587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3ACD77-5AEB-C74E-B39A-3AECE73712FA}"/>
              </a:ext>
            </a:extLst>
          </p:cNvPr>
          <p:cNvSpPr txBox="1"/>
          <p:nvPr userDrawn="1"/>
        </p:nvSpPr>
        <p:spPr>
          <a:xfrm>
            <a:off x="963084" y="3557587"/>
            <a:ext cx="10363200" cy="7694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2114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0" y="6779932"/>
            <a:ext cx="12192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9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lesforc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aws/cloud-computing-server-utilization-the-environme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</p:spPr>
        <p:txBody>
          <a:bodyPr/>
          <a:lstStyle/>
          <a:p>
            <a:r>
              <a:rPr lang="en-US" dirty="0"/>
              <a:t>Week02: Cloud Computing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91B382-D1FE-49E4-ABA9-607C977E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 err="1"/>
              <a:t>Prabs</a:t>
            </a:r>
            <a:r>
              <a:rPr lang="en-US" sz="1600" dirty="0"/>
              <a:t> </a:t>
            </a:r>
            <a:r>
              <a:rPr lang="en-US" sz="1600" dirty="0" err="1"/>
              <a:t>Attaluri</a:t>
            </a:r>
            <a:r>
              <a:rPr lang="en-US" sz="1600" dirty="0"/>
              <a:t>, IBM Distinguished Engineer, CTO</a:t>
            </a:r>
          </a:p>
          <a:p>
            <a:r>
              <a:rPr lang="en-US" sz="1600" dirty="0"/>
              <a:t>Ryan </a:t>
            </a:r>
            <a:r>
              <a:rPr lang="en-US" sz="1600" dirty="0" err="1"/>
              <a:t>DeJana</a:t>
            </a:r>
            <a:r>
              <a:rPr lang="en-US" sz="1600" dirty="0"/>
              <a:t>, IBM Senior Technical Staff Member</a:t>
            </a:r>
          </a:p>
        </p:txBody>
      </p:sp>
    </p:spTree>
    <p:extLst>
      <p:ext uri="{BB962C8B-B14F-4D97-AF65-F5344CB8AC3E}">
        <p14:creationId xmlns:p14="http://schemas.microsoft.com/office/powerpoint/2010/main" val="102078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FCD5-B0CF-5F4F-8BCC-51B1D9BF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74DE-E4A1-1142-9243-035D0146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TW" sz="2800" b="1" dirty="0"/>
              <a:t>Infrastructure as a service (IaaS)</a:t>
            </a:r>
            <a:r>
              <a:rPr lang="en-US" altLang="zh-TW" sz="2800" dirty="0"/>
              <a:t> delivers entire computer infrastructure for cloud users as a service. Typically, this includes virtualized compute,* network, storage, and associated security services.</a:t>
            </a:r>
            <a:endParaRPr lang="en-US" sz="2800" dirty="0"/>
          </a:p>
          <a:p>
            <a:r>
              <a:rPr lang="en-US" sz="2800" b="1" dirty="0"/>
              <a:t>Virtualization</a:t>
            </a:r>
            <a:r>
              <a:rPr lang="en-US" sz="2800" dirty="0"/>
              <a:t> is an e</a:t>
            </a:r>
            <a:r>
              <a:rPr lang="en-US" altLang="zh-TW" sz="2800" dirty="0"/>
              <a:t>nabling technique </a:t>
            </a:r>
            <a:r>
              <a:rPr lang="en-US" sz="2800" dirty="0"/>
              <a:t>to provide an abstraction of logical resources away from underlying physical resources.</a:t>
            </a:r>
          </a:p>
          <a:p>
            <a:r>
              <a:rPr lang="en-US" sz="2800" b="1" dirty="0"/>
              <a:t>Software defined</a:t>
            </a:r>
            <a:r>
              <a:rPr lang="en-US" sz="2800" dirty="0"/>
              <a:t> infrastructure is orchestrated in minutes with automation and REST APIs.</a:t>
            </a:r>
          </a:p>
          <a:p>
            <a:r>
              <a:rPr lang="en-US" sz="2800" b="1" dirty="0"/>
              <a:t>Cloud regions and zones</a:t>
            </a:r>
            <a:r>
              <a:rPr lang="en-US" sz="2800" dirty="0"/>
              <a:t> is common lingo.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D9408-811B-4E4C-819C-32D09DA6C773}"/>
              </a:ext>
            </a:extLst>
          </p:cNvPr>
          <p:cNvSpPr txBox="1"/>
          <p:nvPr/>
        </p:nvSpPr>
        <p:spPr>
          <a:xfrm>
            <a:off x="609600" y="6501384"/>
            <a:ext cx="4846320" cy="27432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r>
              <a:rPr lang="en-US" sz="1200" dirty="0">
                <a:solidFill>
                  <a:srgbClr val="6C6C6C"/>
                </a:solidFill>
              </a:rPr>
              <a:t>*There are some providers that offer physical or bare metal systems.</a:t>
            </a:r>
          </a:p>
        </p:txBody>
      </p:sp>
    </p:spTree>
    <p:extLst>
      <p:ext uri="{BB962C8B-B14F-4D97-AF65-F5344CB8AC3E}">
        <p14:creationId xmlns:p14="http://schemas.microsoft.com/office/powerpoint/2010/main" val="339645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B0EA-CD08-374F-9530-D2EC98A0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1857-9071-3943-80D1-31559CD8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800" dirty="0"/>
              <a:t>Virtualized or bare metal servers</a:t>
            </a:r>
          </a:p>
          <a:p>
            <a:r>
              <a:rPr lang="en-US" sz="2800" dirty="0"/>
              <a:t>Multi-tenant vs. dedicated</a:t>
            </a:r>
          </a:p>
          <a:p>
            <a:r>
              <a:rPr lang="en-US" sz="2800" dirty="0"/>
              <a:t>Hypervisor* (cloud provider’s or </a:t>
            </a:r>
            <a:r>
              <a:rPr lang="en-US" sz="2800" dirty="0" err="1"/>
              <a:t>Vmware</a:t>
            </a:r>
            <a:r>
              <a:rPr lang="en-US" sz="2800" dirty="0"/>
              <a:t>…)</a:t>
            </a:r>
          </a:p>
          <a:p>
            <a:r>
              <a:rPr lang="en-US" sz="2800" dirty="0"/>
              <a:t>Pricing is based on:</a:t>
            </a:r>
          </a:p>
          <a:p>
            <a:pPr lvl="1"/>
            <a:r>
              <a:rPr lang="en-US" sz="2400" dirty="0"/>
              <a:t>Consumption patterns (on-demand, reserved…)</a:t>
            </a:r>
          </a:p>
          <a:p>
            <a:pPr lvl="1"/>
            <a:r>
              <a:rPr lang="en-US" sz="2400" dirty="0"/>
              <a:t>Instance type (memory-based, CPU/GPU…)</a:t>
            </a:r>
          </a:p>
          <a:p>
            <a:pPr lvl="1"/>
            <a:r>
              <a:rPr lang="en-US" sz="2400" dirty="0"/>
              <a:t>Size of the instance (small, medium, large…)</a:t>
            </a:r>
          </a:p>
          <a:p>
            <a:r>
              <a:rPr lang="en-US" sz="2800" dirty="0"/>
              <a:t>Autoscaling</a:t>
            </a:r>
          </a:p>
          <a:p>
            <a:r>
              <a:rPr lang="en-US" sz="2800" dirty="0"/>
              <a:t>High availability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D9A54-CD63-4F1E-89A4-5C741D60B288}"/>
              </a:ext>
            </a:extLst>
          </p:cNvPr>
          <p:cNvSpPr txBox="1"/>
          <p:nvPr/>
        </p:nvSpPr>
        <p:spPr>
          <a:xfrm>
            <a:off x="609600" y="6501384"/>
            <a:ext cx="2743200" cy="27432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r>
              <a:rPr lang="en-US" sz="1200">
                <a:solidFill>
                  <a:srgbClr val="6C6C6C"/>
                </a:solidFill>
              </a:rPr>
              <a:t>*Hypervisor details provided in Unit 3.</a:t>
            </a:r>
          </a:p>
        </p:txBody>
      </p:sp>
    </p:spTree>
    <p:extLst>
      <p:ext uri="{BB962C8B-B14F-4D97-AF65-F5344CB8AC3E}">
        <p14:creationId xmlns:p14="http://schemas.microsoft.com/office/powerpoint/2010/main" val="19313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B0EA-CD08-374F-9530-D2EC98A0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1857-9071-3943-80D1-31559CD8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Cloud network has many components</a:t>
            </a:r>
          </a:p>
          <a:p>
            <a:pPr lvl="1"/>
            <a:r>
              <a:rPr lang="en-US"/>
              <a:t>Client premises to cloud provider connection</a:t>
            </a:r>
          </a:p>
          <a:p>
            <a:pPr lvl="1"/>
            <a:r>
              <a:rPr lang="en-US"/>
              <a:t>IP subnetting, routing</a:t>
            </a:r>
          </a:p>
          <a:p>
            <a:pPr lvl="1"/>
            <a:r>
              <a:rPr lang="en-US"/>
              <a:t>Load balancers, firewalling</a:t>
            </a:r>
          </a:p>
          <a:p>
            <a:pPr lvl="1"/>
            <a:r>
              <a:rPr lang="en-US"/>
              <a:t>Virtual private clouds and gateways</a:t>
            </a:r>
          </a:p>
          <a:p>
            <a:pPr lvl="1"/>
            <a:r>
              <a:rPr lang="en-US"/>
              <a:t>Domain name services</a:t>
            </a:r>
          </a:p>
          <a:p>
            <a:r>
              <a:rPr lang="en-US"/>
              <a:t>Software defined network</a:t>
            </a:r>
          </a:p>
          <a:p>
            <a:r>
              <a:rPr lang="en-US"/>
              <a:t>Metered bandwidth and usage-based billing</a:t>
            </a:r>
          </a:p>
        </p:txBody>
      </p:sp>
    </p:spTree>
    <p:extLst>
      <p:ext uri="{BB962C8B-B14F-4D97-AF65-F5344CB8AC3E}">
        <p14:creationId xmlns:p14="http://schemas.microsoft.com/office/powerpoint/2010/main" val="115772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3BFD-BEB3-214C-881A-2AE40D92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Block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B761-E17E-5F48-AB9C-BC7ED926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5334000" cy="4525963"/>
          </a:xfrm>
        </p:spPr>
        <p:txBody>
          <a:bodyPr/>
          <a:lstStyle/>
          <a:p>
            <a:r>
              <a:rPr lang="en-US" sz="2400"/>
              <a:t>Block storage devices provide raw storage capacity</a:t>
            </a:r>
          </a:p>
          <a:p>
            <a:r>
              <a:rPr lang="en-US" sz="2400"/>
              <a:t>Can be treated as an independent disk drive</a:t>
            </a:r>
          </a:p>
          <a:p>
            <a:r>
              <a:rPr lang="en-US" sz="2400"/>
              <a:t>Block device can be mounted by the guest operating system as if it were a physical disk</a:t>
            </a:r>
          </a:p>
          <a:p>
            <a:pPr lvl="1"/>
            <a:r>
              <a:rPr lang="en-US" sz="2400"/>
              <a:t>Examples include SAN, iSCSI, and local disks</a:t>
            </a:r>
          </a:p>
          <a:p>
            <a:r>
              <a:rPr lang="en-US" sz="2400"/>
              <a:t>User can select capacity and IOPs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CF2BFD-74E4-5847-8A60-19F093AA3849}"/>
              </a:ext>
            </a:extLst>
          </p:cNvPr>
          <p:cNvSpPr txBox="1">
            <a:spLocks/>
          </p:cNvSpPr>
          <p:nvPr/>
        </p:nvSpPr>
        <p:spPr>
          <a:xfrm>
            <a:off x="6536726" y="1600200"/>
            <a:ext cx="4953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347472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Familiar—just another disk</a:t>
            </a:r>
          </a:p>
          <a:p>
            <a:r>
              <a:rPr lang="en-US" sz="2400"/>
              <a:t>No special access is needed</a:t>
            </a:r>
          </a:p>
          <a:p>
            <a:r>
              <a:rPr lang="en-US" sz="2400"/>
              <a:t>Standard file system permissions</a:t>
            </a:r>
          </a:p>
          <a:p>
            <a:r>
              <a:rPr lang="en-US" sz="2400"/>
              <a:t>Fast I/O—suitable for databases</a:t>
            </a:r>
          </a:p>
          <a:p>
            <a:r>
              <a:rPr lang="en-US" sz="2400"/>
              <a:t>Often tied to a single server at a time</a:t>
            </a:r>
          </a:p>
          <a:p>
            <a:r>
              <a:rPr lang="en-US" sz="2400"/>
              <a:t>Pay for all storage allocated, not just used</a:t>
            </a:r>
          </a:p>
          <a:p>
            <a:r>
              <a:rPr lang="en-US" sz="2400"/>
              <a:t>Only accessible through a running server</a:t>
            </a:r>
          </a:p>
        </p:txBody>
      </p:sp>
    </p:spTree>
    <p:extLst>
      <p:ext uri="{BB962C8B-B14F-4D97-AF65-F5344CB8AC3E}">
        <p14:creationId xmlns:p14="http://schemas.microsoft.com/office/powerpoint/2010/main" val="278333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D7A-0F15-544B-8D22-979AB320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File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6103-DBEE-CC4F-8069-5BFB6E34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495800" cy="4525963"/>
          </a:xfrm>
        </p:spPr>
        <p:txBody>
          <a:bodyPr/>
          <a:lstStyle/>
          <a:p>
            <a:r>
              <a:rPr lang="en-US" sz="2400"/>
              <a:t>A file system</a:t>
            </a:r>
          </a:p>
          <a:p>
            <a:pPr lvl="1"/>
            <a:r>
              <a:rPr lang="en-US" sz="2400"/>
              <a:t>Preformatted</a:t>
            </a:r>
          </a:p>
          <a:p>
            <a:pPr lvl="1"/>
            <a:r>
              <a:rPr lang="en-US" sz="2400"/>
              <a:t>Network accessible often through NFS, though Azure uses SMB</a:t>
            </a:r>
          </a:p>
          <a:p>
            <a:r>
              <a:rPr lang="en-US" sz="2400"/>
              <a:t>Shared—multiple instances can access simultaneously</a:t>
            </a:r>
          </a:p>
          <a:p>
            <a:r>
              <a:rPr lang="en-US" sz="2400"/>
              <a:t>May or may not be accessible outside of provider</a:t>
            </a:r>
          </a:p>
          <a:p>
            <a:r>
              <a:rPr lang="en-US" sz="2400"/>
              <a:t>User can select capacity and IOPs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5EFDE3-8FBB-A645-9600-A54452CF106F}"/>
              </a:ext>
            </a:extLst>
          </p:cNvPr>
          <p:cNvSpPr txBox="1">
            <a:spLocks/>
          </p:cNvSpPr>
          <p:nvPr/>
        </p:nvSpPr>
        <p:spPr>
          <a:xfrm>
            <a:off x="6248400" y="1600200"/>
            <a:ext cx="4953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347472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Standard file system</a:t>
            </a:r>
          </a:p>
          <a:p>
            <a:pPr lvl="1"/>
            <a:r>
              <a:rPr lang="en-US" sz="2000"/>
              <a:t>Often POSIX-compatible</a:t>
            </a:r>
          </a:p>
          <a:p>
            <a:pPr lvl="1"/>
            <a:r>
              <a:rPr lang="en-US" sz="2000"/>
              <a:t>Strong data consistency and file locking</a:t>
            </a:r>
          </a:p>
          <a:p>
            <a:r>
              <a:rPr lang="en-US" sz="2000"/>
              <a:t>Fully managed storage</a:t>
            </a:r>
          </a:p>
          <a:p>
            <a:r>
              <a:rPr lang="en-US" sz="2000"/>
              <a:t>NFS-like systems often not ideal for some databases</a:t>
            </a:r>
          </a:p>
          <a:p>
            <a:r>
              <a:rPr lang="en-US" sz="2000"/>
              <a:t>May or may not be reachable from the outside</a:t>
            </a:r>
          </a:p>
          <a:p>
            <a:pPr lvl="1"/>
            <a:r>
              <a:rPr lang="en-US" sz="2000"/>
              <a:t>AWS and Azure provide remote access</a:t>
            </a:r>
          </a:p>
          <a:p>
            <a:r>
              <a:rPr lang="en-US" sz="2000"/>
              <a:t>May be accessible without an instance</a:t>
            </a:r>
          </a:p>
          <a:p>
            <a:pPr lvl="1"/>
            <a:r>
              <a:rPr lang="en-US" sz="2000"/>
              <a:t>Azure provides REST access</a:t>
            </a:r>
          </a:p>
        </p:txBody>
      </p:sp>
    </p:spTree>
    <p:extLst>
      <p:ext uri="{BB962C8B-B14F-4D97-AF65-F5344CB8AC3E}">
        <p14:creationId xmlns:p14="http://schemas.microsoft.com/office/powerpoint/2010/main" val="3240340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EC88-3291-3249-B6A8-DEA751BB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2763-ECF6-B048-9D8E-CC815C6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6172200" cy="4525963"/>
          </a:xfrm>
        </p:spPr>
        <p:txBody>
          <a:bodyPr/>
          <a:lstStyle/>
          <a:p>
            <a:r>
              <a:rPr lang="en-US" sz="2000"/>
              <a:t>Object storage is the storage and retrieval of unstructured blobs of data and metadata using an HTTP API</a:t>
            </a:r>
          </a:p>
          <a:p>
            <a:r>
              <a:rPr lang="en-US" sz="2000"/>
              <a:t>Broad runtime support due to HTTP</a:t>
            </a:r>
          </a:p>
          <a:p>
            <a:pPr lvl="1"/>
            <a:r>
              <a:rPr lang="en-US" sz="2000"/>
              <a:t>Virtually every programing language supports HTTP requests</a:t>
            </a:r>
          </a:p>
          <a:p>
            <a:r>
              <a:rPr lang="en-US" sz="2000"/>
              <a:t>Accessible from multiple hosts and does not require a running server</a:t>
            </a:r>
          </a:p>
          <a:p>
            <a:r>
              <a:rPr lang="en-US" sz="2000"/>
              <a:t>Often automatically replicated</a:t>
            </a:r>
          </a:p>
          <a:p>
            <a:pPr lvl="1"/>
            <a:r>
              <a:rPr lang="en-US" sz="2000"/>
              <a:t>S3 distributes data across a minimum of three data centers and replicates across regions</a:t>
            </a:r>
          </a:p>
          <a:p>
            <a:r>
              <a:rPr lang="en-US" sz="2000"/>
              <a:t>“Portable” API–S3 has become the de facto standard</a:t>
            </a:r>
          </a:p>
          <a:p>
            <a:r>
              <a:rPr lang="en-US" sz="2000"/>
              <a:t>Pay for what you consume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2688CB-C639-9747-B300-05B184AEEB96}"/>
              </a:ext>
            </a:extLst>
          </p:cNvPr>
          <p:cNvSpPr txBox="1">
            <a:spLocks/>
          </p:cNvSpPr>
          <p:nvPr/>
        </p:nvSpPr>
        <p:spPr>
          <a:xfrm>
            <a:off x="7049530" y="1606378"/>
            <a:ext cx="4876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347472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HTTP-based API—easy to consume</a:t>
            </a:r>
          </a:p>
          <a:p>
            <a:r>
              <a:rPr lang="en-US" sz="2000"/>
              <a:t>Pay only for what you use</a:t>
            </a:r>
          </a:p>
          <a:p>
            <a:r>
              <a:rPr lang="en-US" sz="2000"/>
              <a:t>Replication</a:t>
            </a:r>
          </a:p>
          <a:p>
            <a:r>
              <a:rPr lang="en-US" sz="2000"/>
              <a:t>Abstract out low-level storage concepts like hard drives and RAID</a:t>
            </a:r>
          </a:p>
          <a:p>
            <a:r>
              <a:rPr lang="en-US" sz="2000"/>
              <a:t>Supports additional metadata in addition to the blob</a:t>
            </a:r>
          </a:p>
          <a:p>
            <a:r>
              <a:rPr lang="en-US" sz="2000"/>
              <a:t>Unit is the object, can’t alter just a piece of the blob</a:t>
            </a:r>
          </a:p>
          <a:p>
            <a:r>
              <a:rPr lang="en-US" sz="2000"/>
              <a:t>Not suitable for databases, though can be used for</a:t>
            </a:r>
            <a:br>
              <a:rPr lang="en-US" sz="2000"/>
            </a:br>
            <a:r>
              <a:rPr lang="en-US" sz="2000"/>
              <a:t>DB backups</a:t>
            </a:r>
          </a:p>
        </p:txBody>
      </p:sp>
    </p:spTree>
    <p:extLst>
      <p:ext uri="{BB962C8B-B14F-4D97-AF65-F5344CB8AC3E}">
        <p14:creationId xmlns:p14="http://schemas.microsoft.com/office/powerpoint/2010/main" val="21926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B0EA-CD08-374F-9530-D2EC98A0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1857-9071-3943-80D1-31559CD8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Cloud security is shared responsibility!</a:t>
            </a:r>
          </a:p>
          <a:p>
            <a:r>
              <a:rPr lang="en-US"/>
              <a:t>Physical vs. logical</a:t>
            </a:r>
          </a:p>
          <a:p>
            <a:r>
              <a:rPr lang="en-US"/>
              <a:t>Many layers of security</a:t>
            </a:r>
          </a:p>
          <a:p>
            <a:pPr lvl="1"/>
            <a:r>
              <a:rPr lang="en-US"/>
              <a:t>Identity and access</a:t>
            </a:r>
          </a:p>
          <a:p>
            <a:pPr lvl="1"/>
            <a:r>
              <a:rPr lang="en-US"/>
              <a:t>Data security</a:t>
            </a:r>
          </a:p>
          <a:p>
            <a:pPr lvl="1"/>
            <a:r>
              <a:rPr lang="en-US"/>
              <a:t>Network protection</a:t>
            </a:r>
          </a:p>
          <a:p>
            <a:pPr lvl="1"/>
            <a:r>
              <a:rPr lang="en-US"/>
              <a:t>Application security</a:t>
            </a:r>
          </a:p>
          <a:p>
            <a:pPr lvl="1"/>
            <a:r>
              <a:rPr lang="en-US"/>
              <a:t>Logging</a:t>
            </a:r>
          </a:p>
          <a:p>
            <a:pPr lvl="1"/>
            <a:r>
              <a:rPr lang="en-US"/>
              <a:t>Audit compliance</a:t>
            </a:r>
          </a:p>
        </p:txBody>
      </p:sp>
    </p:spTree>
    <p:extLst>
      <p:ext uri="{BB962C8B-B14F-4D97-AF65-F5344CB8AC3E}">
        <p14:creationId xmlns:p14="http://schemas.microsoft.com/office/powerpoint/2010/main" val="161869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FB23-E6EF-134E-A80D-05CFB52E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972-2B1B-B641-8B4B-DC9082D6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APIs provide the ability to treat VMs as software</a:t>
            </a:r>
          </a:p>
          <a:p>
            <a:r>
              <a:rPr lang="en-US"/>
              <a:t>Common APIs include:</a:t>
            </a:r>
          </a:p>
          <a:p>
            <a:pPr lvl="1"/>
            <a:r>
              <a:rPr lang="en-US"/>
              <a:t>Authentication</a:t>
            </a:r>
          </a:p>
          <a:p>
            <a:pPr lvl="1"/>
            <a:r>
              <a:rPr lang="en-US"/>
              <a:t>Ability to list and manage “servers”</a:t>
            </a:r>
          </a:p>
          <a:p>
            <a:pPr lvl="1"/>
            <a:r>
              <a:rPr lang="en-US"/>
              <a:t>List available configurations/flavors</a:t>
            </a:r>
          </a:p>
          <a:p>
            <a:pPr lvl="1"/>
            <a:r>
              <a:rPr lang="en-US"/>
              <a:t>List and manage images</a:t>
            </a:r>
          </a:p>
        </p:txBody>
      </p:sp>
    </p:spTree>
    <p:extLst>
      <p:ext uri="{BB962C8B-B14F-4D97-AF65-F5344CB8AC3E}">
        <p14:creationId xmlns:p14="http://schemas.microsoft.com/office/powerpoint/2010/main" val="370578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D7C0-A2F8-2844-8C10-87E70DCB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5DB7-0191-7741-A198-D039489FC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PaaS provides users the ability to develop and deliver software</a:t>
            </a:r>
          </a:p>
          <a:p>
            <a:r>
              <a:rPr lang="en-US"/>
              <a:t>Provider is responsible for the underlying infrastructure and middleware runtimes environment</a:t>
            </a:r>
          </a:p>
          <a:p>
            <a:r>
              <a:rPr lang="en-US"/>
              <a:t>Developers often provide just their application code</a:t>
            </a:r>
          </a:p>
          <a:p>
            <a:r>
              <a:rPr lang="en-US"/>
              <a:t>Often includes a catalog of services</a:t>
            </a:r>
          </a:p>
        </p:txBody>
      </p:sp>
    </p:spTree>
    <p:extLst>
      <p:ext uri="{BB962C8B-B14F-4D97-AF65-F5344CB8AC3E}">
        <p14:creationId xmlns:p14="http://schemas.microsoft.com/office/powerpoint/2010/main" val="124322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D58-B438-9341-9D73-30C5781E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PaaS - Relational Database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9622-A20D-894D-B961-76BB52C3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Online transaction processing (OLTP)</a:t>
            </a:r>
          </a:p>
          <a:p>
            <a:r>
              <a:rPr lang="en-US"/>
              <a:t>High availability</a:t>
            </a:r>
          </a:p>
          <a:p>
            <a:r>
              <a:rPr lang="en-US"/>
              <a:t>DB schemas</a:t>
            </a:r>
          </a:p>
          <a:p>
            <a:r>
              <a:rPr lang="en-US"/>
              <a:t>Underlying infrastructure</a:t>
            </a:r>
          </a:p>
          <a:p>
            <a:r>
              <a:rPr lang="en-US"/>
              <a:t>Performance</a:t>
            </a:r>
          </a:p>
          <a:p>
            <a:r>
              <a:rPr lang="en-US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7082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EC7D-CFA3-2249-A769-C9FD40F4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Defining the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438B-3CA5-4643-9481-6D8646FD5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dirty="0">
                <a:sym typeface="Arial"/>
              </a:rPr>
              <a:t>Cloud computing is a category of computing in which a technology and/or service lets users access computing resources on demand, as needed, whether the resources are physical or virtual, dedicated or shared, and no matter how they are accessed (via a direct connection, VPN or the Internet) (courtesy: </a:t>
            </a:r>
            <a:r>
              <a:rPr lang="en-US" dirty="0">
                <a:sym typeface="Arial"/>
                <a:hlinkClick r:id="rId2"/>
              </a:rPr>
              <a:t>IBM</a:t>
            </a:r>
            <a:r>
              <a:rPr lang="en-US" dirty="0">
                <a:sym typeface="Arial"/>
              </a:rPr>
              <a:t>).</a:t>
            </a:r>
          </a:p>
          <a:p>
            <a:pPr lvl="0"/>
            <a:r>
              <a:rPr lang="en-US" dirty="0">
                <a:sym typeface="Arial"/>
              </a:rPr>
              <a:t>What does that mean?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On-demand services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Shared servers, networks, storage, and interfaces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Network-based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17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D58-B438-9341-9D73-30C5781E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Other PaaS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9622-A20D-894D-B961-76BB52C3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10972800" cy="4525963"/>
          </a:xfrm>
        </p:spPr>
        <p:txBody>
          <a:bodyPr/>
          <a:lstStyle/>
          <a:p>
            <a:r>
              <a:rPr lang="en-US"/>
              <a:t>Non-relational databases</a:t>
            </a:r>
          </a:p>
          <a:p>
            <a:pPr lvl="1"/>
            <a:r>
              <a:rPr lang="en-US"/>
              <a:t>No SQL DBs</a:t>
            </a:r>
          </a:p>
          <a:p>
            <a:pPr lvl="1"/>
            <a:r>
              <a:rPr lang="en-US"/>
              <a:t>Online analytical processing (OLAP)</a:t>
            </a:r>
          </a:p>
          <a:p>
            <a:pPr lvl="1"/>
            <a:r>
              <a:rPr lang="en-US"/>
              <a:t>Cache DB</a:t>
            </a:r>
          </a:p>
          <a:p>
            <a:r>
              <a:rPr lang="en-US"/>
              <a:t>Middleware/enterprise</a:t>
            </a:r>
          </a:p>
          <a:p>
            <a:pPr lvl="1"/>
            <a:r>
              <a:rPr lang="en-US"/>
              <a:t>Workflows, messaging, notification</a:t>
            </a:r>
          </a:p>
          <a:p>
            <a:pPr lvl="1"/>
            <a:r>
              <a:rPr lang="en-US"/>
              <a:t>Gaming, mobile, productivity, media</a:t>
            </a:r>
          </a:p>
          <a:p>
            <a:pPr lvl="1"/>
            <a:r>
              <a:rPr lang="en-US"/>
              <a:t>SAP, other...</a:t>
            </a:r>
          </a:p>
          <a:p>
            <a:r>
              <a:rPr lang="en-US"/>
              <a:t>AI/ML/DL services</a:t>
            </a:r>
          </a:p>
          <a:p>
            <a:r>
              <a:rPr lang="en-US"/>
              <a:t>Elastic Kubernetes Services</a:t>
            </a:r>
          </a:p>
        </p:txBody>
      </p:sp>
    </p:spTree>
    <p:extLst>
      <p:ext uri="{BB962C8B-B14F-4D97-AF65-F5344CB8AC3E}">
        <p14:creationId xmlns:p14="http://schemas.microsoft.com/office/powerpoint/2010/main" val="143298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696F-AF42-5240-BB97-C20E7B41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F25-39E6-E94A-B04E-09B5C4FC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/>
              <a:t>Run applications on a provider’s cloud infrastructure</a:t>
            </a:r>
          </a:p>
          <a:p>
            <a:r>
              <a:rPr lang="en-US"/>
              <a:t>Applications are accessible from various client devices through a thin client interface such as a web browser</a:t>
            </a:r>
          </a:p>
          <a:p>
            <a:r>
              <a:rPr lang="en-US"/>
              <a:t>User is oblivious to the underlying cloud infrastructure</a:t>
            </a:r>
          </a:p>
          <a:p>
            <a:r>
              <a:rPr lang="en-US"/>
              <a:t>Examples</a:t>
            </a:r>
          </a:p>
          <a:p>
            <a:pPr lvl="1"/>
            <a:r>
              <a:rPr lang="en-US"/>
              <a:t>Box</a:t>
            </a:r>
          </a:p>
          <a:p>
            <a:pPr lvl="1"/>
            <a:r>
              <a:rPr lang="en-US"/>
              <a:t>Google Apps</a:t>
            </a:r>
          </a:p>
          <a:p>
            <a:pPr lvl="1"/>
            <a:r>
              <a:rPr lang="en-US">
                <a:hlinkClick r:id="rId2"/>
              </a:rPr>
              <a:t>SalesForce.com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3442-4849-6343-AE15-9B88FA04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Function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ADC1-4DC4-8A48-BC36-2C920CE15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800"/>
              <a:t>Also called serverless computing</a:t>
            </a:r>
          </a:p>
          <a:p>
            <a:pPr lvl="1"/>
            <a:r>
              <a:rPr lang="en-US" sz="2400"/>
              <a:t>For example: IBM Functions, AWS Lambda, Apache OpenWhisk</a:t>
            </a:r>
          </a:p>
          <a:p>
            <a:r>
              <a:rPr lang="en-US" sz="2800"/>
              <a:t>No application process running and waiting for requests</a:t>
            </a:r>
          </a:p>
          <a:p>
            <a:r>
              <a:rPr lang="en-US" sz="2800"/>
              <a:t>Developers write small functions that are invoked based on an event system</a:t>
            </a:r>
          </a:p>
          <a:p>
            <a:r>
              <a:rPr lang="en-US" sz="2800"/>
              <a:t>Developers don’t worry about instances</a:t>
            </a:r>
          </a:p>
          <a:p>
            <a:pPr lvl="1"/>
            <a:r>
              <a:rPr lang="en-US" sz="2400"/>
              <a:t>Provider takes care of finding a server and scaling up when necessary</a:t>
            </a:r>
          </a:p>
          <a:p>
            <a:pPr lvl="1"/>
            <a:r>
              <a:rPr lang="en-US" sz="2400"/>
              <a:t>Containers used to run these functions are decommissioned as soon as the execution ends</a:t>
            </a:r>
          </a:p>
        </p:txBody>
      </p:sp>
    </p:spTree>
    <p:extLst>
      <p:ext uri="{BB962C8B-B14F-4D97-AF65-F5344CB8AC3E}">
        <p14:creationId xmlns:p14="http://schemas.microsoft.com/office/powerpoint/2010/main" val="197118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0383-3300-9842-8DB0-0EBD15F6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General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41BA-FA35-C14C-9ECF-6C32E885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10972800" cy="4525963"/>
          </a:xfrm>
        </p:spPr>
        <p:txBody>
          <a:bodyPr/>
          <a:lstStyle/>
          <a:p>
            <a:r>
              <a:rPr lang="en-US" sz="2000"/>
              <a:t>Security</a:t>
            </a:r>
          </a:p>
          <a:p>
            <a:pPr lvl="1"/>
            <a:r>
              <a:rPr lang="en-US" sz="2000"/>
              <a:t>When first adopted, security was a major concern</a:t>
            </a:r>
          </a:p>
          <a:p>
            <a:pPr lvl="1"/>
            <a:r>
              <a:rPr lang="en-US" sz="2000"/>
              <a:t>Confidentiality of data/Compliance is often a concern</a:t>
            </a:r>
          </a:p>
          <a:p>
            <a:pPr lvl="1"/>
            <a:r>
              <a:rPr lang="en-US" sz="2000"/>
              <a:t>Interestingly, as time passes, enterprises often see the cloud as a benefit to security</a:t>
            </a:r>
          </a:p>
          <a:p>
            <a:r>
              <a:rPr lang="en-US" sz="2000"/>
              <a:t>Costs - Can be hard to predict</a:t>
            </a:r>
          </a:p>
          <a:p>
            <a:r>
              <a:rPr lang="en-US" sz="2000"/>
              <a:t>Lock-in</a:t>
            </a:r>
          </a:p>
          <a:p>
            <a:pPr lvl="1"/>
            <a:r>
              <a:rPr lang="en-US" sz="2000"/>
              <a:t>Easy to become locked into a specific vendor and their services</a:t>
            </a:r>
          </a:p>
          <a:p>
            <a:pPr lvl="1"/>
            <a:r>
              <a:rPr lang="en-US" sz="2000"/>
              <a:t>Containers provide a means to reducing this</a:t>
            </a:r>
          </a:p>
          <a:p>
            <a:r>
              <a:rPr lang="en-US" sz="2000"/>
              <a:t>Data transfer bottlenecks/costs</a:t>
            </a:r>
          </a:p>
          <a:p>
            <a:pPr lvl="1"/>
            <a:r>
              <a:rPr lang="en-US" sz="2000"/>
              <a:t>Data in and out can be a challenge</a:t>
            </a:r>
          </a:p>
          <a:p>
            <a:pPr lvl="1"/>
            <a:r>
              <a:rPr lang="en-US" sz="2000"/>
              <a:t>May be able to ship drives vs. network uploads</a:t>
            </a:r>
          </a:p>
          <a:p>
            <a:r>
              <a:rPr lang="en-US" sz="2000"/>
              <a:t>Performance unpredictability</a:t>
            </a:r>
          </a:p>
          <a:p>
            <a:pPr lvl="1"/>
            <a:r>
              <a:rPr lang="en-US" sz="2000"/>
              <a:t>Shared virtualization makes it harder to predict performance</a:t>
            </a:r>
          </a:p>
        </p:txBody>
      </p:sp>
    </p:spTree>
    <p:extLst>
      <p:ext uri="{BB962C8B-B14F-4D97-AF65-F5344CB8AC3E}">
        <p14:creationId xmlns:p14="http://schemas.microsoft.com/office/powerpoint/2010/main" val="257835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E3EA-08DC-BE4D-B494-3763D7339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900546"/>
          </a:xfrm>
        </p:spPr>
        <p:txBody>
          <a:bodyPr/>
          <a:lstStyle/>
          <a:p>
            <a:r>
              <a:rPr lang="en-US"/>
              <a:t>AWS Basics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1EB4AE6-F0AD-45CC-A05B-7404107F3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Is Global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264A7-5731-3A4D-87AD-3A674FF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2492"/>
            <a:ext cx="10972800" cy="4525963"/>
          </a:xfrm>
        </p:spPr>
        <p:txBody>
          <a:bodyPr/>
          <a:lstStyle/>
          <a:p>
            <a:r>
              <a:rPr lang="en-US" sz="2400"/>
              <a:t>One million active customers in 190 countries</a:t>
            </a:r>
          </a:p>
          <a:p>
            <a:r>
              <a:rPr lang="en-US" sz="2400"/>
              <a:t>Basic structure is comprised of AWS regions and Availability Zones (AZ)</a:t>
            </a:r>
          </a:p>
          <a:p>
            <a:r>
              <a:rPr lang="en-US" sz="2400"/>
              <a:t>Each AZ consists of one or more discrete data centers, each with redundant power, networking, and connectivity</a:t>
            </a:r>
          </a:p>
          <a:p>
            <a:r>
              <a:rPr lang="en-US" sz="2400"/>
              <a:t>Each region is completely isolated from others, with a low-latency link between the AZ in that region</a:t>
            </a:r>
          </a:p>
          <a:p>
            <a:r>
              <a:rPr lang="en-US" sz="2400"/>
              <a:t>At least 60 availability zones and over 20 geographic regions</a:t>
            </a:r>
          </a:p>
          <a:p>
            <a:r>
              <a:rPr lang="en-US" sz="2400"/>
              <a:t>AZs have plans to provide independent power supply, floor designs, and uplink connectivity</a:t>
            </a:r>
          </a:p>
          <a:p>
            <a:r>
              <a:rPr lang="en-US" sz="2400"/>
              <a:t>AWS console provides user interface to manage any AWS service. CLI and API are other ways to manage resources</a:t>
            </a:r>
          </a:p>
          <a:p>
            <a:r>
              <a:rPr lang="en-US" sz="2400"/>
              <a:t>Bill payment service provides tracking usage, cost/budgets and orders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48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IAM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7B1B7-0789-4A46-85C1-80647E4F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0972800" cy="4525963"/>
          </a:xfrm>
        </p:spPr>
        <p:txBody>
          <a:bodyPr/>
          <a:lstStyle/>
          <a:p>
            <a:r>
              <a:rPr lang="en-US" sz="2400" dirty="0"/>
              <a:t>Cloud security is a </a:t>
            </a:r>
            <a:r>
              <a:rPr lang="en-US" sz="2400" b="1" u="sng" dirty="0"/>
              <a:t>shared responsibility.</a:t>
            </a:r>
            <a:r>
              <a:rPr lang="en-US" sz="2400" dirty="0"/>
              <a:t> AWS manages security of the cloud infrastructure and users are responsible for security of apps they run in the cloud </a:t>
            </a:r>
          </a:p>
          <a:p>
            <a:r>
              <a:rPr lang="en-US" sz="2400" dirty="0"/>
              <a:t>IAM provides role-based access control (RBAC), authentication and authorization to AWS application programming interfaces (API) and specific cloud resources with options to restrict sources, times, and protocols</a:t>
            </a:r>
          </a:p>
          <a:p>
            <a:r>
              <a:rPr lang="en-US" sz="2400" dirty="0"/>
              <a:t>The basic elements are, IAM users, with security credentials (access key, password), roles (an identity with a permission policy) and policies (defines permissions of associated identities/resources)</a:t>
            </a:r>
          </a:p>
          <a:p>
            <a:r>
              <a:rPr lang="en-US" sz="2400" dirty="0"/>
              <a:t>Multifactor authentication for enterprise level security controls and multiple devices</a:t>
            </a:r>
          </a:p>
          <a:p>
            <a:r>
              <a:rPr lang="en-US" sz="2400" dirty="0"/>
              <a:t>Single sign-on and enterprise authentication domain integration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481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VPC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7CA2ED-16D1-B74D-B8E1-CDE07FAB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6172200" cy="4525963"/>
          </a:xfrm>
        </p:spPr>
        <p:txBody>
          <a:bodyPr/>
          <a:lstStyle/>
          <a:p>
            <a:r>
              <a:rPr lang="en-US" sz="2400"/>
              <a:t>Private networking layer for Amazon Elastic Compute Cloud (EC2)</a:t>
            </a:r>
          </a:p>
          <a:p>
            <a:r>
              <a:rPr lang="en-US" sz="2400"/>
              <a:t>Virtual private cloud (VPC), virtual private network dedicated</a:t>
            </a:r>
          </a:p>
          <a:p>
            <a:r>
              <a:rPr lang="en-US" sz="2400"/>
              <a:t>Subnet (IP addresses allocated for the VPC)</a:t>
            </a:r>
          </a:p>
          <a:p>
            <a:r>
              <a:rPr lang="en-US" sz="2400"/>
              <a:t>Routing table (source and destination entries for networking communication)</a:t>
            </a:r>
          </a:p>
          <a:p>
            <a:r>
              <a:rPr lang="en-US" sz="2400"/>
              <a:t>Internet gateway (attachable resource for your VPC to the Internet)</a:t>
            </a:r>
          </a:p>
          <a:p>
            <a:r>
              <a:rPr lang="en-US" sz="2400"/>
              <a:t>VPC endpoint (private connection endpoint for AWS internal services)</a:t>
            </a:r>
          </a:p>
        </p:txBody>
      </p:sp>
      <p:pic>
        <p:nvPicPr>
          <p:cNvPr id="4" name="Picture 2" descr="Using a default VPC">
            <a:extLst>
              <a:ext uri="{FF2B5EF4-FFF2-40B4-BE49-F238E27FC236}">
                <a16:creationId xmlns:a16="http://schemas.microsoft.com/office/drawing/2014/main" id="{CA9D0737-BA2A-2642-8A60-4BD3C09D8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2050" r="1926" b="3257"/>
          <a:stretch/>
        </p:blipFill>
        <p:spPr bwMode="auto">
          <a:xfrm>
            <a:off x="6133300" y="1600200"/>
            <a:ext cx="6030991" cy="49527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3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EC2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38158D-F9BB-CD4C-83BA-22100D63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800"/>
              <a:t>Amazon Elastic Compute Cloud (EC2)</a:t>
            </a:r>
          </a:p>
          <a:p>
            <a:r>
              <a:rPr lang="en-US" sz="2800"/>
              <a:t>Provides computational resources known as instances</a:t>
            </a:r>
          </a:p>
          <a:p>
            <a:r>
              <a:rPr lang="en-US" sz="2800"/>
              <a:t>Amazon machine images (AMIs): prepackaged templates with instance features like operating systems</a:t>
            </a:r>
          </a:p>
          <a:p>
            <a:r>
              <a:rPr lang="en-US" sz="2800"/>
              <a:t>Instance types define the configuration for elastic resources like central processing unit (CPU), memory, and storage</a:t>
            </a:r>
          </a:p>
          <a:p>
            <a:r>
              <a:rPr lang="en-US" sz="2800"/>
              <a:t>Uses cryptographic key pairs for instance access</a:t>
            </a:r>
          </a:p>
          <a:p>
            <a:r>
              <a:rPr lang="en-US" sz="2800"/>
              <a:t>Use instances store volumes, which are temporary until the instance is terminated</a:t>
            </a:r>
          </a:p>
        </p:txBody>
      </p:sp>
    </p:spTree>
    <p:extLst>
      <p:ext uri="{BB962C8B-B14F-4D97-AF65-F5344CB8AC3E}">
        <p14:creationId xmlns:p14="http://schemas.microsoft.com/office/powerpoint/2010/main" val="403230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Security Groups and ACL’s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3D7009-0528-0A4E-AAFA-419C68B1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400" b="1"/>
              <a:t>Security groups </a:t>
            </a:r>
            <a:r>
              <a:rPr lang="en-US" sz="2400"/>
              <a:t>are virtual firewalls that control communication from and to instances located within a VPC.</a:t>
            </a:r>
          </a:p>
          <a:p>
            <a:r>
              <a:rPr lang="en-US" sz="2400"/>
              <a:t>Both inbound and outbound flows are controlled by rules that work independently (expressed as allow only)</a:t>
            </a:r>
          </a:p>
          <a:p>
            <a:r>
              <a:rPr lang="en-US" sz="2400"/>
              <a:t>All rules are evaluated prior to traffic flow.</a:t>
            </a:r>
          </a:p>
          <a:p>
            <a:endParaRPr lang="en-US" sz="2400"/>
          </a:p>
          <a:p>
            <a:r>
              <a:rPr lang="en-US" sz="2400" b="1"/>
              <a:t>ACL’s</a:t>
            </a:r>
            <a:r>
              <a:rPr lang="en-US" sz="2400"/>
              <a:t> Operate at the subnet level</a:t>
            </a:r>
          </a:p>
          <a:p>
            <a:r>
              <a:rPr lang="en-US" sz="2400"/>
              <a:t>Support allow and deny rules</a:t>
            </a:r>
          </a:p>
          <a:p>
            <a:r>
              <a:rPr lang="en-US" sz="2400"/>
              <a:t>Are stateless: return traffic must be allowed for it to work</a:t>
            </a:r>
          </a:p>
          <a:p>
            <a:r>
              <a:rPr lang="en-US" sz="2400"/>
              <a:t>Rules are processed in order, starting with the lowest rule</a:t>
            </a:r>
          </a:p>
          <a:p>
            <a:r>
              <a:rPr lang="en-US" sz="2400"/>
              <a:t>Applied to all instances in a subnet, more secure than security groups from that perspective</a:t>
            </a:r>
          </a:p>
        </p:txBody>
      </p:sp>
    </p:spTree>
    <p:extLst>
      <p:ext uri="{BB962C8B-B14F-4D97-AF65-F5344CB8AC3E}">
        <p14:creationId xmlns:p14="http://schemas.microsoft.com/office/powerpoint/2010/main" val="151088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36C6-23FA-6744-9798-B0B884C5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Cloud Characteristics,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B2C1A-CA0F-204A-A13E-0786AB10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dirty="0"/>
              <a:t>Large data centers with commodity hardware</a:t>
            </a:r>
          </a:p>
          <a:p>
            <a:r>
              <a:rPr lang="en-US" dirty="0"/>
              <a:t>Virtualization of compute, storage, and network</a:t>
            </a:r>
          </a:p>
          <a:p>
            <a:pPr lvl="1"/>
            <a:r>
              <a:rPr lang="en-US" dirty="0"/>
              <a:t>Compute, storage, and network may be treated as software</a:t>
            </a:r>
          </a:p>
          <a:p>
            <a:r>
              <a:rPr lang="en-US" dirty="0"/>
              <a:t>Leverage economies of scale to reduce costs</a:t>
            </a:r>
          </a:p>
          <a:p>
            <a:r>
              <a:rPr lang="en-US" dirty="0"/>
              <a:t>Service, services, services</a:t>
            </a:r>
          </a:p>
          <a:p>
            <a:pPr lvl="1"/>
            <a:r>
              <a:rPr lang="en-US" dirty="0"/>
              <a:t>Databases, object stores, and so on provide a foundation on which to build cloud applications</a:t>
            </a:r>
          </a:p>
        </p:txBody>
      </p:sp>
    </p:spTree>
    <p:extLst>
      <p:ext uri="{BB962C8B-B14F-4D97-AF65-F5344CB8AC3E}">
        <p14:creationId xmlns:p14="http://schemas.microsoft.com/office/powerpoint/2010/main" val="957364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Elastic Block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916A-E582-3344-8C64-5A4BA706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800"/>
              <a:t>Provides persistent block storage volumes for use with Amazon EC2 instances</a:t>
            </a:r>
          </a:p>
          <a:p>
            <a:r>
              <a:rPr lang="en-US" sz="2800"/>
              <a:t>Types: general purpose SSD, provisioned IOPS SSD, Throughput Optimized HDD (st1), and Cold HDD (sc1)</a:t>
            </a:r>
          </a:p>
          <a:p>
            <a:r>
              <a:rPr lang="en-US" sz="2800"/>
              <a:t>Support various level of encryption</a:t>
            </a:r>
          </a:p>
          <a:p>
            <a:r>
              <a:rPr lang="en-US" sz="2800"/>
              <a:t>Monitored performance from the AWS Console (bandwidth, throughput, latency, and average queue length)</a:t>
            </a:r>
          </a:p>
        </p:txBody>
      </p:sp>
    </p:spTree>
    <p:extLst>
      <p:ext uri="{BB962C8B-B14F-4D97-AF65-F5344CB8AC3E}">
        <p14:creationId xmlns:p14="http://schemas.microsoft.com/office/powerpoint/2010/main" val="180321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Object Storage (S3)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24037D-239D-3F49-B543-998982C1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064240" cy="4525963"/>
          </a:xfrm>
        </p:spPr>
        <p:txBody>
          <a:bodyPr/>
          <a:lstStyle/>
          <a:p>
            <a:r>
              <a:rPr lang="en-US" sz="2400"/>
              <a:t>Amazon S3 is fast and inexpensive data storage</a:t>
            </a:r>
          </a:p>
          <a:p>
            <a:r>
              <a:rPr lang="en-US" sz="2400"/>
              <a:t>Embedded redundancy of objects</a:t>
            </a:r>
          </a:p>
          <a:p>
            <a:r>
              <a:rPr lang="en-US" sz="2400"/>
              <a:t>AWS S3 is used by the AMI service and to store backup of data volumes</a:t>
            </a:r>
          </a:p>
          <a:p>
            <a:r>
              <a:rPr lang="en-US" sz="2400"/>
              <a:t>It uses a structure of buckets that organize the S3 namespace; those belong to an account and hold the objects to be stored</a:t>
            </a:r>
          </a:p>
          <a:p>
            <a:r>
              <a:rPr lang="en-US" sz="2400"/>
              <a:t>Objects are accessed using REST operations in the form of a URL, i.e., </a:t>
            </a:r>
            <a:r>
              <a:rPr lang="en-US" sz="2400" u="sng"/>
              <a:t>https://bucket01.s3.amazonaws.com/ucberkeleydemo/model01.jpg</a:t>
            </a:r>
          </a:p>
          <a:p>
            <a:r>
              <a:rPr lang="en-US" sz="2400"/>
              <a:t>Amazon S3 also supports AWS command line and traditional tools like wget and others</a:t>
            </a:r>
          </a:p>
        </p:txBody>
      </p:sp>
    </p:spTree>
    <p:extLst>
      <p:ext uri="{BB962C8B-B14F-4D97-AF65-F5344CB8AC3E}">
        <p14:creationId xmlns:p14="http://schemas.microsoft.com/office/powerpoint/2010/main" val="1900177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DB9E59-282B-C847-93BE-7B418D8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AWS Machine Learning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28D9CE-00C8-CB4C-B451-FE49B849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800"/>
              <a:t>Amazon SageMaker includes fully integrated development environment for building, training, and deployment of ML models automation of dataset creation, and management</a:t>
            </a:r>
          </a:p>
          <a:p>
            <a:r>
              <a:rPr lang="en-US" sz="2800"/>
              <a:t>Amazon AI services are pretrained and ready to consume for areas like text analytics, chatbots, forecasting, searching, or even languages services; examples are: Amazon Comprehend, Amazon CodeGuru, Lex, Forecast, or Rekognition</a:t>
            </a:r>
          </a:p>
          <a:p>
            <a:r>
              <a:rPr lang="en-US" sz="2800"/>
              <a:t>AWS deep learning AMIs, which are fully configured templates with the latest deep learning frameworks and tools</a:t>
            </a:r>
          </a:p>
          <a:p>
            <a:r>
              <a:rPr lang="en-US" sz="2800"/>
              <a:t>AWS learning and training tools (AWS DeepRacer)</a:t>
            </a:r>
          </a:p>
        </p:txBody>
      </p:sp>
    </p:spTree>
    <p:extLst>
      <p:ext uri="{BB962C8B-B14F-4D97-AF65-F5344CB8AC3E}">
        <p14:creationId xmlns:p14="http://schemas.microsoft.com/office/powerpoint/2010/main" val="156048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B341-A70D-8044-8300-7D760A45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Cloud Characteristics,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C5FE-F94E-D141-82A2-3584EA32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dirty="0"/>
              <a:t>Resource efficiency: resources such as compute hosts are used by multiple users, allocation is adapted based</a:t>
            </a:r>
            <a:br>
              <a:rPr lang="en-US" dirty="0"/>
            </a:br>
            <a:r>
              <a:rPr lang="en-US" dirty="0"/>
              <a:t>on demand</a:t>
            </a:r>
          </a:p>
          <a:p>
            <a:r>
              <a:rPr lang="en-US" dirty="0"/>
              <a:t>Elasticity: computing resources can be rapidly and elastically provisioned to scale up and released to scale down based on consumer demand</a:t>
            </a:r>
          </a:p>
        </p:txBody>
      </p:sp>
    </p:spTree>
    <p:extLst>
      <p:ext uri="{BB962C8B-B14F-4D97-AF65-F5344CB8AC3E}">
        <p14:creationId xmlns:p14="http://schemas.microsoft.com/office/powerpoint/2010/main" val="311455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14EF-DE00-E547-8C92-9FB7A31B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Cloud Characteristics, Part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5203-299D-F54D-89ED-6BDAE4E4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dirty="0"/>
              <a:t>Self-managed: user can provision compute, storage, and network as needed and automatically, through a portal or</a:t>
            </a:r>
            <a:br>
              <a:rPr lang="en-US" dirty="0"/>
            </a:br>
            <a:r>
              <a:rPr lang="en-US" dirty="0"/>
              <a:t>an API</a:t>
            </a:r>
          </a:p>
          <a:p>
            <a:r>
              <a:rPr lang="en-US" dirty="0"/>
              <a:t>Accessible and highly available: cloud resources are available over the network anytime and anywhere and by different types of platforms</a:t>
            </a:r>
          </a:p>
        </p:txBody>
      </p:sp>
    </p:spTree>
    <p:extLst>
      <p:ext uri="{BB962C8B-B14F-4D97-AF65-F5344CB8AC3E}">
        <p14:creationId xmlns:p14="http://schemas.microsoft.com/office/powerpoint/2010/main" val="124636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B0AF-21D3-F243-8F47-5DF8AF91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E0D7-6D23-3149-ADDC-67EE560F4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>
            <a:noAutofit/>
          </a:bodyPr>
          <a:lstStyle/>
          <a:p>
            <a:r>
              <a:rPr lang="en-US" dirty="0"/>
              <a:t>According to Amazon,* average server utilization is less than 20%.</a:t>
            </a:r>
          </a:p>
          <a:p>
            <a:r>
              <a:rPr lang="en-US" dirty="0"/>
              <a:t>User provisioning is based on peak needs.</a:t>
            </a:r>
          </a:p>
          <a:p>
            <a:r>
              <a:rPr lang="en-US" dirty="0"/>
              <a:t>Peaks occur based on time of day or by season.</a:t>
            </a:r>
          </a:p>
          <a:p>
            <a:r>
              <a:rPr lang="en-US" dirty="0"/>
              <a:t>Large-scale providers achieve around 65% utilization.</a:t>
            </a:r>
          </a:p>
          <a:p>
            <a:pPr lvl="1"/>
            <a:r>
              <a:rPr lang="en-US" dirty="0"/>
              <a:t>Typically leads to one-fourth the resources needed</a:t>
            </a:r>
          </a:p>
          <a:p>
            <a:pPr lvl="1"/>
            <a:r>
              <a:rPr lang="en-US" dirty="0"/>
              <a:t>Dynamic provisioning allows users to adjust to demand and “right-size” their consumption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D5611-A0EF-4D3D-8E15-A9A6061131D8}"/>
              </a:ext>
            </a:extLst>
          </p:cNvPr>
          <p:cNvSpPr txBox="1"/>
          <p:nvPr/>
        </p:nvSpPr>
        <p:spPr>
          <a:xfrm>
            <a:off x="609600" y="6501384"/>
            <a:ext cx="6126480" cy="27432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r>
              <a:rPr lang="en-US" sz="1200" dirty="0">
                <a:solidFill>
                  <a:srgbClr val="6C6C6C"/>
                </a:solidFill>
              </a:rPr>
              <a:t>*</a:t>
            </a:r>
            <a:r>
              <a:rPr lang="en-US" sz="1200" dirty="0">
                <a:hlinkClick r:id="rId2"/>
              </a:rPr>
              <a:t>https://aws.amazon.com/blogs/aws/cloud-computing-server-utilization-the-environment/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947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74CC-FF01-074A-81E2-6B48966F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Types of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2217-D46F-C04A-AD0F-AEC66665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400" dirty="0"/>
              <a:t>Public</a:t>
            </a:r>
          </a:p>
          <a:p>
            <a:pPr lvl="1"/>
            <a:r>
              <a:rPr lang="en-US" sz="2000" dirty="0">
                <a:sym typeface="Arial"/>
              </a:rPr>
              <a:t>Pool of shared(multi-tenant) computing resources, applications, and storage delivered by Cloud service provider in their data centers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Elasticity—allows you to grow and shrink, and pay for only what you are using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You get what is “on the truck”—your choices are limited to the style and configuration of the VMs and services</a:t>
            </a:r>
            <a:endParaRPr lang="en-US" sz="2000" dirty="0"/>
          </a:p>
          <a:p>
            <a:r>
              <a:rPr lang="en-US" sz="2400" dirty="0"/>
              <a:t>Private</a:t>
            </a:r>
          </a:p>
          <a:p>
            <a:pPr lvl="1"/>
            <a:r>
              <a:rPr lang="en-US" sz="2000" dirty="0">
                <a:sym typeface="Arial"/>
              </a:rPr>
              <a:t>Dedicated instances of cloud IaaS and other services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Exclusivity—allows for higher levels of security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Typically your own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Fixed pool of resources, less elastic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Uses the same set of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504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74CC-FF01-074A-81E2-6B48966F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 dirty="0"/>
              <a:t>Types of Clouds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2217-D46F-C04A-AD0F-AEC66665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sz="2400" dirty="0"/>
              <a:t>Virtual private</a:t>
            </a:r>
          </a:p>
          <a:p>
            <a:pPr lvl="1"/>
            <a:r>
              <a:rPr lang="en-US" sz="2000" dirty="0">
                <a:sym typeface="Arial"/>
              </a:rPr>
              <a:t>Logically isolated section of a public cloud</a:t>
            </a:r>
          </a:p>
          <a:p>
            <a:pPr lvl="1"/>
            <a:r>
              <a:rPr lang="en-US" sz="2000" dirty="0">
                <a:sym typeface="Arial"/>
              </a:rPr>
              <a:t>Often includes ability to use dedicated hosts</a:t>
            </a:r>
          </a:p>
          <a:p>
            <a:pPr lvl="1"/>
            <a:r>
              <a:rPr lang="en-US" sz="2000" dirty="0">
                <a:sym typeface="Arial"/>
              </a:rPr>
              <a:t>Typically geared toward enterprises</a:t>
            </a:r>
            <a:endParaRPr lang="en-US" sz="2000" dirty="0"/>
          </a:p>
          <a:p>
            <a:r>
              <a:rPr lang="en-US" sz="2400" dirty="0"/>
              <a:t>Hybrid</a:t>
            </a:r>
          </a:p>
          <a:p>
            <a:pPr lvl="1"/>
            <a:r>
              <a:rPr lang="en-US" sz="2000" dirty="0">
                <a:sym typeface="Arial"/>
              </a:rPr>
              <a:t>Use the public for what it is good for and the private for its strengths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Secure workloads run in private spaces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Internet facing often in public</a:t>
            </a:r>
            <a:endParaRPr lang="en-US" sz="2000" dirty="0"/>
          </a:p>
          <a:p>
            <a:pPr lvl="1"/>
            <a:r>
              <a:rPr lang="en-US" sz="2000" dirty="0">
                <a:sym typeface="Arial"/>
              </a:rPr>
              <a:t>Has its own challenges, such as managing across the environment with a single</a:t>
            </a:r>
            <a:br>
              <a:rPr lang="en-US" sz="2000" dirty="0">
                <a:sym typeface="Arial"/>
              </a:rPr>
            </a:br>
            <a:r>
              <a:rPr lang="en-US" sz="2000" dirty="0">
                <a:sym typeface="Arial"/>
              </a:rPr>
              <a:t>control plane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114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9F17-3CF8-3441-9D5F-E04FD1C4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Cloud Service Types-Responsibilities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1BB74D-3CAA-406C-A00C-BFBC9CC517C1}"/>
              </a:ext>
            </a:extLst>
          </p:cNvPr>
          <p:cNvSpPr txBox="1"/>
          <p:nvPr/>
        </p:nvSpPr>
        <p:spPr>
          <a:xfrm>
            <a:off x="7559040" y="6501384"/>
            <a:ext cx="4023360" cy="27432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pPr algn="r"/>
            <a:r>
              <a:rPr lang="en-US" sz="1200" dirty="0">
                <a:solidFill>
                  <a:srgbClr val="6C6C6C"/>
                </a:solidFill>
              </a:rPr>
              <a:t>Source: Based on the model developed by NIST (2011)</a:t>
            </a:r>
          </a:p>
        </p:txBody>
      </p:sp>
      <p:grpSp>
        <p:nvGrpSpPr>
          <p:cNvPr id="53" name="Group 52" descr="Screen Shot 2013-05-16 at 2.36.36 AM.png">
            <a:extLst>
              <a:ext uri="{FF2B5EF4-FFF2-40B4-BE49-F238E27FC236}">
                <a16:creationId xmlns:a16="http://schemas.microsoft.com/office/drawing/2014/main" id="{896C5A1D-1919-4C08-99EF-813D743BD70E}"/>
              </a:ext>
            </a:extLst>
          </p:cNvPr>
          <p:cNvGrpSpPr/>
          <p:nvPr/>
        </p:nvGrpSpPr>
        <p:grpSpPr>
          <a:xfrm>
            <a:off x="1190055" y="1732311"/>
            <a:ext cx="9811890" cy="4592289"/>
            <a:chOff x="1378842" y="1745945"/>
            <a:chExt cx="9811890" cy="459228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C03443-C9E1-477F-9563-02BE55C8CD9A}"/>
                </a:ext>
              </a:extLst>
            </p:cNvPr>
            <p:cNvGrpSpPr/>
            <p:nvPr/>
          </p:nvGrpSpPr>
          <p:grpSpPr>
            <a:xfrm>
              <a:off x="1752600" y="2314580"/>
              <a:ext cx="1856232" cy="4023654"/>
              <a:chOff x="1752600" y="2314580"/>
              <a:chExt cx="1856232" cy="40236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AE6DB4C-E0FB-4C55-9B4D-6779F091C52B}"/>
                  </a:ext>
                </a:extLst>
              </p:cNvPr>
              <p:cNvSpPr/>
              <p:nvPr/>
            </p:nvSpPr>
            <p:spPr>
              <a:xfrm>
                <a:off x="1752600" y="2314580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Applications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45E2D22-D23A-4C36-9767-DD43A7DD46CB}"/>
                  </a:ext>
                </a:extLst>
              </p:cNvPr>
              <p:cNvSpPr/>
              <p:nvPr/>
            </p:nvSpPr>
            <p:spPr>
              <a:xfrm>
                <a:off x="1752600" y="3026042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Runtime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E614220-9653-4099-B074-85DFDFD80534}"/>
                  </a:ext>
                </a:extLst>
              </p:cNvPr>
              <p:cNvSpPr/>
              <p:nvPr/>
            </p:nvSpPr>
            <p:spPr>
              <a:xfrm>
                <a:off x="1752600" y="3737504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Middleware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98D12D8-FAA3-4521-8955-4001C6D9D6D9}"/>
                  </a:ext>
                </a:extLst>
              </p:cNvPr>
              <p:cNvSpPr/>
              <p:nvPr/>
            </p:nvSpPr>
            <p:spPr>
              <a:xfrm>
                <a:off x="1752600" y="4448966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OS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6B4F860-9D89-4814-8729-04B10084BC18}"/>
                  </a:ext>
                </a:extLst>
              </p:cNvPr>
              <p:cNvSpPr/>
              <p:nvPr/>
            </p:nvSpPr>
            <p:spPr>
              <a:xfrm>
                <a:off x="1752600" y="5160428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Hypervisor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A5EA252-FDF8-4443-9AA9-D76B13EED3FA}"/>
                  </a:ext>
                </a:extLst>
              </p:cNvPr>
              <p:cNvSpPr/>
              <p:nvPr/>
            </p:nvSpPr>
            <p:spPr>
              <a:xfrm>
                <a:off x="1752600" y="5871890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Infrastructure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74FA846-22C2-48D3-B036-CF8EE5F6A4FF}"/>
                </a:ext>
              </a:extLst>
            </p:cNvPr>
            <p:cNvSpPr/>
            <p:nvPr/>
          </p:nvSpPr>
          <p:spPr>
            <a:xfrm>
              <a:off x="1752600" y="1745945"/>
              <a:ext cx="1856232" cy="344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Traditional IT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54AF8A3-81CF-4616-8678-2B925C1D4E21}"/>
                </a:ext>
              </a:extLst>
            </p:cNvPr>
            <p:cNvGrpSpPr/>
            <p:nvPr/>
          </p:nvGrpSpPr>
          <p:grpSpPr>
            <a:xfrm>
              <a:off x="4279900" y="2314580"/>
              <a:ext cx="1856232" cy="2600730"/>
              <a:chOff x="4279900" y="2314580"/>
              <a:chExt cx="1856232" cy="260073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9A2CBF3-E8F5-49D8-9396-AD8258617AA8}"/>
                  </a:ext>
                </a:extLst>
              </p:cNvPr>
              <p:cNvSpPr/>
              <p:nvPr/>
            </p:nvSpPr>
            <p:spPr>
              <a:xfrm>
                <a:off x="4279900" y="2314580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Applications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21A9F01-941B-4E40-BCB5-A44F58D46F01}"/>
                  </a:ext>
                </a:extLst>
              </p:cNvPr>
              <p:cNvSpPr/>
              <p:nvPr/>
            </p:nvSpPr>
            <p:spPr>
              <a:xfrm>
                <a:off x="4279900" y="3026042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Runtime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972108B-64B6-4E2D-9716-2EBE4D713D33}"/>
                  </a:ext>
                </a:extLst>
              </p:cNvPr>
              <p:cNvSpPr/>
              <p:nvPr/>
            </p:nvSpPr>
            <p:spPr>
              <a:xfrm>
                <a:off x="4279900" y="3737504"/>
                <a:ext cx="1856232" cy="4663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Middleware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CF23BFF-BFC0-4A1B-ABBB-F6EFBBF0A016}"/>
                  </a:ext>
                </a:extLst>
              </p:cNvPr>
              <p:cNvSpPr/>
              <p:nvPr/>
            </p:nvSpPr>
            <p:spPr>
              <a:xfrm>
                <a:off x="4279900" y="4448966"/>
                <a:ext cx="1856232" cy="46634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OS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3A110C-4DDD-4D1C-BF2B-C3E58DB91426}"/>
                </a:ext>
              </a:extLst>
            </p:cNvPr>
            <p:cNvSpPr/>
            <p:nvPr/>
          </p:nvSpPr>
          <p:spPr>
            <a:xfrm>
              <a:off x="4279900" y="5160428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Hypervisor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1B42080-D1BA-4978-8C32-3EA74309D189}"/>
                </a:ext>
              </a:extLst>
            </p:cNvPr>
            <p:cNvSpPr/>
            <p:nvPr/>
          </p:nvSpPr>
          <p:spPr>
            <a:xfrm>
              <a:off x="4279900" y="5871890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Infrastructure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B092B56-5FF4-4024-8A00-9B8C570E3E47}"/>
                </a:ext>
              </a:extLst>
            </p:cNvPr>
            <p:cNvSpPr/>
            <p:nvPr/>
          </p:nvSpPr>
          <p:spPr>
            <a:xfrm>
              <a:off x="4279900" y="1745945"/>
              <a:ext cx="1856232" cy="344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IaaS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FE25AF9-8FE0-4CB3-BB4C-FA0CCA4A4280}"/>
                </a:ext>
              </a:extLst>
            </p:cNvPr>
            <p:cNvSpPr/>
            <p:nvPr/>
          </p:nvSpPr>
          <p:spPr>
            <a:xfrm>
              <a:off x="6807200" y="2314580"/>
              <a:ext cx="1856232" cy="4663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Applications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B0138A7-BC20-423F-9FD5-1F1105941EC6}"/>
                </a:ext>
              </a:extLst>
            </p:cNvPr>
            <p:cNvSpPr/>
            <p:nvPr/>
          </p:nvSpPr>
          <p:spPr>
            <a:xfrm>
              <a:off x="6807200" y="3026042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Runtime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83E354C-96A4-4BE5-A569-A8F130BA1FC7}"/>
                </a:ext>
              </a:extLst>
            </p:cNvPr>
            <p:cNvSpPr/>
            <p:nvPr/>
          </p:nvSpPr>
          <p:spPr>
            <a:xfrm>
              <a:off x="6807200" y="3737504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Middleware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1DE871E-A316-411A-8049-32C1CD152774}"/>
                </a:ext>
              </a:extLst>
            </p:cNvPr>
            <p:cNvSpPr/>
            <p:nvPr/>
          </p:nvSpPr>
          <p:spPr>
            <a:xfrm>
              <a:off x="6807200" y="4448966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933CD9B-7C35-4C94-934D-87C37E8D6085}"/>
                </a:ext>
              </a:extLst>
            </p:cNvPr>
            <p:cNvSpPr/>
            <p:nvPr/>
          </p:nvSpPr>
          <p:spPr>
            <a:xfrm>
              <a:off x="6807200" y="5160428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Hypervisor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418C0F1-2E63-4F2E-B69A-A58A5C69374E}"/>
                </a:ext>
              </a:extLst>
            </p:cNvPr>
            <p:cNvSpPr/>
            <p:nvPr/>
          </p:nvSpPr>
          <p:spPr>
            <a:xfrm>
              <a:off x="6807200" y="5871890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Infrastructure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4749450-DF6A-4F44-A11D-E386090598B2}"/>
                </a:ext>
              </a:extLst>
            </p:cNvPr>
            <p:cNvSpPr/>
            <p:nvPr/>
          </p:nvSpPr>
          <p:spPr>
            <a:xfrm>
              <a:off x="6807200" y="1745945"/>
              <a:ext cx="1856232" cy="344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PaaS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9238FBA-0BF3-45F7-B07E-5F6ECD487D90}"/>
                </a:ext>
              </a:extLst>
            </p:cNvPr>
            <p:cNvSpPr/>
            <p:nvPr/>
          </p:nvSpPr>
          <p:spPr>
            <a:xfrm>
              <a:off x="9334500" y="2314580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6A322B-1412-46A6-8EB4-7AFC5E9D83C5}"/>
                </a:ext>
              </a:extLst>
            </p:cNvPr>
            <p:cNvSpPr/>
            <p:nvPr/>
          </p:nvSpPr>
          <p:spPr>
            <a:xfrm>
              <a:off x="9334500" y="3026042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Runtime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436F256-8873-43B8-87DD-7A09D219616E}"/>
                </a:ext>
              </a:extLst>
            </p:cNvPr>
            <p:cNvSpPr/>
            <p:nvPr/>
          </p:nvSpPr>
          <p:spPr>
            <a:xfrm>
              <a:off x="9334500" y="3737504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Middleware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1B2CD9C-F779-4D9C-BE2D-B449BF80A22E}"/>
                </a:ext>
              </a:extLst>
            </p:cNvPr>
            <p:cNvSpPr/>
            <p:nvPr/>
          </p:nvSpPr>
          <p:spPr>
            <a:xfrm>
              <a:off x="9334500" y="4448966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EACFD6D-6752-43ED-961E-B47A48328988}"/>
                </a:ext>
              </a:extLst>
            </p:cNvPr>
            <p:cNvSpPr/>
            <p:nvPr/>
          </p:nvSpPr>
          <p:spPr>
            <a:xfrm>
              <a:off x="9334500" y="5160428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Hypervisor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E40AF16-5911-48FD-8BDE-83A84F000A95}"/>
                </a:ext>
              </a:extLst>
            </p:cNvPr>
            <p:cNvSpPr/>
            <p:nvPr/>
          </p:nvSpPr>
          <p:spPr>
            <a:xfrm>
              <a:off x="9334500" y="5871890"/>
              <a:ext cx="1856232" cy="466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Infrastructure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1C7BC0-8DE4-4B24-BCDB-58B37ACD3E0A}"/>
                </a:ext>
              </a:extLst>
            </p:cNvPr>
            <p:cNvSpPr/>
            <p:nvPr/>
          </p:nvSpPr>
          <p:spPr>
            <a:xfrm>
              <a:off x="9334500" y="1745945"/>
              <a:ext cx="1856232" cy="3449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SaaS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69722D0-D329-4961-A934-1FE87A9ECC1B}"/>
                </a:ext>
              </a:extLst>
            </p:cNvPr>
            <p:cNvCxnSpPr/>
            <p:nvPr/>
          </p:nvCxnSpPr>
          <p:spPr>
            <a:xfrm>
              <a:off x="1578399" y="2332947"/>
              <a:ext cx="0" cy="398692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EC65DD0-5AE4-4C1B-8198-5B97AC2DC1AA}"/>
                </a:ext>
              </a:extLst>
            </p:cNvPr>
            <p:cNvSpPr txBox="1"/>
            <p:nvPr/>
          </p:nvSpPr>
          <p:spPr>
            <a:xfrm rot="16200000">
              <a:off x="679773" y="4286779"/>
              <a:ext cx="17059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sz="1400" dirty="0"/>
                <a:t>Intern Organization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58558E-804E-4CA4-B9CA-C33AF25B9E12}"/>
                </a:ext>
              </a:extLst>
            </p:cNvPr>
            <p:cNvCxnSpPr/>
            <p:nvPr/>
          </p:nvCxnSpPr>
          <p:spPr>
            <a:xfrm>
              <a:off x="4031466" y="2332947"/>
              <a:ext cx="0" cy="2315253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7C06C4A-78DB-48DD-AE50-51C30FFB7AB3}"/>
                </a:ext>
              </a:extLst>
            </p:cNvPr>
            <p:cNvCxnSpPr/>
            <p:nvPr/>
          </p:nvCxnSpPr>
          <p:spPr>
            <a:xfrm>
              <a:off x="4031466" y="4637609"/>
              <a:ext cx="0" cy="1700625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4ACC7E8-268D-47D1-BEAC-EFC6D981BBA5}"/>
                </a:ext>
              </a:extLst>
            </p:cNvPr>
            <p:cNvSpPr txBox="1"/>
            <p:nvPr/>
          </p:nvSpPr>
          <p:spPr>
            <a:xfrm rot="16200000">
              <a:off x="3660762" y="5349422"/>
              <a:ext cx="75533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sz="1200" dirty="0"/>
                <a:t>Provider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8CFFEA3-BA94-46DE-BB39-62B955563A51}"/>
                </a:ext>
              </a:extLst>
            </p:cNvPr>
            <p:cNvSpPr txBox="1"/>
            <p:nvPr/>
          </p:nvSpPr>
          <p:spPr>
            <a:xfrm rot="16200000">
              <a:off x="3277939" y="3352074"/>
              <a:ext cx="148951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sz="1200" dirty="0"/>
                <a:t>Intern Organization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A0DA307-FEB0-4CA3-8745-969686717A0B}"/>
                </a:ext>
              </a:extLst>
            </p:cNvPr>
            <p:cNvGrpSpPr/>
            <p:nvPr/>
          </p:nvGrpSpPr>
          <p:grpSpPr>
            <a:xfrm>
              <a:off x="6483473" y="3038188"/>
              <a:ext cx="276999" cy="3300046"/>
              <a:chOff x="6483473" y="3038188"/>
              <a:chExt cx="276999" cy="3300046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EA7F2ED-20CD-42FF-92F9-278C4767EC81}"/>
                  </a:ext>
                </a:extLst>
              </p:cNvPr>
              <p:cNvCxnSpPr/>
              <p:nvPr/>
            </p:nvCxnSpPr>
            <p:spPr>
              <a:xfrm>
                <a:off x="6644038" y="3038188"/>
                <a:ext cx="0" cy="3300046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786C9F7-2216-426D-B7B5-CBC82C65647C}"/>
                  </a:ext>
                </a:extLst>
              </p:cNvPr>
              <p:cNvSpPr txBox="1"/>
              <p:nvPr/>
            </p:nvSpPr>
            <p:spPr>
              <a:xfrm rot="16200000">
                <a:off x="6244305" y="4543639"/>
                <a:ext cx="75533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Autofit/>
              </a:bodyPr>
              <a:lstStyle/>
              <a:p>
                <a:r>
                  <a:rPr lang="en-US" sz="1200" dirty="0"/>
                  <a:t>Provider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786E4FC-E6D0-4651-BAEE-A7C59082910A}"/>
                </a:ext>
              </a:extLst>
            </p:cNvPr>
            <p:cNvGrpSpPr/>
            <p:nvPr/>
          </p:nvGrpSpPr>
          <p:grpSpPr>
            <a:xfrm>
              <a:off x="9008959" y="2314580"/>
              <a:ext cx="276999" cy="4023654"/>
              <a:chOff x="6483473" y="3026042"/>
              <a:chExt cx="276999" cy="3312192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77DB0A6-0E62-4ABB-8703-20854E2FB9B8}"/>
                  </a:ext>
                </a:extLst>
              </p:cNvPr>
              <p:cNvCxnSpPr/>
              <p:nvPr/>
            </p:nvCxnSpPr>
            <p:spPr>
              <a:xfrm>
                <a:off x="6644038" y="3026042"/>
                <a:ext cx="0" cy="3312192"/>
              </a:xfrm>
              <a:prstGeom prst="straightConnector1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3D7A4DE-161E-4CE2-8199-32845E929CAF}"/>
                  </a:ext>
                </a:extLst>
              </p:cNvPr>
              <p:cNvSpPr txBox="1"/>
              <p:nvPr/>
            </p:nvSpPr>
            <p:spPr>
              <a:xfrm rot="16200000">
                <a:off x="6311084" y="4543639"/>
                <a:ext cx="6217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noAutofit/>
              </a:bodyPr>
              <a:lstStyle/>
              <a:p>
                <a:r>
                  <a:rPr lang="en-US" sz="1200" dirty="0"/>
                  <a:t>Provider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FFDC004-0540-4957-BD2C-2CC01B5D783A}"/>
                </a:ext>
              </a:extLst>
            </p:cNvPr>
            <p:cNvSpPr txBox="1"/>
            <p:nvPr/>
          </p:nvSpPr>
          <p:spPr>
            <a:xfrm rot="16200000">
              <a:off x="6085171" y="2296552"/>
              <a:ext cx="922614" cy="427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noAutofit/>
            </a:bodyPr>
            <a:lstStyle/>
            <a:p>
              <a:pPr algn="ctr"/>
              <a:r>
                <a:rPr lang="en-US" sz="1200" dirty="0"/>
                <a:t>Intern</a:t>
              </a:r>
              <a:br>
                <a:rPr lang="en-US" sz="1200" dirty="0"/>
              </a:br>
              <a:r>
                <a:rPr lang="en-US" sz="1200" dirty="0"/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323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55&quot;&gt;&lt;object type=&quot;3&quot; unique_id=&quot;10056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10057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10058&quot;&gt;&lt;property id=&quot;20148&quot; value=&quot;5&quot;/&gt;&lt;property id=&quot;20300&quot; value=&quot;Slide 7&quot;/&gt;&lt;property id=&quot;20307&quot; value=&quot;267&quot;/&gt;&lt;/object&gt;&lt;object type=&quot;3&quot; unique_id=&quot;48163&quot;&gt;&lt;property id=&quot;20148&quot; value=&quot;5&quot;/&gt;&lt;property id=&quot;20300&quot; value=&quot;Slide 3&quot;/&gt;&lt;property id=&quot;20307&quot; value=&quot;270&quot;/&gt;&lt;/object&gt;&lt;object type=&quot;3&quot; unique_id=&quot;48164&quot;&gt;&lt;property id=&quot;20148&quot; value=&quot;5&quot;/&gt;&lt;property id=&quot;20300&quot; value=&quot;Slide 4&quot;/&gt;&lt;property id=&quot;20307&quot; value=&quot;271&quot;/&gt;&lt;/object&gt;&lt;object type=&quot;3&quot; unique_id=&quot;48165&quot;&gt;&lt;property id=&quot;20148&quot; value=&quot;5&quot;/&gt;&lt;property id=&quot;20300&quot; value=&quot;Slide 5&quot;/&gt;&lt;property id=&quot;20307&quot; value=&quot;272&quot;/&gt;&lt;/object&gt;&lt;object type=&quot;3&quot; unique_id=&quot;48166&quot;&gt;&lt;property id=&quot;20148&quot; value=&quot;5&quot;/&gt;&lt;property id=&quot;20300&quot; value=&quot;Slide 6&quot;/&gt;&lt;property id=&quot;20307&quot; value=&quot;273&quot;/&gt;&lt;/object&gt;&lt;/object&gt;&lt;object type=&quot;8&quot; unique_id=&quot;1006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ffice Theme">
  <a:themeElements>
    <a:clrScheme name="UC Berkeley 1">
      <a:dk1>
        <a:srgbClr val="000000"/>
      </a:dk1>
      <a:lt1>
        <a:srgbClr val="FFFFFF"/>
      </a:lt1>
      <a:dk2>
        <a:srgbClr val="46535E"/>
      </a:dk2>
      <a:lt2>
        <a:srgbClr val="EEEEEE"/>
      </a:lt2>
      <a:accent1>
        <a:srgbClr val="3B7EA1"/>
      </a:accent1>
      <a:accent2>
        <a:srgbClr val="FDB515"/>
      </a:accent2>
      <a:accent3>
        <a:srgbClr val="003262"/>
      </a:accent3>
      <a:accent4>
        <a:srgbClr val="B9D3B6"/>
      </a:accent4>
      <a:accent5>
        <a:srgbClr val="DDD5C7"/>
      </a:accent5>
      <a:accent6>
        <a:srgbClr val="584F29"/>
      </a:accent6>
      <a:hlink>
        <a:srgbClr val="0000FF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2221</Words>
  <Application>Microsoft Macintosh PowerPoint</Application>
  <PresentationFormat>Widescreen</PresentationFormat>
  <Paragraphs>288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1_Office Theme</vt:lpstr>
      <vt:lpstr>Week02: Cloud Computing</vt:lpstr>
      <vt:lpstr>Defining the Cloud</vt:lpstr>
      <vt:lpstr>Cloud Characteristics, Part I</vt:lpstr>
      <vt:lpstr>Cloud Characteristics, Part II</vt:lpstr>
      <vt:lpstr>Cloud Characteristics, Part III</vt:lpstr>
      <vt:lpstr>Why?</vt:lpstr>
      <vt:lpstr>Types of Clouds</vt:lpstr>
      <vt:lpstr>Types of Clouds (cont.)</vt:lpstr>
      <vt:lpstr>Cloud Service Types-Responsibilities</vt:lpstr>
      <vt:lpstr>IaaS</vt:lpstr>
      <vt:lpstr>Compute</vt:lpstr>
      <vt:lpstr>Network</vt:lpstr>
      <vt:lpstr>Block Storage</vt:lpstr>
      <vt:lpstr>File Storage</vt:lpstr>
      <vt:lpstr>Object Storage</vt:lpstr>
      <vt:lpstr>Security</vt:lpstr>
      <vt:lpstr>APIs</vt:lpstr>
      <vt:lpstr>PaaS</vt:lpstr>
      <vt:lpstr>PaaS - Relational Database Service</vt:lpstr>
      <vt:lpstr>Other PaaS Services</vt:lpstr>
      <vt:lpstr>SaaS</vt:lpstr>
      <vt:lpstr>Function as a Service</vt:lpstr>
      <vt:lpstr>General Challenges</vt:lpstr>
      <vt:lpstr>AWS Basics</vt:lpstr>
      <vt:lpstr>AWS Is Global</vt:lpstr>
      <vt:lpstr>AWS IAM</vt:lpstr>
      <vt:lpstr>AWS VPC</vt:lpstr>
      <vt:lpstr>AWS EC2</vt:lpstr>
      <vt:lpstr>AWS Security Groups and ACL’s</vt:lpstr>
      <vt:lpstr>AWS Elastic Block Storage</vt:lpstr>
      <vt:lpstr>AWS Object Storage (S3)</vt:lpstr>
      <vt:lpstr>AWS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Manoj Nair</dc:creator>
  <cp:lastModifiedBy>Prabhakar Attaluri</cp:lastModifiedBy>
  <cp:revision>96</cp:revision>
  <dcterms:created xsi:type="dcterms:W3CDTF">2020-12-04T07:39:09Z</dcterms:created>
  <dcterms:modified xsi:type="dcterms:W3CDTF">2021-05-12T20:25:50Z</dcterms:modified>
</cp:coreProperties>
</file>