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1" r:id="rId22"/>
    <p:sldId id="282" r:id="rId23"/>
    <p:sldId id="28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a user moves to the right, the responsibilities decrease as dos time to market, however the flexibility decreases</a:t>
            </a: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is construction and study of systems that can learn from </a:t>
            </a:r>
            <a:r>
              <a:rPr lang="en-US" b="1"/>
              <a:t>data</a:t>
            </a:r>
            <a:r>
              <a:rPr lang="en-US"/>
              <a:t>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not explicitly program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are used to train computers to perform tasks that would be difficult to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Models are the core component Machine Learning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Deep Learning (DL) is a brain-inspired branch of Machine Learning (ML) based on networks comprised of layers of “artificial neurons”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It gained popularity in 2012, when AlexNet won the ILSVC image classification challenge by a wide margin over traditional Computer Vision (CV) algorithms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Today, DL powers many (most) breakthrough AI systems and applications, outperforming humans on a growing range of tasks from image classification to automatic speech recognition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Leading DL models require hundreds of thousands / millions of artificial neurons and often take days and months to train on the latest hardware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Nvidia Graphics Processing Units (GPUs) are the leading DL HW accelerators, Google is developing their own TPU technology for Google Cloud, Intel and others are playing catchup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DL technologies are complex and exist at the unique intersection of Machine Learning, Big Data, Cloud, and High Performance Computing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Weak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can be made to act </a:t>
            </a:r>
            <a:r>
              <a:rPr lang="en-US" sz="2400" i="1"/>
              <a:t>as if</a:t>
            </a:r>
            <a:r>
              <a:rPr lang="en-US" sz="2400"/>
              <a:t> they were intelligent.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philosophical position that machines can demonstrate intelligence, but do not necessarily have a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Strong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that act intelligently have real, conscious minds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important topic for science fiction writers and futurists.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just a simple example</a:t>
            </a: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c6357d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c6357da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3c6357da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c6357da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c6357da3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3c6357da3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c6357da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c6357da3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d3c6357da3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gc.nvidia.com/catalo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Intro to W251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3602037"/>
            <a:ext cx="10178144" cy="289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Deep Learning in the Cloud and at the Edge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Dima </a:t>
            </a:r>
            <a:r>
              <a:rPr lang="en-US" dirty="0" err="1"/>
              <a:t>Rekesh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Esteban Arias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Ryan </a:t>
            </a:r>
            <a:r>
              <a:rPr lang="en-US" dirty="0" err="1"/>
              <a:t>DeJana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Brad </a:t>
            </a:r>
            <a:r>
              <a:rPr lang="en-US" dirty="0" err="1"/>
              <a:t>DesAulniers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Prabs</a:t>
            </a:r>
            <a:r>
              <a:rPr lang="en-US" dirty="0"/>
              <a:t> </a:t>
            </a:r>
            <a:r>
              <a:rPr lang="en-US" dirty="0" err="1"/>
              <a:t>Attaluri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(by Google Research)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easy to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GPUs are better than in KAggle but also limited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packages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There’s a pro version that costs a little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Less open; docker file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Computing has changed how IT resources are provisioned and consumed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its core, Cloud Computing can be thought as an ATM for IT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provision via an API, CLI, or portal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human interaction required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available in minutes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Responsibilities in the Cloud</a:t>
            </a:r>
            <a:endParaRPr/>
          </a:p>
        </p:txBody>
      </p:sp>
      <p:pic>
        <p:nvPicPr>
          <p:cNvPr id="162" name="Google Shape;162;p24" descr="Screen Shot 2013-05-16 at 2.36.36 AM.png"/>
          <p:cNvPicPr preferRelativeResize="0"/>
          <p:nvPr/>
        </p:nvPicPr>
        <p:blipFill rotWithShape="1">
          <a:blip r:embed="rId3">
            <a:alphaModFix/>
          </a:blip>
          <a:srcRect t="13726"/>
          <a:stretch/>
        </p:blipFill>
        <p:spPr>
          <a:xfrm>
            <a:off x="1524000" y="1905000"/>
            <a:ext cx="9144000" cy="41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Learning: summary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1469" lvl="0" indent="-3214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Deep Learning (DL) is a brain-inspired branch of Machine Learning (ML) based on networks comprised of layers of “artificial neurons”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It gained popularity in 2012, when </a:t>
            </a:r>
            <a:r>
              <a:rPr lang="en-US" sz="1800" dirty="0" err="1"/>
              <a:t>AlexNet</a:t>
            </a:r>
            <a:r>
              <a:rPr lang="en-US" sz="1800" dirty="0"/>
              <a:t> won the ILSVC image classification challenge by a wide margin over traditional Computer Vision (CV) algorithms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Today, DL powers many (most) breakthrough AI systems and applications, outperforming humans on a growing range of tasks from image classification to automatic speech recognition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Leading DL models require hundreds of thousands / millions of artificial neurons and often take days and months to train on the latest hardware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Nvidia Graphics Processing Units (GPUs) are the leading DL HW accelerators, Google is developing their own TPU technology for Google Cloud, Intel and others are playing catchup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DL technologies are complex and exist at the unique intersection of Machine Learning, Big Data, Cloud, and High Performance Computing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DL? What is ML? What is AI?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Deep Learning (DL) is a brain-inspired branch of Machine Learning (ML) based on networks comprised of layers of “artificial neurons”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“Machine learning is about predicting the future based on the past.”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-- Hal Daume 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773905" y="4063010"/>
            <a:ext cx="942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761431" y="4176128"/>
            <a:ext cx="0" cy="185218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6044445" y="3991769"/>
            <a:ext cx="1085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781" y="4508932"/>
            <a:ext cx="3700607" cy="15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7556" y="4385701"/>
            <a:ext cx="4270539" cy="164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in Fiction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273" y="1583000"/>
            <a:ext cx="1619250" cy="197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3162" y="1567760"/>
            <a:ext cx="1749874" cy="19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1673" y="4556924"/>
            <a:ext cx="2236635" cy="1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5273" y="4295674"/>
            <a:ext cx="1610623" cy="21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5567" y="2555453"/>
            <a:ext cx="2241550" cy="2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DL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GAN – Generative adversarial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– Convolutional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 – Recurrent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DRL – Deep reinforcement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neural networks contesting with each other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generate realistic images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Recent publicity for NVIDIA generating photographs of imaginary people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DL in Your Daily Life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Autonomous Vehicles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Speech Recognition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Chatbots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Translate using Video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Subtitles on YouTube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Apple Face 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what is it?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of “Things”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were originally meant to be low-power, dumb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Aka “Sensors”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 OSes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Arcane protocols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mostly read-only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send to “gateways”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Graded homework assignments (3, 5, 9, 11): 100-point scale, 40% of total grade (evenly weighted). (Ask professors for their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IDs)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Credit/No-Credit homework assignments (1, 2, 4, 6, 7, 8, 10, 12) 10% of total grade (evenly weighted).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Participation: 100-point scale, 10% of total grade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Final Project: 100-point scale, 40% of total grade. Students will organize into groups of four to five to perform an analysis on a large dataset and prepare a final presentation (slides) and a live demo or video (10 min). </a:t>
            </a:r>
            <a:endParaRPr sz="3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3007000" y="2233450"/>
            <a:ext cx="97773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why do we care?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that “Things” / “Devices” generate is not just big, it’s HUGE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Much of it dies today before it can be processed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is enormous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NVIDIA Jetson SDK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Jetson Development Pack (</a:t>
            </a:r>
            <a:r>
              <a:rPr lang="en-US" dirty="0" err="1"/>
              <a:t>JetPack</a:t>
            </a:r>
            <a:r>
              <a:rPr lang="en-US" dirty="0"/>
              <a:t>) is an on-demand, all-in-one package that bundles and installs all software tools required to develop for the NVIDIA Jetson embedded platform.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JetPack</a:t>
            </a:r>
            <a:r>
              <a:rPr lang="en-US" dirty="0"/>
              <a:t> includes tools for: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Deep Learning: </a:t>
            </a:r>
            <a:r>
              <a:rPr lang="en-US" dirty="0" err="1"/>
              <a:t>TensorRT</a:t>
            </a:r>
            <a:r>
              <a:rPr lang="en-US" dirty="0"/>
              <a:t>, </a:t>
            </a:r>
            <a:r>
              <a:rPr lang="en-US" dirty="0" err="1"/>
              <a:t>cuDNN</a:t>
            </a:r>
            <a:r>
              <a:rPr lang="en-US" dirty="0"/>
              <a:t>, NVIDIA DIGITS™ Workflow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Computer Vision: NVIDIA </a:t>
            </a:r>
            <a:r>
              <a:rPr lang="en-US" dirty="0" err="1"/>
              <a:t>VisionWorks</a:t>
            </a:r>
            <a:r>
              <a:rPr lang="en-US" dirty="0"/>
              <a:t>, OpenCV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GPU Compute: NVIDIA CUDA, CUDA Libraries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Multimedia: ISP Support, Camera imaging, Video CODEC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also includes ROS compatibility, OpenGL, advanced developer tools, and much more.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NVIDIA Isaac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and deploy AI-powered robotics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comprehensive set of frameworks, tools, APIs, and libraries to accelerate development of robotics algorithms and software.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Enables hardware-in-the-loop testing with NVIDIA Jetson AGX Xavier.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week…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Unit 2: Clouds, Infrastructure, and Machine Learning Cloud Services 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AI News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participation grade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student presents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 something current in the area of AI / Deep Learning and/or Cloud.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do a short write up or just talk to the the article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AWS makes Arm processors available (https://www.zdnet.com/article/aws-makes-arm-processors-available-in-the-cloud-with-new-graviton-processor/).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Large part of grade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Form teams of 3 -5 people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Across sections typically OK but do ask the instructor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Leverage Big Data, Cloud, DL, and the edge device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Should be more than you can do just on a workstation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Typically, modeled after an existing class of problems (e.g. NLP.. object detection…)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Check </a:t>
            </a:r>
            <a:r>
              <a:rPr lang="en-US" dirty="0" err="1"/>
              <a:t>arxiv</a:t>
            </a:r>
            <a:r>
              <a:rPr lang="en-US" dirty="0"/>
              <a:t> / conference workshops!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Collect your own dataset (alternatively find some new ones!)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Best to reuse an existing model architecture </a:t>
            </a:r>
          </a:p>
          <a:p>
            <a:pPr marL="1143000" lvl="2" indent="-190500"/>
            <a:r>
              <a:rPr lang="en-US" dirty="0"/>
              <a:t>Okay to invent your own but generally that’s out of scope</a:t>
            </a:r>
          </a:p>
          <a:p>
            <a:pPr marL="1143000" lvl="2" indent="-190500"/>
            <a:r>
              <a:rPr lang="en-US" dirty="0"/>
              <a:t>Use transfer learning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Train the model on your dataset </a:t>
            </a:r>
            <a:r>
              <a:rPr lang="en-US" i="1" dirty="0"/>
              <a:t>in the cloud</a:t>
            </a:r>
            <a:endParaRPr i="1"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Implement model runtime / inference on the jetson edge device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Shoot for an end to end architecture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idea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Find a new a dataset of a missing persons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Select an existing object detector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Download pre-trained weights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Finetune the model in the cloud on your dataset[s] to recognize the missing persons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Deploy the finetuned model to your edge device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 sure it runs very well there (frame rate)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a person is recognized, send the image and location back to the cloud for further actions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Make a Service? What does the runtime application look like?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 Details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5- to 10-page white paper which is due on the day of the last live session, discussing the following: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does the project do? What problem does it solve?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tools are used to accomplish this?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was it built? Please provide complete directions so that it can be replicated.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sample data or pointers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Discuss the challenges and the alternative ways that this problem could be solved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presentation of roughly 15 minutes and 5 minutes follow up questions from the audience. The final presentation is during the last live session.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thinking about teams now!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at a glance.. 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Intro and setup of the Jetson device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Cloud: Infrastructure as a Service, Software as a Service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Containers, Docker and Kubernetes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101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Frameworks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Running at the edge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201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Datasets and Dataset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HPC and Multi-node Multi-GPU training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Generative Adversarial Networks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Reinforcement Learning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Speech Recognition and Natural Language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Examples of Deep Learning in Real Life</a:t>
            </a:r>
            <a:endParaRPr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NGC: Nvidia GPU Cloud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Go to place to get assets (containers.. models..)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Please explore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For the Jetson family, especially!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https://ngc.nvidia.com/catalog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Search for l4t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e.g. https://</a:t>
            </a:r>
            <a:r>
              <a:rPr lang="en-US" dirty="0" err="1"/>
              <a:t>ngc.nvidia.com</a:t>
            </a:r>
            <a:r>
              <a:rPr lang="en-US" dirty="0"/>
              <a:t>/catalog/containers/nvidia:l4t-ml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Note compatibility with your jetpack version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Also, for x86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(by Google)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Competitions as a source of inspiration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Kernels / notebooks as a source of sample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Datasets as a source of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GPU cycles, but GPUs are 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Cycles are limited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of pre-installed packages sometime confusing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file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1713</Words>
  <Application>Microsoft Macintosh PowerPoint</Application>
  <PresentationFormat>Widescreen</PresentationFormat>
  <Paragraphs>189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Intro to W251</vt:lpstr>
      <vt:lpstr>Grading</vt:lpstr>
      <vt:lpstr>AI News</vt:lpstr>
      <vt:lpstr>Final Project</vt:lpstr>
      <vt:lpstr>Sample idea</vt:lpstr>
      <vt:lpstr>Final Project Details</vt:lpstr>
      <vt:lpstr>Class at a glance.. </vt:lpstr>
      <vt:lpstr>NGC: Nvidia GPU Cloud</vt:lpstr>
      <vt:lpstr>Kaggle (by Google)</vt:lpstr>
      <vt:lpstr>Colab (by Google Research)</vt:lpstr>
      <vt:lpstr>Cloud Computing</vt:lpstr>
      <vt:lpstr>Responsibilities in the Cloud</vt:lpstr>
      <vt:lpstr>Deep Learning: summary</vt:lpstr>
      <vt:lpstr>What is DL? What is ML? What is AI?</vt:lpstr>
      <vt:lpstr>AI in Fiction</vt:lpstr>
      <vt:lpstr>Types of DL</vt:lpstr>
      <vt:lpstr>GAN</vt:lpstr>
      <vt:lpstr>DL in Your Daily Life</vt:lpstr>
      <vt:lpstr>IoT: what is it?</vt:lpstr>
      <vt:lpstr>IoT: why do we care?</vt:lpstr>
      <vt:lpstr>NVIDIA Jetson SDK</vt:lpstr>
      <vt:lpstr>NVIDIA Isaac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W251</dc:title>
  <cp:lastModifiedBy>Dima Rekesh</cp:lastModifiedBy>
  <cp:revision>5</cp:revision>
  <dcterms:modified xsi:type="dcterms:W3CDTF">2022-01-05T19:39:31Z</dcterms:modified>
</cp:coreProperties>
</file>