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19"/>
  </p:notesMasterIdLst>
  <p:sldIdLst>
    <p:sldId id="256" r:id="rId5"/>
    <p:sldId id="258" r:id="rId6"/>
    <p:sldId id="261" r:id="rId7"/>
    <p:sldId id="262" r:id="rId8"/>
    <p:sldId id="263" r:id="rId9"/>
    <p:sldId id="274" r:id="rId10"/>
    <p:sldId id="265" r:id="rId11"/>
    <p:sldId id="266" r:id="rId12"/>
    <p:sldId id="267" r:id="rId13"/>
    <p:sldId id="269" r:id="rId14"/>
    <p:sldId id="270" r:id="rId15"/>
    <p:sldId id="271" r:id="rId16"/>
    <p:sldId id="272" r:id="rId17"/>
    <p:sldId id="273"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hFRoDtyXaMDGLvcEMnXDfj4yd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CE8C3F-97DF-4BEB-9B36-1B8264C0BB5C}" v="53" dt="2022-12-07T18:45:19.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544f59a1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g1544f59a1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fdbb836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fdbb8362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15fdbb836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ec07773f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fec07773f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5544ea1e3d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15544ea1e3d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5544ea1e3d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15544ea1e3d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5e21d8ef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g155e21d8ef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0" name="Google Shape;50;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a:spLocks noGrp="1"/>
          </p:cNvSpPr>
          <p:nvPr>
            <p:ph type="pic" idx="2"/>
          </p:nvPr>
        </p:nvSpPr>
        <p:spPr>
          <a:xfrm>
            <a:off x="5183188" y="987425"/>
            <a:ext cx="6172200" cy="4873625"/>
          </a:xfrm>
          <a:prstGeom prst="rect">
            <a:avLst/>
          </a:prstGeom>
          <a:noFill/>
          <a:ln>
            <a:noFill/>
          </a:ln>
        </p:spPr>
      </p:sp>
      <p:sp>
        <p:nvSpPr>
          <p:cNvPr id="57" name="Google Shape;57;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
        <p:cNvGrpSpPr/>
        <p:nvPr/>
      </p:nvGrpSpPr>
      <p:grpSpPr>
        <a:xfrm>
          <a:off x="0" y="0"/>
          <a:ext cx="0" cy="0"/>
          <a:chOff x="0" y="0"/>
          <a:chExt cx="0" cy="0"/>
        </a:xfrm>
      </p:grpSpPr>
      <p:sp>
        <p:nvSpPr>
          <p:cNvPr id="68" name="Google Shape;68;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p:nvPr/>
        </p:nvSpPr>
        <p:spPr>
          <a:xfrm>
            <a:off x="1023902" y="0"/>
            <a:ext cx="10529739" cy="2033302"/>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None/>
            </a:pPr>
            <a:r>
              <a:rPr lang="en-IN" sz="2400" b="1" dirty="0">
                <a:solidFill>
                  <a:schemeClr val="dk1"/>
                </a:solidFill>
                <a:latin typeface="Times New Roman"/>
                <a:cs typeface="Times New Roman"/>
                <a:sym typeface="Times New Roman"/>
              </a:rPr>
              <a:t>MINOR PROJECT </a:t>
            </a:r>
            <a:endParaRPr lang="en-IN" dirty="0"/>
          </a:p>
          <a:p>
            <a:pPr marL="0" marR="0" lvl="0" indent="0" algn="ctr" rtl="0">
              <a:lnSpc>
                <a:spcPct val="90000"/>
              </a:lnSpc>
              <a:spcBef>
                <a:spcPts val="0"/>
              </a:spcBef>
              <a:spcAft>
                <a:spcPts val="0"/>
              </a:spcAft>
              <a:buNone/>
            </a:pPr>
            <a:r>
              <a:rPr lang="en-IN" sz="2400" b="1" i="0" u="none" strike="noStrike" cap="none" dirty="0">
                <a:solidFill>
                  <a:schemeClr val="dk1"/>
                </a:solidFill>
                <a:latin typeface="Times New Roman"/>
                <a:ea typeface="Times New Roman"/>
                <a:cs typeface="Times New Roman"/>
                <a:sym typeface="Times New Roman"/>
              </a:rPr>
              <a:t>on</a:t>
            </a:r>
          </a:p>
          <a:p>
            <a:pPr marL="0" marR="0" lvl="0" indent="0" algn="ctr" rtl="0">
              <a:lnSpc>
                <a:spcPct val="90000"/>
              </a:lnSpc>
              <a:spcBef>
                <a:spcPts val="0"/>
              </a:spcBef>
              <a:spcAft>
                <a:spcPts val="0"/>
              </a:spcAft>
              <a:buNone/>
            </a:pPr>
            <a:r>
              <a:rPr lang="en-IN" sz="2800" b="1" dirty="0">
                <a:solidFill>
                  <a:schemeClr val="dk1"/>
                </a:solidFill>
              </a:rPr>
              <a:t>FRUIT NINJA  </a:t>
            </a:r>
            <a:endParaRPr lang="en-IN" sz="2800" b="1" i="0" u="none" strike="noStrike" cap="none" dirty="0">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lang="en-IN"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Arial"/>
              <a:buNone/>
            </a:pPr>
            <a:endParaRPr lang="en-IN" sz="2400" b="0" i="0" u="none" strike="noStrike" cap="none" dirty="0">
              <a:solidFill>
                <a:schemeClr val="dk1"/>
              </a:solidFill>
              <a:latin typeface="Arial"/>
              <a:ea typeface="Arial"/>
              <a:cs typeface="Arial"/>
              <a:sym typeface="Arial"/>
            </a:endParaRPr>
          </a:p>
        </p:txBody>
      </p:sp>
      <p:sp>
        <p:nvSpPr>
          <p:cNvPr id="78" name="Google Shape;78;p1"/>
          <p:cNvSpPr txBox="1"/>
          <p:nvPr/>
        </p:nvSpPr>
        <p:spPr>
          <a:xfrm>
            <a:off x="2136914" y="3814625"/>
            <a:ext cx="8239538" cy="14190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1000"/>
              </a:spcBef>
              <a:spcAft>
                <a:spcPts val="0"/>
              </a:spcAft>
              <a:buClr>
                <a:schemeClr val="dk1"/>
              </a:buClr>
              <a:buSzPts val="1800"/>
              <a:buFont typeface="Arial"/>
              <a:buNone/>
            </a:pPr>
            <a:r>
              <a:rPr lang="en-IN" sz="1800" dirty="0">
                <a:solidFill>
                  <a:schemeClr val="dk1"/>
                </a:solidFill>
                <a:latin typeface="Times New Roman"/>
                <a:ea typeface="Times New Roman"/>
                <a:cs typeface="Times New Roman"/>
                <a:sym typeface="Times New Roman"/>
              </a:rPr>
              <a:t>Submitted by</a:t>
            </a:r>
          </a:p>
          <a:p>
            <a:pPr marL="0" marR="0" lvl="0" indent="0" algn="ctr" rtl="0">
              <a:lnSpc>
                <a:spcPct val="90000"/>
              </a:lnSpc>
              <a:spcBef>
                <a:spcPts val="1000"/>
              </a:spcBef>
              <a:spcAft>
                <a:spcPts val="0"/>
              </a:spcAft>
              <a:buClr>
                <a:schemeClr val="dk1"/>
              </a:buClr>
              <a:buSzPts val="1800"/>
              <a:buFont typeface="Arial"/>
              <a:buNone/>
            </a:pPr>
            <a:r>
              <a:rPr lang="en-IN" sz="1800" dirty="0">
                <a:solidFill>
                  <a:schemeClr val="dk1"/>
                </a:solidFill>
                <a:latin typeface="Times New Roman"/>
                <a:ea typeface="Times New Roman"/>
                <a:cs typeface="Times New Roman"/>
                <a:sym typeface="Times New Roman"/>
              </a:rPr>
              <a:t>Sahil Kumar, Rikit Gupta, Aryan Sharma, Arya Dev Singh</a:t>
            </a:r>
          </a:p>
        </p:txBody>
      </p:sp>
      <p:sp>
        <p:nvSpPr>
          <p:cNvPr id="79" name="Google Shape;79;p1"/>
          <p:cNvSpPr txBox="1"/>
          <p:nvPr/>
        </p:nvSpPr>
        <p:spPr>
          <a:xfrm>
            <a:off x="8153400" y="3714752"/>
            <a:ext cx="4038600" cy="1495866"/>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1"/>
              </a:buClr>
              <a:buSzPts val="1800"/>
              <a:buFont typeface="Arial"/>
              <a:buNone/>
            </a:pPr>
            <a:endParaRPr sz="1600" b="0" i="0" u="none" strike="noStrike" cap="none" dirty="0">
              <a:solidFill>
                <a:srgbClr val="000000"/>
              </a:solidFill>
              <a:latin typeface="Arial"/>
              <a:ea typeface="Arial"/>
              <a:cs typeface="Arial"/>
              <a:sym typeface="Arial"/>
            </a:endParaRPr>
          </a:p>
        </p:txBody>
      </p:sp>
      <p:sp>
        <p:nvSpPr>
          <p:cNvPr id="80" name="Google Shape;80;p1"/>
          <p:cNvSpPr txBox="1"/>
          <p:nvPr/>
        </p:nvSpPr>
        <p:spPr>
          <a:xfrm>
            <a:off x="1808871" y="5943601"/>
            <a:ext cx="883920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imes New Roman"/>
                <a:ea typeface="Times New Roman"/>
                <a:cs typeface="Times New Roman"/>
                <a:sym typeface="Times New Roman"/>
              </a:rPr>
              <a:t>DEPARTMENT OF COMPUTER SCIENCE AND ENGINEERING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imes New Roman"/>
                <a:ea typeface="Times New Roman"/>
                <a:cs typeface="Times New Roman"/>
                <a:sym typeface="Times New Roman"/>
              </a:rPr>
              <a:t>MIET(Autonomous), JAMMU</a:t>
            </a:r>
            <a:endParaRPr sz="1600" b="1" i="0" u="none" strike="noStrike" cap="none">
              <a:solidFill>
                <a:schemeClr val="dk1"/>
              </a:solidFill>
              <a:latin typeface="Times New Roman"/>
              <a:ea typeface="Times New Roman"/>
              <a:cs typeface="Times New Roman"/>
              <a:sym typeface="Times New Roman"/>
            </a:endParaRPr>
          </a:p>
        </p:txBody>
      </p:sp>
      <p:sp>
        <p:nvSpPr>
          <p:cNvPr id="81" name="Google Shape;81;p1"/>
          <p:cNvSpPr txBox="1"/>
          <p:nvPr/>
        </p:nvSpPr>
        <p:spPr>
          <a:xfrm>
            <a:off x="2418471" y="1507845"/>
            <a:ext cx="762000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002060"/>
                </a:solidFill>
                <a:latin typeface="Times New Roman"/>
                <a:cs typeface="Times New Roman"/>
                <a:sym typeface="Times New Roman"/>
              </a:rPr>
              <a:t>Python</a:t>
            </a:r>
            <a:endParaRPr lang="en-US" sz="2000" b="1" i="0" u="none" strike="noStrike" cap="none" dirty="0">
              <a:solidFill>
                <a:srgbClr val="00206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002060"/>
                </a:solidFill>
                <a:latin typeface="Times New Roman"/>
                <a:ea typeface="Times New Roman"/>
                <a:cs typeface="Times New Roman"/>
                <a:sym typeface="Times New Roman"/>
              </a:rPr>
              <a:t>Lab Final Evaluation</a:t>
            </a:r>
            <a:endParaRPr sz="1400" b="0" i="0" u="none" strike="noStrike" cap="none" dirty="0">
              <a:solidFill>
                <a:srgbClr val="000000"/>
              </a:solidFill>
              <a:latin typeface="Arial"/>
              <a:ea typeface="Arial"/>
              <a:cs typeface="Arial"/>
              <a:sym typeface="Arial"/>
            </a:endParaRPr>
          </a:p>
        </p:txBody>
      </p:sp>
      <p:pic>
        <p:nvPicPr>
          <p:cNvPr id="82" name="Google Shape;82;p1" descr="https://lh4.googleusercontent.com/ZKYbnYgfHu_V-sRm525LWasYe90coY8yVI-sqXyC5QETb30_E_GdSRPh_iJtz5xtVkZhZt3NOxJyfJM5tYPAZHQ0t1NeYwGMjbehRKir7-E8ZM9-BHNOdsEa5H5zxd8fmLQ13SjYhkKqhDVv"/>
          <p:cNvPicPr preferRelativeResize="0"/>
          <p:nvPr/>
        </p:nvPicPr>
        <p:blipFill rotWithShape="1">
          <a:blip r:embed="rId3">
            <a:alphaModFix/>
          </a:blip>
          <a:srcRect/>
          <a:stretch/>
        </p:blipFill>
        <p:spPr>
          <a:xfrm>
            <a:off x="4310050" y="2571744"/>
            <a:ext cx="3625477" cy="14287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4"/>
        <p:cNvGrpSpPr/>
        <p:nvPr/>
      </p:nvGrpSpPr>
      <p:grpSpPr>
        <a:xfrm>
          <a:off x="0" y="0"/>
          <a:ext cx="0" cy="0"/>
          <a:chOff x="0" y="0"/>
          <a:chExt cx="0" cy="0"/>
        </a:xfrm>
      </p:grpSpPr>
      <p:sp>
        <p:nvSpPr>
          <p:cNvPr id="5" name="TextBox 4">
            <a:extLst>
              <a:ext uri="{FF2B5EF4-FFF2-40B4-BE49-F238E27FC236}">
                <a16:creationId xmlns:a16="http://schemas.microsoft.com/office/drawing/2014/main" id="{2E95E96B-CF7A-822B-4A57-19D11275B266}"/>
              </a:ext>
            </a:extLst>
          </p:cNvPr>
          <p:cNvSpPr txBox="1"/>
          <p:nvPr/>
        </p:nvSpPr>
        <p:spPr>
          <a:xfrm>
            <a:off x="363793" y="278731"/>
            <a:ext cx="6096000" cy="307777"/>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 6.Show game over display &amp; front display</a:t>
            </a:r>
          </a:p>
        </p:txBody>
      </p:sp>
      <p:pic>
        <p:nvPicPr>
          <p:cNvPr id="7" name="Picture 6" descr="Text&#10;&#10;Description automatically generated">
            <a:extLst>
              <a:ext uri="{FF2B5EF4-FFF2-40B4-BE49-F238E27FC236}">
                <a16:creationId xmlns:a16="http://schemas.microsoft.com/office/drawing/2014/main" id="{9F2DA45B-D28C-665F-8026-F9763595A514}"/>
              </a:ext>
            </a:extLst>
          </p:cNvPr>
          <p:cNvPicPr>
            <a:picLocks noChangeAspect="1"/>
          </p:cNvPicPr>
          <p:nvPr/>
        </p:nvPicPr>
        <p:blipFill>
          <a:blip r:embed="rId3"/>
          <a:stretch>
            <a:fillRect/>
          </a:stretch>
        </p:blipFill>
        <p:spPr>
          <a:xfrm>
            <a:off x="2104103" y="876777"/>
            <a:ext cx="6440130" cy="4221383"/>
          </a:xfrm>
          <a:prstGeom prst="rect">
            <a:avLst/>
          </a:prstGeom>
        </p:spPr>
      </p:pic>
      <p:sp>
        <p:nvSpPr>
          <p:cNvPr id="9" name="TextBox 8">
            <a:extLst>
              <a:ext uri="{FF2B5EF4-FFF2-40B4-BE49-F238E27FC236}">
                <a16:creationId xmlns:a16="http://schemas.microsoft.com/office/drawing/2014/main" id="{01E371A3-14A8-34DC-F055-5393CA11B3EB}"/>
              </a:ext>
            </a:extLst>
          </p:cNvPr>
          <p:cNvSpPr txBox="1"/>
          <p:nvPr/>
        </p:nvSpPr>
        <p:spPr>
          <a:xfrm>
            <a:off x="1848463" y="5284496"/>
            <a:ext cx="9861755" cy="1169551"/>
          </a:xfrm>
          <a:prstGeom prst="rect">
            <a:avLst/>
          </a:prstGeom>
          <a:noFill/>
        </p:spPr>
        <p:txBody>
          <a:bodyPr wrap="square">
            <a:spAutoFit/>
          </a:bodyPr>
          <a:lstStyle/>
          <a:p>
            <a:pPr algn="l" fontAlgn="base">
              <a:buFont typeface="Arial" panose="020B0604020202020204" pitchFamily="34" charset="0"/>
              <a:buChar char="•"/>
            </a:pPr>
            <a:r>
              <a:rPr lang="en-US" b="1" i="0" dirty="0" err="1">
                <a:solidFill>
                  <a:srgbClr val="444444"/>
                </a:solidFill>
                <a:effectLst/>
                <a:latin typeface="inherit"/>
              </a:rPr>
              <a:t>show_gameover_screen</a:t>
            </a:r>
            <a:r>
              <a:rPr lang="en-US" b="1" i="0" dirty="0">
                <a:solidFill>
                  <a:srgbClr val="444444"/>
                </a:solidFill>
                <a:effectLst/>
                <a:latin typeface="inherit"/>
              </a:rPr>
              <a:t>()</a:t>
            </a:r>
            <a:r>
              <a:rPr lang="en-US" b="0" i="0" dirty="0">
                <a:solidFill>
                  <a:srgbClr val="444444"/>
                </a:solidFill>
                <a:effectLst/>
                <a:latin typeface="Georgia" panose="02040502050405020303" pitchFamily="18" charset="0"/>
              </a:rPr>
              <a:t> function shows the initial game screen and game over screen</a:t>
            </a:r>
          </a:p>
          <a:p>
            <a:pPr algn="l" fontAlgn="base">
              <a:buFont typeface="Arial" panose="020B0604020202020204" pitchFamily="34" charset="0"/>
              <a:buChar char="•"/>
            </a:pPr>
            <a:r>
              <a:rPr lang="en-US" b="1" i="0" dirty="0" err="1">
                <a:solidFill>
                  <a:srgbClr val="444444"/>
                </a:solidFill>
                <a:effectLst/>
                <a:latin typeface="inherit"/>
              </a:rPr>
              <a:t>pygame.display.flip</a:t>
            </a:r>
            <a:r>
              <a:rPr lang="en-US" b="1" i="0" dirty="0">
                <a:solidFill>
                  <a:srgbClr val="444444"/>
                </a:solidFill>
                <a:effectLst/>
                <a:latin typeface="inherit"/>
              </a:rPr>
              <a:t>()</a:t>
            </a:r>
            <a:r>
              <a:rPr lang="en-US" b="0" i="0" dirty="0">
                <a:solidFill>
                  <a:srgbClr val="444444"/>
                </a:solidFill>
                <a:effectLst/>
                <a:latin typeface="Georgia" panose="02040502050405020303" pitchFamily="18" charset="0"/>
              </a:rPr>
              <a:t> will update only a part of screen but if no </a:t>
            </a:r>
            <a:r>
              <a:rPr lang="en-US" b="0" i="0" dirty="0" err="1">
                <a:solidFill>
                  <a:srgbClr val="444444"/>
                </a:solidFill>
                <a:effectLst/>
                <a:latin typeface="Georgia" panose="02040502050405020303" pitchFamily="18" charset="0"/>
              </a:rPr>
              <a:t>args</a:t>
            </a:r>
            <a:r>
              <a:rPr lang="en-US" b="0" i="0" dirty="0">
                <a:solidFill>
                  <a:srgbClr val="444444"/>
                </a:solidFill>
                <a:effectLst/>
                <a:latin typeface="Georgia" panose="02040502050405020303" pitchFamily="18" charset="0"/>
              </a:rPr>
              <a:t> will pass then it will update the entire screen</a:t>
            </a:r>
          </a:p>
          <a:p>
            <a:pPr algn="l" fontAlgn="base">
              <a:buFont typeface="Arial" panose="020B0604020202020204" pitchFamily="34" charset="0"/>
              <a:buChar char="•"/>
            </a:pPr>
            <a:r>
              <a:rPr lang="en-US" b="1" i="0" dirty="0" err="1">
                <a:solidFill>
                  <a:srgbClr val="444444"/>
                </a:solidFill>
                <a:effectLst/>
                <a:latin typeface="inherit"/>
              </a:rPr>
              <a:t>pygame.event.get</a:t>
            </a:r>
            <a:r>
              <a:rPr lang="en-US" b="1" i="0" dirty="0">
                <a:solidFill>
                  <a:srgbClr val="444444"/>
                </a:solidFill>
                <a:effectLst/>
                <a:latin typeface="inherit"/>
              </a:rPr>
              <a:t>()</a:t>
            </a:r>
            <a:r>
              <a:rPr lang="en-US" b="0" i="0" dirty="0">
                <a:solidFill>
                  <a:srgbClr val="444444"/>
                </a:solidFill>
                <a:effectLst/>
                <a:latin typeface="Georgia" panose="02040502050405020303" pitchFamily="18" charset="0"/>
              </a:rPr>
              <a:t> will return all the event stored in the </a:t>
            </a:r>
            <a:r>
              <a:rPr lang="en-US" b="0" i="0" dirty="0" err="1">
                <a:solidFill>
                  <a:srgbClr val="444444"/>
                </a:solidFill>
                <a:effectLst/>
                <a:latin typeface="Georgia" panose="02040502050405020303" pitchFamily="18" charset="0"/>
              </a:rPr>
              <a:t>pygame</a:t>
            </a:r>
            <a:r>
              <a:rPr lang="en-US" b="0" i="0" dirty="0">
                <a:solidFill>
                  <a:srgbClr val="444444"/>
                </a:solidFill>
                <a:effectLst/>
                <a:latin typeface="Georgia" panose="02040502050405020303" pitchFamily="18" charset="0"/>
              </a:rPr>
              <a:t> event queue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If event type is equal to quit then the </a:t>
            </a:r>
            <a:r>
              <a:rPr lang="en-US" b="0" i="0" dirty="0" err="1">
                <a:solidFill>
                  <a:srgbClr val="444444"/>
                </a:solidFill>
                <a:effectLst/>
                <a:latin typeface="Georgia" panose="02040502050405020303" pitchFamily="18" charset="0"/>
              </a:rPr>
              <a:t>pygame</a:t>
            </a:r>
            <a:r>
              <a:rPr lang="en-US" b="0" i="0" dirty="0">
                <a:solidFill>
                  <a:srgbClr val="444444"/>
                </a:solidFill>
                <a:effectLst/>
                <a:latin typeface="Georgia" panose="02040502050405020303" pitchFamily="18" charset="0"/>
              </a:rPr>
              <a:t> will quit</a:t>
            </a:r>
          </a:p>
          <a:p>
            <a:pPr algn="l" fontAlgn="base">
              <a:buFont typeface="Arial" panose="020B0604020202020204" pitchFamily="34" charset="0"/>
              <a:buChar char="•"/>
            </a:pPr>
            <a:r>
              <a:rPr lang="en-US" b="1" i="0" dirty="0" err="1">
                <a:solidFill>
                  <a:srgbClr val="444444"/>
                </a:solidFill>
                <a:effectLst/>
                <a:latin typeface="inherit"/>
              </a:rPr>
              <a:t>event.KEYUP</a:t>
            </a:r>
            <a:r>
              <a:rPr lang="en-US" b="0" i="0" dirty="0">
                <a:solidFill>
                  <a:srgbClr val="444444"/>
                </a:solidFill>
                <a:effectLst/>
                <a:latin typeface="Georgia" panose="02040502050405020303" pitchFamily="18" charset="0"/>
              </a:rPr>
              <a:t> event that occurs when the key is pressed and released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9" name="TextBox 8">
            <a:extLst>
              <a:ext uri="{FF2B5EF4-FFF2-40B4-BE49-F238E27FC236}">
                <a16:creationId xmlns:a16="http://schemas.microsoft.com/office/drawing/2014/main" id="{793D3A1A-82F6-2CD2-A3DD-2A0D27DD77F4}"/>
              </a:ext>
            </a:extLst>
          </p:cNvPr>
          <p:cNvSpPr txBox="1"/>
          <p:nvPr/>
        </p:nvSpPr>
        <p:spPr>
          <a:xfrm>
            <a:off x="226142" y="160744"/>
            <a:ext cx="6096000" cy="307777"/>
          </a:xfrm>
          <a:prstGeom prst="rect">
            <a:avLst/>
          </a:prstGeom>
          <a:noFill/>
        </p:spPr>
        <p:txBody>
          <a:bodyPr wrap="square">
            <a:spAutoFit/>
          </a:bodyPr>
          <a:lstStyle/>
          <a:p>
            <a:pPr algn="l" fontAlgn="base"/>
            <a:r>
              <a:rPr lang="en-IN" b="0" i="0" dirty="0">
                <a:solidFill>
                  <a:srgbClr val="444444"/>
                </a:solidFill>
                <a:effectLst/>
                <a:latin typeface="Georgia" panose="02040502050405020303" pitchFamily="18" charset="0"/>
              </a:rPr>
              <a:t>7. Game Loop</a:t>
            </a:r>
          </a:p>
        </p:txBody>
      </p:sp>
      <p:pic>
        <p:nvPicPr>
          <p:cNvPr id="11" name="Picture 10" descr="A picture containing text&#10;&#10;Description automatically generated">
            <a:extLst>
              <a:ext uri="{FF2B5EF4-FFF2-40B4-BE49-F238E27FC236}">
                <a16:creationId xmlns:a16="http://schemas.microsoft.com/office/drawing/2014/main" id="{47D7CC44-E5FC-1177-A54E-DEC32B583783}"/>
              </a:ext>
            </a:extLst>
          </p:cNvPr>
          <p:cNvPicPr>
            <a:picLocks noChangeAspect="1"/>
          </p:cNvPicPr>
          <p:nvPr/>
        </p:nvPicPr>
        <p:blipFill>
          <a:blip r:embed="rId3"/>
          <a:stretch>
            <a:fillRect/>
          </a:stretch>
        </p:blipFill>
        <p:spPr>
          <a:xfrm>
            <a:off x="226142" y="798380"/>
            <a:ext cx="5545393" cy="4756846"/>
          </a:xfrm>
          <a:prstGeom prst="rect">
            <a:avLst/>
          </a:prstGeom>
        </p:spPr>
      </p:pic>
      <p:pic>
        <p:nvPicPr>
          <p:cNvPr id="13" name="Picture 12" descr="Text&#10;&#10;Description automatically generated">
            <a:extLst>
              <a:ext uri="{FF2B5EF4-FFF2-40B4-BE49-F238E27FC236}">
                <a16:creationId xmlns:a16="http://schemas.microsoft.com/office/drawing/2014/main" id="{65F32156-3B70-19E1-1908-4345C0CCB198}"/>
              </a:ext>
            </a:extLst>
          </p:cNvPr>
          <p:cNvPicPr>
            <a:picLocks noChangeAspect="1"/>
          </p:cNvPicPr>
          <p:nvPr/>
        </p:nvPicPr>
        <p:blipFill>
          <a:blip r:embed="rId4"/>
          <a:stretch>
            <a:fillRect/>
          </a:stretch>
        </p:blipFill>
        <p:spPr>
          <a:xfrm>
            <a:off x="6322142" y="799626"/>
            <a:ext cx="4990047" cy="4755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9" name="Picture 8" descr="Graphical user interface, text, application&#10;&#10;Description automatically generated">
            <a:extLst>
              <a:ext uri="{FF2B5EF4-FFF2-40B4-BE49-F238E27FC236}">
                <a16:creationId xmlns:a16="http://schemas.microsoft.com/office/drawing/2014/main" id="{86663437-961A-C970-E89A-E2A12416A911}"/>
              </a:ext>
            </a:extLst>
          </p:cNvPr>
          <p:cNvPicPr>
            <a:picLocks noChangeAspect="1"/>
          </p:cNvPicPr>
          <p:nvPr/>
        </p:nvPicPr>
        <p:blipFill>
          <a:blip r:embed="rId3"/>
          <a:stretch>
            <a:fillRect/>
          </a:stretch>
        </p:blipFill>
        <p:spPr>
          <a:xfrm>
            <a:off x="2290916" y="1085395"/>
            <a:ext cx="6115665" cy="3357525"/>
          </a:xfrm>
          <a:prstGeom prst="rect">
            <a:avLst/>
          </a:prstGeom>
        </p:spPr>
      </p:pic>
      <p:sp>
        <p:nvSpPr>
          <p:cNvPr id="10" name="TextBox 9">
            <a:extLst>
              <a:ext uri="{FF2B5EF4-FFF2-40B4-BE49-F238E27FC236}">
                <a16:creationId xmlns:a16="http://schemas.microsoft.com/office/drawing/2014/main" id="{8DF8459E-CC4B-23A9-B7BB-4B69C246D8EA}"/>
              </a:ext>
            </a:extLst>
          </p:cNvPr>
          <p:cNvSpPr txBox="1"/>
          <p:nvPr/>
        </p:nvSpPr>
        <p:spPr>
          <a:xfrm>
            <a:off x="162560" y="0"/>
            <a:ext cx="5059680" cy="707886"/>
          </a:xfrm>
          <a:prstGeom prst="rect">
            <a:avLst/>
          </a:prstGeom>
          <a:noFill/>
        </p:spPr>
        <p:txBody>
          <a:bodyPr wrap="square" rtlCol="0">
            <a:spAutoFit/>
          </a:bodyPr>
          <a:lstStyle/>
          <a:p>
            <a:r>
              <a:rPr lang="en-US" sz="4000" b="1" dirty="0"/>
              <a:t>CODE CONT.</a:t>
            </a:r>
            <a:endParaRPr lang="en-IN" sz="4000" b="1" dirty="0"/>
          </a:p>
        </p:txBody>
      </p:sp>
      <p:sp>
        <p:nvSpPr>
          <p:cNvPr id="11" name="TextBox 10">
            <a:extLst>
              <a:ext uri="{FF2B5EF4-FFF2-40B4-BE49-F238E27FC236}">
                <a16:creationId xmlns:a16="http://schemas.microsoft.com/office/drawing/2014/main" id="{B9857CCA-667E-FE4C-D152-A540FCF84CC5}"/>
              </a:ext>
            </a:extLst>
          </p:cNvPr>
          <p:cNvSpPr txBox="1"/>
          <p:nvPr/>
        </p:nvSpPr>
        <p:spPr>
          <a:xfrm>
            <a:off x="245806" y="4414683"/>
            <a:ext cx="11543071" cy="2031325"/>
          </a:xfrm>
          <a:prstGeom prst="rect">
            <a:avLst/>
          </a:prstGeom>
          <a:noFill/>
        </p:spPr>
        <p:txBody>
          <a:bodyPr wrap="square" rtlCol="0">
            <a:spAutoFit/>
          </a:bodyPr>
          <a:lstStyle/>
          <a:p>
            <a:pPr marL="342900" indent="-342900" algn="l" fontAlgn="base">
              <a:buFont typeface="Wingdings" panose="05000000000000000000" pitchFamily="2" charset="2"/>
              <a:buChar char="Ø"/>
            </a:pPr>
            <a:r>
              <a:rPr lang="en-US" b="0" i="0" dirty="0">
                <a:solidFill>
                  <a:srgbClr val="444444"/>
                </a:solidFill>
                <a:effectLst/>
                <a:latin typeface="Georgia" panose="02040502050405020303" pitchFamily="18" charset="0"/>
              </a:rPr>
              <a:t>This is the </a:t>
            </a:r>
            <a:r>
              <a:rPr lang="en-US" b="0" i="0" dirty="0" err="1">
                <a:solidFill>
                  <a:srgbClr val="444444"/>
                </a:solidFill>
                <a:effectLst/>
                <a:latin typeface="Georgia" panose="02040502050405020303" pitchFamily="18" charset="0"/>
              </a:rPr>
              <a:t>mainloop</a:t>
            </a:r>
            <a:r>
              <a:rPr lang="en-US" b="0" i="0" dirty="0">
                <a:solidFill>
                  <a:srgbClr val="444444"/>
                </a:solidFill>
                <a:effectLst/>
                <a:latin typeface="Georgia" panose="02040502050405020303" pitchFamily="18" charset="0"/>
              </a:rPr>
              <a:t> of the game</a:t>
            </a:r>
          </a:p>
          <a:p>
            <a:pPr marL="342900" indent="-342900" algn="l" fontAlgn="base">
              <a:buFont typeface="Wingdings" panose="05000000000000000000" pitchFamily="2" charset="2"/>
              <a:buChar char="Ø"/>
            </a:pPr>
            <a:r>
              <a:rPr lang="en-US" b="0" i="0" dirty="0" err="1">
                <a:solidFill>
                  <a:srgbClr val="444444"/>
                </a:solidFill>
                <a:effectLst/>
                <a:latin typeface="Georgia" panose="02040502050405020303" pitchFamily="18" charset="0"/>
              </a:rPr>
              <a:t>game_over</a:t>
            </a:r>
            <a:r>
              <a:rPr lang="en-US" b="0" i="0" dirty="0">
                <a:solidFill>
                  <a:srgbClr val="444444"/>
                </a:solidFill>
                <a:effectLst/>
                <a:latin typeface="Georgia" panose="02040502050405020303" pitchFamily="18" charset="0"/>
              </a:rPr>
              <a:t> terminates the game while loop if more than 3-Bombs are cut</a:t>
            </a:r>
          </a:p>
          <a:p>
            <a:pPr marL="342900" indent="-342900" algn="l" fontAlgn="base">
              <a:buFont typeface="Wingdings" panose="05000000000000000000" pitchFamily="2" charset="2"/>
              <a:buChar char="Ø"/>
            </a:pPr>
            <a:r>
              <a:rPr lang="en-US" b="0" i="0" dirty="0" err="1">
                <a:solidFill>
                  <a:srgbClr val="444444"/>
                </a:solidFill>
                <a:effectLst/>
                <a:latin typeface="Georgia" panose="02040502050405020303" pitchFamily="18" charset="0"/>
              </a:rPr>
              <a:t>game_running</a:t>
            </a:r>
            <a:r>
              <a:rPr lang="en-US" b="0" i="0" dirty="0">
                <a:solidFill>
                  <a:srgbClr val="444444"/>
                </a:solidFill>
                <a:effectLst/>
                <a:latin typeface="Georgia" panose="02040502050405020303" pitchFamily="18" charset="0"/>
              </a:rPr>
              <a:t> used to manage the game loop</a:t>
            </a:r>
          </a:p>
          <a:p>
            <a:pPr marL="342900" indent="-342900" algn="l" fontAlgn="base">
              <a:buFont typeface="Wingdings" panose="05000000000000000000" pitchFamily="2" charset="2"/>
              <a:buChar char="Ø"/>
            </a:pPr>
            <a:r>
              <a:rPr lang="en-US" b="0" i="0" dirty="0">
                <a:solidFill>
                  <a:srgbClr val="444444"/>
                </a:solidFill>
                <a:effectLst/>
                <a:latin typeface="Georgia" panose="02040502050405020303" pitchFamily="18" charset="0"/>
              </a:rPr>
              <a:t>If the event type is quit then the game window will be closed</a:t>
            </a:r>
          </a:p>
          <a:p>
            <a:pPr marL="342900" indent="-342900" algn="l" fontAlgn="base">
              <a:buFont typeface="Wingdings" panose="05000000000000000000" pitchFamily="2" charset="2"/>
              <a:buChar char="Ø"/>
            </a:pPr>
            <a:r>
              <a:rPr lang="en-US" b="0" i="0" dirty="0">
                <a:solidFill>
                  <a:srgbClr val="444444"/>
                </a:solidFill>
                <a:effectLst/>
                <a:latin typeface="Georgia" panose="02040502050405020303" pitchFamily="18" charset="0"/>
              </a:rPr>
              <a:t>In this game loop we displaying the fruits inside the screen dynamically</a:t>
            </a:r>
          </a:p>
          <a:p>
            <a:pPr marL="342900" indent="-342900" algn="l" fontAlgn="base">
              <a:buFont typeface="Wingdings" panose="05000000000000000000" pitchFamily="2" charset="2"/>
              <a:buChar char="Ø"/>
            </a:pPr>
            <a:r>
              <a:rPr lang="en-US" b="0" i="0" dirty="0">
                <a:solidFill>
                  <a:srgbClr val="444444"/>
                </a:solidFill>
                <a:effectLst/>
                <a:latin typeface="Georgia" panose="02040502050405020303" pitchFamily="18" charset="0"/>
              </a:rPr>
              <a:t>If a fruit is not cut then nothing will happen to it. if fruit cut, then a half-cut-fruit image should appear in place of that fruit</a:t>
            </a:r>
          </a:p>
          <a:p>
            <a:pPr marL="342900" indent="-342900" algn="l" fontAlgn="base">
              <a:buFont typeface="Wingdings" panose="05000000000000000000" pitchFamily="2" charset="2"/>
              <a:buChar char="Ø"/>
            </a:pPr>
            <a:r>
              <a:rPr lang="en-US" b="0" i="0" dirty="0">
                <a:solidFill>
                  <a:srgbClr val="444444"/>
                </a:solidFill>
                <a:effectLst/>
                <a:latin typeface="Georgia" panose="02040502050405020303" pitchFamily="18" charset="0"/>
              </a:rPr>
              <a:t>if the user clicks bombs for three-time, a GAME OVER message should be displayed and the window should be reset</a:t>
            </a:r>
          </a:p>
          <a:p>
            <a:pPr marL="342900" indent="-342900" algn="l" fontAlgn="base">
              <a:buFont typeface="Wingdings" panose="05000000000000000000" pitchFamily="2" charset="2"/>
              <a:buChar char="Ø"/>
            </a:pPr>
            <a:r>
              <a:rPr lang="en-US" b="0" i="0" dirty="0" err="1">
                <a:solidFill>
                  <a:srgbClr val="444444"/>
                </a:solidFill>
                <a:effectLst/>
                <a:latin typeface="Georgia" panose="02040502050405020303" pitchFamily="18" charset="0"/>
              </a:rPr>
              <a:t>clock.tick</a:t>
            </a:r>
            <a:r>
              <a:rPr lang="en-US" b="0" i="0" dirty="0">
                <a:solidFill>
                  <a:srgbClr val="444444"/>
                </a:solidFill>
                <a:effectLst/>
                <a:latin typeface="Georgia" panose="02040502050405020303" pitchFamily="18" charset="0"/>
              </a:rPr>
              <a:t>() will keep the loop running at the right speed (manages the frame/second). The loop should update after every 1/12th of the sec</a:t>
            </a:r>
          </a:p>
          <a:p>
            <a:pPr marL="342900" indent="-342900">
              <a:buFont typeface="Wingdings" panose="05000000000000000000" pitchFamily="2" charset="2"/>
              <a:buChar char="Ø"/>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dirty="0">
                <a:latin typeface="Times New Roman" panose="02020603050405020304" pitchFamily="18" charset="0"/>
                <a:cs typeface="Times New Roman" panose="02020603050405020304" pitchFamily="18" charset="0"/>
              </a:rPr>
              <a:t>12/08/2022</a:t>
            </a:r>
            <a:endParaRPr sz="2000" dirty="0">
              <a:latin typeface="Times New Roman" panose="02020603050405020304" pitchFamily="18" charset="0"/>
              <a:cs typeface="Times New Roman" panose="02020603050405020304" pitchFamily="18" charset="0"/>
            </a:endParaRPr>
          </a:p>
        </p:txBody>
      </p:sp>
      <p:sp>
        <p:nvSpPr>
          <p:cNvPr id="372" name="Google Shape;37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1400"/>
              <a:buNone/>
            </a:pPr>
            <a:r>
              <a:rPr lang="en-US" sz="2000" dirty="0">
                <a:latin typeface="Times New Roman" panose="02020603050405020304" pitchFamily="18" charset="0"/>
                <a:cs typeface="Times New Roman" panose="02020603050405020304" pitchFamily="18" charset="0"/>
              </a:rPr>
              <a:t>Fruit Ninja</a:t>
            </a:r>
            <a:endParaRPr sz="2000" dirty="0">
              <a:latin typeface="Times New Roman" panose="02020603050405020304" pitchFamily="18" charset="0"/>
              <a:cs typeface="Times New Roman" panose="02020603050405020304" pitchFamily="18" charset="0"/>
            </a:endParaRPr>
          </a:p>
        </p:txBody>
      </p:sp>
      <p:sp>
        <p:nvSpPr>
          <p:cNvPr id="373" name="Google Shape;373;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2000">
                <a:latin typeface="Times New Roman" panose="02020603050405020304" pitchFamily="18" charset="0"/>
                <a:cs typeface="Times New Roman" panose="02020603050405020304" pitchFamily="18" charset="0"/>
              </a:rPr>
              <a:t>13</a:t>
            </a:fld>
            <a:endParaRPr sz="200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5E1BF414-3A4A-9F05-FD3C-775BA822E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636" y="989444"/>
            <a:ext cx="9792728" cy="52266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0A0AEE-46DA-E712-C627-5FE6F3FA7578}"/>
              </a:ext>
            </a:extLst>
          </p:cNvPr>
          <p:cNvSpPr txBox="1"/>
          <p:nvPr/>
        </p:nvSpPr>
        <p:spPr>
          <a:xfrm>
            <a:off x="639097" y="449043"/>
            <a:ext cx="6096000" cy="400110"/>
          </a:xfrm>
          <a:prstGeom prst="rect">
            <a:avLst/>
          </a:prstGeom>
          <a:noFill/>
        </p:spPr>
        <p:txBody>
          <a:bodyPr wrap="square">
            <a:spAutoFit/>
          </a:bodyPr>
          <a:lstStyle/>
          <a:p>
            <a:pPr algn="l" fontAlgn="base"/>
            <a:r>
              <a:rPr lang="en-IN" sz="2000" b="0" i="0" dirty="0">
                <a:solidFill>
                  <a:srgbClr val="444444"/>
                </a:solidFill>
                <a:effectLst/>
                <a:latin typeface="Times New Roman" panose="02020603050405020304" pitchFamily="18" charset="0"/>
                <a:cs typeface="Times New Roman" panose="02020603050405020304" pitchFamily="18" charset="0"/>
              </a:rPr>
              <a:t>Fruit Ninja Project 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13"/>
          <p:cNvPicPr preferRelativeResize="0"/>
          <p:nvPr/>
        </p:nvPicPr>
        <p:blipFill rotWithShape="1">
          <a:blip r:embed="rId3">
            <a:alphaModFix/>
          </a:blip>
          <a:srcRect/>
          <a:stretch/>
        </p:blipFill>
        <p:spPr>
          <a:xfrm>
            <a:off x="2220516" y="1869282"/>
            <a:ext cx="7750970" cy="3119437"/>
          </a:xfrm>
          <a:prstGeom prst="rect">
            <a:avLst/>
          </a:prstGeom>
          <a:noFill/>
          <a:ln>
            <a:noFill/>
          </a:ln>
        </p:spPr>
      </p:pic>
      <p:sp>
        <p:nvSpPr>
          <p:cNvPr id="380" name="Google Shape;38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12/08/2022</a:t>
            </a:r>
            <a:endParaRPr dirty="0"/>
          </a:p>
        </p:txBody>
      </p:sp>
      <p:sp>
        <p:nvSpPr>
          <p:cNvPr id="381" name="Google Shape;38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382" name="Google Shape;38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1400"/>
              <a:buNone/>
            </a:pPr>
            <a:r>
              <a:rPr lang="en-US" dirty="0"/>
              <a:t>Fruit Ninja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5fdbb83626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400" b="1" dirty="0">
                <a:latin typeface="Arial"/>
                <a:ea typeface="Arial"/>
                <a:cs typeface="Arial"/>
                <a:sym typeface="Arial"/>
              </a:rPr>
              <a:t> TOPICS</a:t>
            </a:r>
            <a:endParaRPr dirty="0"/>
          </a:p>
        </p:txBody>
      </p:sp>
      <p:sp>
        <p:nvSpPr>
          <p:cNvPr id="98" name="Google Shape;98;g15fdbb83626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
        <p:nvSpPr>
          <p:cNvPr id="99" name="Google Shape;99;g15fdbb83626_0_0"/>
          <p:cNvSpPr txBox="1"/>
          <p:nvPr/>
        </p:nvSpPr>
        <p:spPr>
          <a:xfrm>
            <a:off x="1071575" y="2062750"/>
            <a:ext cx="35094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Times New Roman"/>
              <a:buChar char="●"/>
            </a:pPr>
            <a:r>
              <a:rPr lang="en-US" sz="2000">
                <a:latin typeface="Times New Roman"/>
                <a:ea typeface="Times New Roman"/>
                <a:cs typeface="Times New Roman"/>
                <a:sym typeface="Times New Roman"/>
              </a:rPr>
              <a:t>Python</a:t>
            </a:r>
            <a:endParaRPr sz="2000">
              <a:latin typeface="Times New Roman"/>
              <a:ea typeface="Times New Roman"/>
              <a:cs typeface="Times New Roman"/>
              <a:sym typeface="Times New Roman"/>
            </a:endParaRPr>
          </a:p>
        </p:txBody>
      </p:sp>
      <p:sp>
        <p:nvSpPr>
          <p:cNvPr id="102" name="Google Shape;102;g15fdbb83626_0_0"/>
          <p:cNvSpPr txBox="1"/>
          <p:nvPr/>
        </p:nvSpPr>
        <p:spPr>
          <a:xfrm>
            <a:off x="8610600" y="2062750"/>
            <a:ext cx="35094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PyGame</a:t>
            </a:r>
            <a:endParaRPr sz="2000" dirty="0">
              <a:latin typeface="Times New Roman"/>
              <a:ea typeface="Times New Roman"/>
              <a:cs typeface="Times New Roman"/>
              <a:sym typeface="Times New Roman"/>
            </a:endParaRPr>
          </a:p>
        </p:txBody>
      </p:sp>
      <p:sp>
        <p:nvSpPr>
          <p:cNvPr id="104" name="Google Shape;104;g15fdbb83626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Fruit Ninja</a:t>
            </a:r>
            <a:endParaRPr dirty="0"/>
          </a:p>
        </p:txBody>
      </p:sp>
      <p:sp>
        <p:nvSpPr>
          <p:cNvPr id="105" name="Google Shape;105;g15fdbb83626_0_0"/>
          <p:cNvSpPr txBox="1"/>
          <p:nvPr/>
        </p:nvSpPr>
        <p:spPr>
          <a:xfrm>
            <a:off x="567650" y="1539550"/>
            <a:ext cx="9992400" cy="5232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Font typeface="Times New Roman"/>
              <a:buChar char="➢"/>
            </a:pPr>
            <a:r>
              <a:rPr lang="en-US" sz="2200" dirty="0">
                <a:latin typeface="Times New Roman"/>
                <a:ea typeface="Times New Roman"/>
                <a:cs typeface="Times New Roman"/>
                <a:sym typeface="Times New Roman"/>
              </a:rPr>
              <a:t>Code consists of Two parts:</a:t>
            </a:r>
            <a:endParaRPr sz="2200" dirty="0">
              <a:latin typeface="Times New Roman"/>
              <a:ea typeface="Times New Roman"/>
              <a:cs typeface="Times New Roman"/>
              <a:sym typeface="Times New Roman"/>
            </a:endParaRPr>
          </a:p>
        </p:txBody>
      </p:sp>
      <p:pic>
        <p:nvPicPr>
          <p:cNvPr id="1026" name="Picture 2" descr="PyGame">
            <a:extLst>
              <a:ext uri="{FF2B5EF4-FFF2-40B4-BE49-F238E27FC236}">
                <a16:creationId xmlns:a16="http://schemas.microsoft.com/office/drawing/2014/main" id="{73701851-C5B6-EEDB-C042-28DEC86FC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60191"/>
            <a:ext cx="6096000" cy="2413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Python (programming language) - Wikipedia">
            <a:extLst>
              <a:ext uri="{FF2B5EF4-FFF2-40B4-BE49-F238E27FC236}">
                <a16:creationId xmlns:a16="http://schemas.microsoft.com/office/drawing/2014/main" id="{C0FA83E4-F74B-BBA5-9510-21C8BB16E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396" y="2845909"/>
            <a:ext cx="3304003" cy="362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8"/>
        <p:cNvGrpSpPr/>
        <p:nvPr/>
      </p:nvGrpSpPr>
      <p:grpSpPr>
        <a:xfrm>
          <a:off x="0" y="0"/>
          <a:ext cx="0" cy="0"/>
          <a:chOff x="0" y="0"/>
          <a:chExt cx="0" cy="0"/>
        </a:xfrm>
      </p:grpSpPr>
      <p:sp useBgFill="1">
        <p:nvSpPr>
          <p:cNvPr id="159" name="Rectangle 14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4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1" name="Rectangle 15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5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 name="Rectangle 15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Google Shape;139;p3"/>
          <p:cNvSpPr txBox="1">
            <a:spLocks noGrp="1"/>
          </p:cNvSpPr>
          <p:nvPr>
            <p:ph type="title"/>
          </p:nvPr>
        </p:nvSpPr>
        <p:spPr>
          <a:xfrm>
            <a:off x="1282963" y="1238080"/>
            <a:ext cx="9849751" cy="1349671"/>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3200"/>
              <a:buFont typeface="Times New Roman"/>
              <a:buNone/>
            </a:pPr>
            <a:r>
              <a:rPr lang="en-US" sz="5400" b="1"/>
              <a:t>Problem Statement</a:t>
            </a:r>
          </a:p>
        </p:txBody>
      </p:sp>
      <p:sp>
        <p:nvSpPr>
          <p:cNvPr id="140" name="Google Shape;140;p3"/>
          <p:cNvSpPr txBox="1">
            <a:spLocks noGrp="1"/>
          </p:cNvSpPr>
          <p:nvPr>
            <p:ph type="body" idx="1"/>
          </p:nvPr>
        </p:nvSpPr>
        <p:spPr>
          <a:xfrm>
            <a:off x="1289304" y="2902913"/>
            <a:ext cx="9849751" cy="3032168"/>
          </a:xfrm>
          <a:prstGeom prst="rect">
            <a:avLst/>
          </a:prstGeom>
        </p:spPr>
        <p:txBody>
          <a:bodyPr spcFirstLastPara="1" lIns="91425" tIns="45700" rIns="91425" bIns="45700" anchor="ctr" anchorCtr="0">
            <a:normAutofit/>
          </a:bodyPr>
          <a:lstStyle/>
          <a:p>
            <a:pPr indent="0">
              <a:spcBef>
                <a:spcPts val="0"/>
              </a:spcBef>
              <a:buNone/>
            </a:pPr>
            <a:endParaRPr lang="en-US" altLang="en-US" sz="2000" dirty="0"/>
          </a:p>
          <a:p>
            <a:pPr marL="342900">
              <a:spcBef>
                <a:spcPts val="133"/>
              </a:spcBef>
              <a:buSzPct val="75000"/>
            </a:pPr>
            <a:r>
              <a:rPr lang="en-US" sz="2000" dirty="0">
                <a:highlight>
                  <a:srgbClr val="FFFFFF"/>
                </a:highlight>
              </a:rPr>
              <a:t>The objective of this project is to build a fruit ninja game with python. This game is built with the help of </a:t>
            </a:r>
            <a:r>
              <a:rPr lang="en-US" sz="2000" dirty="0" err="1">
                <a:highlight>
                  <a:srgbClr val="FFFFFF"/>
                </a:highlight>
              </a:rPr>
              <a:t>pygame</a:t>
            </a:r>
            <a:r>
              <a:rPr lang="en-US" sz="2000" dirty="0">
                <a:highlight>
                  <a:srgbClr val="FFFFFF"/>
                </a:highlight>
              </a:rPr>
              <a:t> module and basic concept of python.</a:t>
            </a:r>
          </a:p>
          <a:p>
            <a:pPr marL="342900">
              <a:spcBef>
                <a:spcPts val="133"/>
              </a:spcBef>
              <a:buSzPct val="75000"/>
            </a:pPr>
            <a:r>
              <a:rPr lang="en-US" sz="2000" dirty="0">
                <a:highlight>
                  <a:srgbClr val="FFFFFF"/>
                </a:highlight>
              </a:rPr>
              <a:t>In this game, the user has to cut the fruits by touching the mouse on fruits. There are also bombs with fruits. If the mouse touches more than three bombs then the game will be over.</a:t>
            </a:r>
          </a:p>
          <a:p>
            <a:pPr indent="-381000">
              <a:spcBef>
                <a:spcPts val="133"/>
              </a:spcBef>
              <a:buSzPct val="100000"/>
            </a:pPr>
            <a:endParaRPr lang="en-US" sz="2000" dirty="0"/>
          </a:p>
        </p:txBody>
      </p:sp>
      <p:sp>
        <p:nvSpPr>
          <p:cNvPr id="142" name="Google Shape;142;p3"/>
          <p:cNvSpPr txBox="1">
            <a:spLocks noGrp="1"/>
          </p:cNvSpPr>
          <p:nvPr>
            <p:ph type="dt" idx="10"/>
          </p:nvPr>
        </p:nvSpPr>
        <p:spPr>
          <a:xfrm>
            <a:off x="1282962" y="6492240"/>
            <a:ext cx="2298437" cy="365125"/>
          </a:xfrm>
          <a:prstGeom prst="rect">
            <a:avLst/>
          </a:prstGeom>
        </p:spPr>
        <p:txBody>
          <a:bodyPr spcFirstLastPara="1" lIns="91425" tIns="45700" rIns="91425" bIns="45700" anchorCtr="0">
            <a:normAutofit/>
          </a:bodyPr>
          <a:lstStyle/>
          <a:p>
            <a:pPr marL="0" lvl="0" indent="0" rtl="0">
              <a:spcBef>
                <a:spcPts val="0"/>
              </a:spcBef>
              <a:spcAft>
                <a:spcPts val="600"/>
              </a:spcAft>
              <a:buSzPts val="1400"/>
              <a:buNone/>
            </a:pPr>
            <a:r>
              <a:rPr lang="en-US" dirty="0"/>
              <a:t>12/08/2022</a:t>
            </a:r>
            <a:endParaRPr lang="en-IN" dirty="0"/>
          </a:p>
        </p:txBody>
      </p:sp>
      <p:sp>
        <p:nvSpPr>
          <p:cNvPr id="143" name="Google Shape;143;p3"/>
          <p:cNvSpPr txBox="1">
            <a:spLocks noGrp="1"/>
          </p:cNvSpPr>
          <p:nvPr>
            <p:ph type="ftr" idx="11"/>
          </p:nvPr>
        </p:nvSpPr>
        <p:spPr>
          <a:xfrm>
            <a:off x="4038600" y="6492240"/>
            <a:ext cx="4114800" cy="365125"/>
          </a:xfrm>
          <a:prstGeom prst="rect">
            <a:avLst/>
          </a:prstGeom>
        </p:spPr>
        <p:txBody>
          <a:bodyPr spcFirstLastPara="1" lIns="91425" tIns="45700" rIns="91425" bIns="45700" anchorCtr="0">
            <a:normAutofit/>
          </a:bodyPr>
          <a:lstStyle/>
          <a:p>
            <a:pPr marL="0" lvl="0" indent="0" rtl="0">
              <a:spcBef>
                <a:spcPts val="0"/>
              </a:spcBef>
              <a:spcAft>
                <a:spcPts val="600"/>
              </a:spcAft>
              <a:buSzPts val="1400"/>
              <a:buNone/>
            </a:pPr>
            <a:r>
              <a:rPr lang="en-US" dirty="0"/>
              <a:t>Fruit Ninja</a:t>
            </a:r>
            <a:endParaRPr lang="en-IN" dirty="0"/>
          </a:p>
        </p:txBody>
      </p:sp>
      <p:sp>
        <p:nvSpPr>
          <p:cNvPr id="141" name="Google Shape;141;p3"/>
          <p:cNvSpPr txBox="1">
            <a:spLocks noGrp="1"/>
          </p:cNvSpPr>
          <p:nvPr>
            <p:ph type="sldNum" idx="12"/>
          </p:nvPr>
        </p:nvSpPr>
        <p:spPr>
          <a:xfrm>
            <a:off x="8610600" y="6492240"/>
            <a:ext cx="2522114" cy="365125"/>
          </a:xfrm>
          <a:prstGeom prst="rect">
            <a:avLst/>
          </a:prstGeom>
        </p:spPr>
        <p:txBody>
          <a:bodyPr spcFirstLastPara="1" lIns="91425" tIns="45700" rIns="91425" bIns="45700" anchorCtr="0">
            <a:normAutofit/>
          </a:bodyPr>
          <a:lstStyle/>
          <a:p>
            <a:pPr marL="0" lvl="0" indent="0" rtl="0">
              <a:spcBef>
                <a:spcPts val="0"/>
              </a:spcBef>
              <a:spcAft>
                <a:spcPts val="600"/>
              </a:spcAft>
              <a:buSzPts val="1200"/>
              <a:buNone/>
            </a:pPr>
            <a:fld id="{00000000-1234-1234-1234-123412341234}" type="slidenum">
              <a:rPr lang="en-US" smtClean="0"/>
              <a:pPr marL="0" lvl="0" indent="0" rtl="0">
                <a:spcBef>
                  <a:spcPts val="0"/>
                </a:spcBef>
                <a:spcAft>
                  <a:spcPts val="600"/>
                </a:spcAft>
                <a:buSzPts val="1200"/>
                <a:buNone/>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fec07773f9_0_0"/>
          <p:cNvSpPr txBox="1">
            <a:spLocks noGrp="1"/>
          </p:cNvSpPr>
          <p:nvPr>
            <p:ph type="title"/>
          </p:nvPr>
        </p:nvSpPr>
        <p:spPr>
          <a:xfrm>
            <a:off x="838200" y="365126"/>
            <a:ext cx="10515600" cy="881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dirty="0"/>
              <a:t>Project Prerequisites</a:t>
            </a:r>
          </a:p>
        </p:txBody>
      </p:sp>
      <p:sp>
        <p:nvSpPr>
          <p:cNvPr id="149" name="Google Shape;149;gfec07773f9_0_0"/>
          <p:cNvSpPr txBox="1">
            <a:spLocks noGrp="1"/>
          </p:cNvSpPr>
          <p:nvPr>
            <p:ph type="body" idx="1"/>
          </p:nvPr>
        </p:nvSpPr>
        <p:spPr>
          <a:xfrm>
            <a:off x="553064" y="1088700"/>
            <a:ext cx="11393130" cy="4997468"/>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33"/>
              </a:spcBef>
              <a:spcAft>
                <a:spcPts val="0"/>
              </a:spcAft>
              <a:buSzPct val="100000"/>
              <a:buNone/>
            </a:pPr>
            <a:r>
              <a:rPr lang="en-US" sz="2400" dirty="0"/>
              <a:t>We have to install the pygame and </a:t>
            </a:r>
            <a:r>
              <a:rPr lang="en-US" sz="2400" dirty="0" err="1"/>
              <a:t>randow</a:t>
            </a:r>
            <a:endParaRPr lang="en-US" sz="2400" dirty="0"/>
          </a:p>
          <a:p>
            <a:pPr algn="l" fontAlgn="base"/>
            <a:r>
              <a:rPr lang="en-US" sz="1600" b="0" i="0" dirty="0">
                <a:solidFill>
                  <a:srgbClr val="000000"/>
                </a:solidFill>
                <a:effectLst/>
                <a:latin typeface="inherit"/>
              </a:rPr>
              <a:t>pip install </a:t>
            </a:r>
            <a:r>
              <a:rPr lang="en-US" sz="1600" b="0" i="0" dirty="0" err="1">
                <a:solidFill>
                  <a:srgbClr val="000000"/>
                </a:solidFill>
                <a:effectLst/>
                <a:latin typeface="inherit"/>
              </a:rPr>
              <a:t>pygame</a:t>
            </a:r>
            <a:endParaRPr lang="en-US" sz="1600" b="0" i="0" dirty="0">
              <a:solidFill>
                <a:srgbClr val="787878"/>
              </a:solidFill>
              <a:effectLst/>
              <a:latin typeface="Source Code Pro" panose="020B0604020202020204" pitchFamily="49" charset="0"/>
            </a:endParaRPr>
          </a:p>
          <a:p>
            <a:pPr algn="l" fontAlgn="base"/>
            <a:r>
              <a:rPr lang="en-US" sz="1600" b="0" i="0" dirty="0">
                <a:solidFill>
                  <a:srgbClr val="000000"/>
                </a:solidFill>
                <a:effectLst/>
                <a:latin typeface="inherit"/>
              </a:rPr>
              <a:t>Pip install random</a:t>
            </a:r>
            <a:endParaRPr lang="en-US" sz="1600" b="0" i="0" dirty="0">
              <a:solidFill>
                <a:srgbClr val="444444"/>
              </a:solidFill>
              <a:effectLst/>
              <a:latin typeface="Source Code Pro" panose="020B0604020202020204" pitchFamily="49" charset="0"/>
            </a:endParaRPr>
          </a:p>
          <a:p>
            <a:pPr marL="457200" lvl="0" indent="-381000" algn="l" rtl="0">
              <a:lnSpc>
                <a:spcPct val="150000"/>
              </a:lnSpc>
              <a:spcBef>
                <a:spcPts val="133"/>
              </a:spcBef>
              <a:spcAft>
                <a:spcPts val="0"/>
              </a:spcAft>
              <a:buSzPct val="100000"/>
              <a:buNone/>
            </a:pPr>
            <a:endParaRPr sz="2400" dirty="0"/>
          </a:p>
        </p:txBody>
      </p:sp>
      <p:sp>
        <p:nvSpPr>
          <p:cNvPr id="150" name="Google Shape;150;gfec07773f9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51" name="Google Shape;151;gfec07773f9_0_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12/08/2022</a:t>
            </a:r>
            <a:endParaRPr dirty="0"/>
          </a:p>
        </p:txBody>
      </p:sp>
      <p:sp>
        <p:nvSpPr>
          <p:cNvPr id="152" name="Google Shape;152;gfec07773f9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1400"/>
              <a:buNone/>
            </a:pPr>
            <a:r>
              <a:rPr lang="en-US" dirty="0"/>
              <a:t>Fruit Ninja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a:extLst>
              <a:ext uri="{FF2B5EF4-FFF2-40B4-BE49-F238E27FC236}">
                <a16:creationId xmlns:a16="http://schemas.microsoft.com/office/drawing/2014/main" id="{7EA30985-79ED-2CF8-409A-BC88E4466064}"/>
              </a:ext>
            </a:extLst>
          </p:cNvPr>
          <p:cNvSpPr txBox="1"/>
          <p:nvPr/>
        </p:nvSpPr>
        <p:spPr>
          <a:xfrm>
            <a:off x="796413" y="1435509"/>
            <a:ext cx="9851922" cy="353943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Project File Structure:</a:t>
            </a:r>
          </a:p>
          <a:p>
            <a:endParaRPr lang="en-IN"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These are the steps to build fruit ninja game :</a:t>
            </a:r>
          </a:p>
          <a:p>
            <a:endParaRPr lang="en-US"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Importing required modules</a:t>
            </a:r>
          </a:p>
          <a:p>
            <a:pPr marL="457200" indent="-4572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Initialize window</a:t>
            </a:r>
          </a:p>
          <a:p>
            <a:pPr marL="457200" indent="-4572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Define functions</a:t>
            </a:r>
          </a:p>
          <a:p>
            <a:pPr marL="457200" indent="-4572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Game loop</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6819C-8843-C9B4-0B94-BC8B5DCF4825}"/>
              </a:ext>
            </a:extLst>
          </p:cNvPr>
          <p:cNvSpPr txBox="1"/>
          <p:nvPr/>
        </p:nvSpPr>
        <p:spPr>
          <a:xfrm>
            <a:off x="393291" y="-117988"/>
            <a:ext cx="10658168" cy="6340197"/>
          </a:xfrm>
          <a:prstGeom prst="rect">
            <a:avLst/>
          </a:prstGeom>
          <a:noFill/>
        </p:spPr>
        <p:txBody>
          <a:bodyPr wrap="square" rtlCol="0">
            <a:spAutoFit/>
          </a:bodyPr>
          <a:lstStyle/>
          <a:p>
            <a:endParaRPr lang="en-US" b="1" i="0" dirty="0">
              <a:solidFill>
                <a:srgbClr val="444444"/>
              </a:solidFill>
              <a:effectLst/>
              <a:latin typeface="Georgia" panose="02040502050405020303" pitchFamily="18" charset="0"/>
            </a:endParaRPr>
          </a:p>
          <a:p>
            <a:r>
              <a:rPr lang="en-US" b="1" i="0" dirty="0">
                <a:solidFill>
                  <a:srgbClr val="444444"/>
                </a:solidFill>
                <a:effectLst/>
                <a:latin typeface="Georgia" panose="02040502050405020303" pitchFamily="18" charset="0"/>
              </a:rPr>
              <a:t>Let’s start building the fruit ninja game in python</a:t>
            </a:r>
          </a:p>
          <a:p>
            <a:endParaRPr lang="en-US" b="1" dirty="0">
              <a:solidFill>
                <a:srgbClr val="444444"/>
              </a:solidFill>
              <a:latin typeface="Georgia" panose="02040502050405020303" pitchFamily="18" charset="0"/>
            </a:endParaRPr>
          </a:p>
          <a:p>
            <a:pPr marL="342900" indent="-342900">
              <a:buAutoNum type="arabicPeriod"/>
            </a:pPr>
            <a:r>
              <a:rPr lang="en-IN" dirty="0"/>
              <a:t>Importing required modules</a:t>
            </a:r>
          </a:p>
          <a:p>
            <a:pPr algn="l" fontAlgn="base"/>
            <a:endParaRPr lang="en-IN" b="0" i="0" dirty="0">
              <a:solidFill>
                <a:srgbClr val="000000"/>
              </a:solidFill>
              <a:effectLst/>
              <a:latin typeface="inherit"/>
            </a:endParaRPr>
          </a:p>
          <a:p>
            <a:pPr algn="l" fontAlgn="base"/>
            <a:endParaRPr lang="en-IN" dirty="0">
              <a:latin typeface="inherit"/>
            </a:endParaRPr>
          </a:p>
          <a:p>
            <a:pPr algn="l" fontAlgn="base"/>
            <a:endParaRPr lang="en-IN" dirty="0">
              <a:latin typeface="inherit"/>
            </a:endParaRPr>
          </a:p>
          <a:p>
            <a:pPr algn="l" fontAlgn="base"/>
            <a:endParaRPr lang="en-IN" dirty="0">
              <a:latin typeface="inherit"/>
            </a:endParaRPr>
          </a:p>
          <a:p>
            <a:pPr algn="l" fontAlgn="base"/>
            <a:endParaRPr lang="en-IN" dirty="0">
              <a:latin typeface="inherit"/>
            </a:endParaRPr>
          </a:p>
          <a:p>
            <a:pPr algn="l" fontAlgn="base"/>
            <a:endParaRPr lang="en-IN" dirty="0">
              <a:latin typeface="inherit"/>
            </a:endParaRPr>
          </a:p>
          <a:p>
            <a:pPr algn="l" fontAlgn="base"/>
            <a:endParaRPr lang="en-IN" dirty="0">
              <a:latin typeface="inherit"/>
            </a:endParaRPr>
          </a:p>
          <a:p>
            <a:r>
              <a:rPr lang="en-IN" b="0" i="0" dirty="0">
                <a:solidFill>
                  <a:srgbClr val="444444"/>
                </a:solidFill>
                <a:effectLst/>
                <a:latin typeface="Georgia" panose="02040502050405020303" pitchFamily="18" charset="0"/>
              </a:rPr>
              <a:t> 2. Creating display window</a:t>
            </a:r>
          </a:p>
          <a:p>
            <a:endParaRPr lang="en-IN" b="0" i="0" dirty="0">
              <a:solidFill>
                <a:srgbClr val="444444"/>
              </a:solidFill>
              <a:effectLst/>
              <a:latin typeface="Georgia" panose="02040502050405020303" pitchFamily="18" charset="0"/>
            </a:endParaRPr>
          </a:p>
          <a:p>
            <a:endParaRPr lang="en-IN" dirty="0">
              <a:solidFill>
                <a:srgbClr val="444444"/>
              </a:solidFill>
              <a:latin typeface="Georgia" panose="02040502050405020303" pitchFamily="18" charset="0"/>
            </a:endParaRPr>
          </a:p>
          <a:p>
            <a:endParaRPr lang="en-IN" b="0" i="0" dirty="0">
              <a:solidFill>
                <a:srgbClr val="444444"/>
              </a:solidFill>
              <a:effectLst/>
              <a:latin typeface="Georgia" panose="02040502050405020303" pitchFamily="18" charset="0"/>
            </a:endParaRPr>
          </a:p>
          <a:p>
            <a:endParaRPr lang="en-IN" dirty="0">
              <a:solidFill>
                <a:srgbClr val="444444"/>
              </a:solidFill>
              <a:latin typeface="Georgia" panose="02040502050405020303" pitchFamily="18" charset="0"/>
            </a:endParaRPr>
          </a:p>
          <a:p>
            <a:endParaRPr lang="en-IN" b="0" i="0" dirty="0">
              <a:solidFill>
                <a:srgbClr val="444444"/>
              </a:solidFill>
              <a:effectLst/>
              <a:latin typeface="Georgia" panose="02040502050405020303" pitchFamily="18" charset="0"/>
            </a:endParaRPr>
          </a:p>
          <a:p>
            <a:endParaRPr lang="en-IN" dirty="0">
              <a:solidFill>
                <a:srgbClr val="444444"/>
              </a:solidFill>
              <a:latin typeface="Georgia" panose="02040502050405020303" pitchFamily="18" charset="0"/>
            </a:endParaRPr>
          </a:p>
          <a:p>
            <a:endParaRPr lang="en-IN" b="0" i="0" dirty="0">
              <a:solidFill>
                <a:srgbClr val="444444"/>
              </a:solidFill>
              <a:effectLst/>
              <a:latin typeface="Georgia" panose="02040502050405020303" pitchFamily="18" charset="0"/>
            </a:endParaRPr>
          </a:p>
          <a:p>
            <a:endParaRPr lang="en-IN" dirty="0">
              <a:solidFill>
                <a:srgbClr val="444444"/>
              </a:solidFill>
              <a:latin typeface="Georgia" panose="02040502050405020303" pitchFamily="18" charset="0"/>
            </a:endParaRPr>
          </a:p>
          <a:p>
            <a:endParaRPr lang="en-IN" b="0" i="0" dirty="0">
              <a:solidFill>
                <a:srgbClr val="444444"/>
              </a:solidFill>
              <a:effectLst/>
              <a:latin typeface="Georgia" panose="02040502050405020303" pitchFamily="18" charset="0"/>
            </a:endParaRPr>
          </a:p>
          <a:p>
            <a:endParaRPr lang="en-IN" dirty="0">
              <a:solidFill>
                <a:srgbClr val="444444"/>
              </a:solidFill>
              <a:latin typeface="Georgia" panose="02040502050405020303" pitchFamily="18" charset="0"/>
            </a:endParaRPr>
          </a:p>
          <a:p>
            <a:endParaRPr lang="en-IN" b="0" i="0" dirty="0">
              <a:solidFill>
                <a:srgbClr val="444444"/>
              </a:solidFill>
              <a:effectLst/>
              <a:latin typeface="Georgia" panose="02040502050405020303" pitchFamily="18" charset="0"/>
            </a:endParaRPr>
          </a:p>
          <a:p>
            <a:endParaRPr lang="en-IN" dirty="0">
              <a:solidFill>
                <a:srgbClr val="444444"/>
              </a:solidFill>
              <a:latin typeface="Georgia" panose="02040502050405020303" pitchFamily="18" charset="0"/>
            </a:endParaRPr>
          </a:p>
          <a:p>
            <a:endParaRPr lang="en-IN" b="0" i="0" dirty="0">
              <a:solidFill>
                <a:srgbClr val="444444"/>
              </a:solidFill>
              <a:effectLst/>
              <a:latin typeface="Georgia" panose="02040502050405020303" pitchFamily="18" charset="0"/>
            </a:endParaRPr>
          </a:p>
          <a:p>
            <a:endParaRPr lang="en-IN" dirty="0">
              <a:solidFill>
                <a:srgbClr val="444444"/>
              </a:solidFill>
              <a:latin typeface="Georgia" panose="02040502050405020303" pitchFamily="18" charset="0"/>
            </a:endParaRPr>
          </a:p>
          <a:p>
            <a:endParaRPr lang="en-IN" b="0" i="0" dirty="0">
              <a:solidFill>
                <a:srgbClr val="444444"/>
              </a:solidFill>
              <a:effectLst/>
              <a:latin typeface="Georgia" panose="02040502050405020303" pitchFamily="18" charset="0"/>
            </a:endParaRPr>
          </a:p>
          <a:p>
            <a:endParaRPr lang="en-IN" b="0" i="0" dirty="0">
              <a:solidFill>
                <a:srgbClr val="444444"/>
              </a:solidFill>
              <a:effectLst/>
              <a:latin typeface="Georgia" panose="02040502050405020303" pitchFamily="18" charset="0"/>
            </a:endParaRPr>
          </a:p>
          <a:p>
            <a:endParaRPr lang="en-IN" dirty="0"/>
          </a:p>
        </p:txBody>
      </p:sp>
      <p:pic>
        <p:nvPicPr>
          <p:cNvPr id="9" name="Picture 8" descr="Graphical user interface, application">
            <a:extLst>
              <a:ext uri="{FF2B5EF4-FFF2-40B4-BE49-F238E27FC236}">
                <a16:creationId xmlns:a16="http://schemas.microsoft.com/office/drawing/2014/main" id="{21E84920-106D-28A3-8280-FF511EA02478}"/>
              </a:ext>
            </a:extLst>
          </p:cNvPr>
          <p:cNvPicPr>
            <a:picLocks noChangeAspect="1"/>
          </p:cNvPicPr>
          <p:nvPr/>
        </p:nvPicPr>
        <p:blipFill>
          <a:blip r:embed="rId2"/>
          <a:stretch>
            <a:fillRect/>
          </a:stretch>
        </p:blipFill>
        <p:spPr>
          <a:xfrm>
            <a:off x="640819" y="857141"/>
            <a:ext cx="5258536" cy="893001"/>
          </a:xfrm>
          <a:prstGeom prst="rect">
            <a:avLst/>
          </a:prstGeom>
          <a:solidFill>
            <a:schemeClr val="tx1"/>
          </a:solidFill>
          <a:effectLst>
            <a:outerShdw blurRad="50800" dist="50800" dir="5400000" algn="ctr" rotWithShape="0">
              <a:schemeClr val="tx1"/>
            </a:outerShdw>
          </a:effectLst>
        </p:spPr>
      </p:pic>
      <p:pic>
        <p:nvPicPr>
          <p:cNvPr id="12" name="Picture 11" descr="Text&#10;&#10;Description automatically generated">
            <a:extLst>
              <a:ext uri="{FF2B5EF4-FFF2-40B4-BE49-F238E27FC236}">
                <a16:creationId xmlns:a16="http://schemas.microsoft.com/office/drawing/2014/main" id="{C296D056-39AD-1C20-42C1-03388D3FAA6A}"/>
              </a:ext>
            </a:extLst>
          </p:cNvPr>
          <p:cNvPicPr>
            <a:picLocks noChangeAspect="1"/>
          </p:cNvPicPr>
          <p:nvPr/>
        </p:nvPicPr>
        <p:blipFill>
          <a:blip r:embed="rId3"/>
          <a:stretch>
            <a:fillRect/>
          </a:stretch>
        </p:blipFill>
        <p:spPr>
          <a:xfrm>
            <a:off x="-117984" y="2533300"/>
            <a:ext cx="7020229" cy="4115510"/>
          </a:xfrm>
          <a:prstGeom prst="rect">
            <a:avLst/>
          </a:prstGeom>
        </p:spPr>
      </p:pic>
      <p:sp>
        <p:nvSpPr>
          <p:cNvPr id="13" name="TextBox 12">
            <a:extLst>
              <a:ext uri="{FF2B5EF4-FFF2-40B4-BE49-F238E27FC236}">
                <a16:creationId xmlns:a16="http://schemas.microsoft.com/office/drawing/2014/main" id="{E0C589A0-AC8B-DBCF-6A69-96D89A229661}"/>
              </a:ext>
            </a:extLst>
          </p:cNvPr>
          <p:cNvSpPr txBox="1"/>
          <p:nvPr/>
        </p:nvSpPr>
        <p:spPr>
          <a:xfrm>
            <a:off x="6774429" y="2856297"/>
            <a:ext cx="5740811" cy="2677656"/>
          </a:xfrm>
          <a:prstGeom prst="rect">
            <a:avLst/>
          </a:prstGeom>
          <a:noFill/>
        </p:spPr>
        <p:txBody>
          <a:bodyPr wrap="square" rtlCol="0">
            <a:spAutoFit/>
          </a:bodyPr>
          <a:lstStyle/>
          <a:p>
            <a:pPr marL="285750" indent="-285750" algn="l" fontAlgn="base">
              <a:buFont typeface="Wingdings" panose="05000000000000000000" pitchFamily="2" charset="2"/>
              <a:buChar char="Ø"/>
            </a:pPr>
            <a:r>
              <a:rPr lang="en-US" b="1" i="0" dirty="0" err="1">
                <a:solidFill>
                  <a:srgbClr val="444444"/>
                </a:solidFill>
                <a:effectLst/>
                <a:latin typeface="inherit"/>
              </a:rPr>
              <a:t>player_lives</a:t>
            </a:r>
            <a:r>
              <a:rPr lang="en-US" b="0" i="0" dirty="0">
                <a:solidFill>
                  <a:srgbClr val="444444"/>
                </a:solidFill>
                <a:effectLst/>
                <a:latin typeface="Georgia" panose="02040502050405020303" pitchFamily="18" charset="0"/>
              </a:rPr>
              <a:t> will keep track of remaining lives</a:t>
            </a:r>
          </a:p>
          <a:p>
            <a:pPr marL="285750" indent="-285750" algn="l" fontAlgn="base">
              <a:buFont typeface="Wingdings" panose="05000000000000000000" pitchFamily="2" charset="2"/>
              <a:buChar char="Ø"/>
            </a:pPr>
            <a:r>
              <a:rPr lang="en-US" b="1" i="0" dirty="0">
                <a:solidFill>
                  <a:srgbClr val="444444"/>
                </a:solidFill>
                <a:effectLst/>
                <a:latin typeface="inherit"/>
              </a:rPr>
              <a:t>score</a:t>
            </a:r>
            <a:r>
              <a:rPr lang="en-US" b="0" i="0" dirty="0">
                <a:solidFill>
                  <a:srgbClr val="444444"/>
                </a:solidFill>
                <a:effectLst/>
                <a:latin typeface="Georgia" panose="02040502050405020303" pitchFamily="18" charset="0"/>
              </a:rPr>
              <a:t> will keeps track of score</a:t>
            </a:r>
          </a:p>
          <a:p>
            <a:pPr marL="285750" indent="-285750" algn="l" fontAlgn="base">
              <a:buFont typeface="Wingdings" panose="05000000000000000000" pitchFamily="2" charset="2"/>
              <a:buChar char="Ø"/>
            </a:pPr>
            <a:r>
              <a:rPr lang="en-US" b="1" i="0" dirty="0">
                <a:solidFill>
                  <a:srgbClr val="444444"/>
                </a:solidFill>
                <a:effectLst/>
                <a:latin typeface="inherit"/>
              </a:rPr>
              <a:t>fruits</a:t>
            </a:r>
            <a:r>
              <a:rPr lang="en-US" b="0" i="0" dirty="0">
                <a:solidFill>
                  <a:srgbClr val="444444"/>
                </a:solidFill>
                <a:effectLst/>
                <a:latin typeface="Georgia" panose="02040502050405020303" pitchFamily="18" charset="0"/>
              </a:rPr>
              <a:t> are the entities in the game</a:t>
            </a:r>
          </a:p>
          <a:p>
            <a:pPr marL="285750" indent="-285750" algn="l" fontAlgn="base">
              <a:buFont typeface="Wingdings" panose="05000000000000000000" pitchFamily="2" charset="2"/>
              <a:buChar char="Ø"/>
            </a:pPr>
            <a:r>
              <a:rPr lang="en-US" b="1" i="0" dirty="0" err="1">
                <a:solidFill>
                  <a:srgbClr val="444444"/>
                </a:solidFill>
                <a:effectLst/>
                <a:latin typeface="inherit"/>
              </a:rPr>
              <a:t>pygame.init</a:t>
            </a:r>
            <a:r>
              <a:rPr lang="en-US" b="1" i="0" dirty="0">
                <a:solidFill>
                  <a:srgbClr val="444444"/>
                </a:solidFill>
                <a:effectLst/>
                <a:latin typeface="inherit"/>
              </a:rPr>
              <a:t>()</a:t>
            </a:r>
            <a:r>
              <a:rPr lang="en-US" b="0" i="0" dirty="0">
                <a:solidFill>
                  <a:srgbClr val="444444"/>
                </a:solidFill>
                <a:effectLst/>
                <a:latin typeface="Georgia" panose="02040502050405020303" pitchFamily="18" charset="0"/>
              </a:rPr>
              <a:t> initialize </a:t>
            </a:r>
            <a:r>
              <a:rPr lang="en-US" b="0" i="0" dirty="0" err="1">
                <a:solidFill>
                  <a:srgbClr val="444444"/>
                </a:solidFill>
                <a:effectLst/>
                <a:latin typeface="Georgia" panose="02040502050405020303" pitchFamily="18" charset="0"/>
              </a:rPr>
              <a:t>pygame</a:t>
            </a:r>
            <a:endParaRPr lang="en-US" b="0" i="0" dirty="0">
              <a:solidFill>
                <a:srgbClr val="444444"/>
              </a:solidFill>
              <a:effectLst/>
              <a:latin typeface="Georgia" panose="02040502050405020303" pitchFamily="18" charset="0"/>
            </a:endParaRPr>
          </a:p>
          <a:p>
            <a:pPr marL="285750" indent="-285750" algn="l" fontAlgn="base">
              <a:buFont typeface="Wingdings" panose="05000000000000000000" pitchFamily="2" charset="2"/>
              <a:buChar char="Ø"/>
            </a:pPr>
            <a:r>
              <a:rPr lang="en-US" b="1" i="0" dirty="0" err="1">
                <a:solidFill>
                  <a:srgbClr val="444444"/>
                </a:solidFill>
                <a:effectLst/>
                <a:latin typeface="inherit"/>
              </a:rPr>
              <a:t>pygame.display.set_caption</a:t>
            </a:r>
            <a:r>
              <a:rPr lang="en-US" b="0" i="0" dirty="0">
                <a:solidFill>
                  <a:srgbClr val="444444"/>
                </a:solidFill>
                <a:effectLst/>
                <a:latin typeface="Georgia" panose="02040502050405020303" pitchFamily="18" charset="0"/>
              </a:rPr>
              <a:t> will set the caption of game window</a:t>
            </a:r>
          </a:p>
          <a:p>
            <a:pPr marL="285750" indent="-285750" algn="l" fontAlgn="base">
              <a:buFont typeface="Wingdings" panose="05000000000000000000" pitchFamily="2" charset="2"/>
              <a:buChar char="Ø"/>
            </a:pPr>
            <a:r>
              <a:rPr lang="en-US" b="1" i="0" dirty="0">
                <a:solidFill>
                  <a:srgbClr val="444444"/>
                </a:solidFill>
                <a:effectLst/>
                <a:latin typeface="inherit"/>
              </a:rPr>
              <a:t>FPS</a:t>
            </a:r>
            <a:r>
              <a:rPr lang="en-US" b="0" i="0" dirty="0">
                <a:solidFill>
                  <a:srgbClr val="444444"/>
                </a:solidFill>
                <a:effectLst/>
                <a:latin typeface="Georgia" panose="02040502050405020303" pitchFamily="18" charset="0"/>
              </a:rPr>
              <a:t> controls how often the </a:t>
            </a:r>
            <a:r>
              <a:rPr lang="en-US" b="0" i="0" dirty="0" err="1">
                <a:solidFill>
                  <a:srgbClr val="444444"/>
                </a:solidFill>
                <a:effectLst/>
                <a:latin typeface="Georgia" panose="02040502050405020303" pitchFamily="18" charset="0"/>
              </a:rPr>
              <a:t>gameDisplay</a:t>
            </a:r>
            <a:r>
              <a:rPr lang="en-US" b="0" i="0" dirty="0">
                <a:solidFill>
                  <a:srgbClr val="444444"/>
                </a:solidFill>
                <a:effectLst/>
                <a:latin typeface="Georgia" panose="02040502050405020303" pitchFamily="18" charset="0"/>
              </a:rPr>
              <a:t> should refresh. In our case, it will refresh every 1/12th second</a:t>
            </a:r>
          </a:p>
          <a:p>
            <a:pPr marL="285750" indent="-285750" algn="l" fontAlgn="base">
              <a:buFont typeface="Wingdings" panose="05000000000000000000" pitchFamily="2" charset="2"/>
              <a:buChar char="Ø"/>
            </a:pPr>
            <a:r>
              <a:rPr lang="en-US" b="1" i="0" dirty="0">
                <a:solidFill>
                  <a:srgbClr val="444444"/>
                </a:solidFill>
                <a:effectLst/>
                <a:latin typeface="inherit"/>
              </a:rPr>
              <a:t>WIDTH and HEIGHT</a:t>
            </a:r>
            <a:r>
              <a:rPr lang="en-US" b="0" i="0" dirty="0">
                <a:solidFill>
                  <a:srgbClr val="444444"/>
                </a:solidFill>
                <a:effectLst/>
                <a:latin typeface="Georgia" panose="02040502050405020303" pitchFamily="18" charset="0"/>
              </a:rPr>
              <a:t> are setting game display size by using </a:t>
            </a:r>
            <a:r>
              <a:rPr lang="en-US" b="0" i="0" dirty="0" err="1">
                <a:solidFill>
                  <a:srgbClr val="444444"/>
                </a:solidFill>
                <a:effectLst/>
                <a:latin typeface="Georgia" panose="02040502050405020303" pitchFamily="18" charset="0"/>
              </a:rPr>
              <a:t>pygame.display.set_mode</a:t>
            </a:r>
            <a:endParaRPr lang="en-US" b="0" i="0" dirty="0">
              <a:solidFill>
                <a:srgbClr val="444444"/>
              </a:solidFill>
              <a:effectLst/>
              <a:latin typeface="Georgia" panose="02040502050405020303" pitchFamily="18" charset="0"/>
            </a:endParaRPr>
          </a:p>
          <a:p>
            <a:pPr marL="285750" indent="-285750" algn="l" fontAlgn="base">
              <a:buFont typeface="Wingdings" panose="05000000000000000000" pitchFamily="2" charset="2"/>
              <a:buChar char="Ø"/>
            </a:pPr>
            <a:r>
              <a:rPr lang="en-US" b="0" i="0" dirty="0">
                <a:solidFill>
                  <a:srgbClr val="444444"/>
                </a:solidFill>
                <a:effectLst/>
                <a:latin typeface="Georgia" panose="02040502050405020303" pitchFamily="18" charset="0"/>
              </a:rPr>
              <a:t>game background set by</a:t>
            </a:r>
            <a:r>
              <a:rPr lang="en-US" b="1" i="0" dirty="0">
                <a:solidFill>
                  <a:srgbClr val="444444"/>
                </a:solidFill>
                <a:effectLst/>
                <a:latin typeface="inherit"/>
              </a:rPr>
              <a:t> </a:t>
            </a:r>
            <a:r>
              <a:rPr lang="en-US" b="1" i="0" dirty="0" err="1">
                <a:solidFill>
                  <a:srgbClr val="444444"/>
                </a:solidFill>
                <a:effectLst/>
                <a:latin typeface="inherit"/>
              </a:rPr>
              <a:t>pygame.image.load</a:t>
            </a:r>
            <a:r>
              <a:rPr lang="en-US" b="0" i="0" dirty="0">
                <a:solidFill>
                  <a:srgbClr val="444444"/>
                </a:solidFill>
                <a:effectLst/>
                <a:latin typeface="Georgia" panose="02040502050405020303" pitchFamily="18" charset="0"/>
              </a:rPr>
              <a:t> which is used to set image</a:t>
            </a:r>
          </a:p>
          <a:p>
            <a:pPr marL="285750" indent="-285750" algn="l" fontAlgn="base">
              <a:buFont typeface="Wingdings" panose="05000000000000000000" pitchFamily="2" charset="2"/>
              <a:buChar char="Ø"/>
            </a:pPr>
            <a:r>
              <a:rPr lang="en-US" b="1" i="0" dirty="0">
                <a:solidFill>
                  <a:srgbClr val="444444"/>
                </a:solidFill>
                <a:effectLst/>
                <a:latin typeface="inherit"/>
              </a:rPr>
              <a:t>Lives-icon</a:t>
            </a:r>
            <a:r>
              <a:rPr lang="en-US" b="0" i="0" dirty="0">
                <a:solidFill>
                  <a:srgbClr val="444444"/>
                </a:solidFill>
                <a:effectLst/>
                <a:latin typeface="Georgia" panose="02040502050405020303" pitchFamily="18" charset="0"/>
              </a:rPr>
              <a:t> stores images that show remaining lives</a:t>
            </a:r>
          </a:p>
        </p:txBody>
      </p:sp>
    </p:spTree>
    <p:extLst>
      <p:ext uri="{BB962C8B-B14F-4D97-AF65-F5344CB8AC3E}">
        <p14:creationId xmlns:p14="http://schemas.microsoft.com/office/powerpoint/2010/main" val="368286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12/08/2022</a:t>
            </a:r>
            <a:endParaRPr dirty="0"/>
          </a:p>
        </p:txBody>
      </p:sp>
      <p:sp>
        <p:nvSpPr>
          <p:cNvPr id="181" name="Google Shape;181;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82" name="Google Shape;18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1400"/>
              <a:buNone/>
            </a:pPr>
            <a:r>
              <a:rPr lang="en-US" dirty="0"/>
              <a:t>Fruit Ninja</a:t>
            </a:r>
            <a:endParaRPr dirty="0"/>
          </a:p>
        </p:txBody>
      </p:sp>
      <p:sp>
        <p:nvSpPr>
          <p:cNvPr id="2" name="TextBox 1">
            <a:extLst>
              <a:ext uri="{FF2B5EF4-FFF2-40B4-BE49-F238E27FC236}">
                <a16:creationId xmlns:a16="http://schemas.microsoft.com/office/drawing/2014/main" id="{BB3B09A2-7B7F-EE28-47FF-910E114A33F4}"/>
              </a:ext>
            </a:extLst>
          </p:cNvPr>
          <p:cNvSpPr txBox="1"/>
          <p:nvPr/>
        </p:nvSpPr>
        <p:spPr>
          <a:xfrm>
            <a:off x="199103" y="136525"/>
            <a:ext cx="10078064" cy="523220"/>
          </a:xfrm>
          <a:prstGeom prst="rect">
            <a:avLst/>
          </a:prstGeom>
          <a:noFill/>
        </p:spPr>
        <p:txBody>
          <a:bodyPr wrap="square" rtlCol="0">
            <a:spAutoFit/>
          </a:bodyPr>
          <a:lstStyle/>
          <a:p>
            <a:pPr fontAlgn="base"/>
            <a:r>
              <a:rPr lang="en-US" b="1" i="0" dirty="0">
                <a:solidFill>
                  <a:srgbClr val="444444"/>
                </a:solidFill>
                <a:effectLst/>
                <a:latin typeface="Georgia" panose="02040502050405020303" pitchFamily="18" charset="0"/>
              </a:rPr>
              <a:t>3.Generalized structure of the fruit Dictionary</a:t>
            </a:r>
          </a:p>
          <a:p>
            <a:pPr algn="l" fontAlgn="base"/>
            <a:endParaRPr lang="en-US" b="1" i="0" dirty="0">
              <a:solidFill>
                <a:srgbClr val="444444"/>
              </a:solidFill>
              <a:effectLst/>
              <a:latin typeface="Georgia" panose="02040502050405020303" pitchFamily="18" charset="0"/>
            </a:endParaRPr>
          </a:p>
        </p:txBody>
      </p:sp>
      <p:pic>
        <p:nvPicPr>
          <p:cNvPr id="5" name="Picture 4" descr="Text&#10;&#10;Description automatically generated">
            <a:extLst>
              <a:ext uri="{FF2B5EF4-FFF2-40B4-BE49-F238E27FC236}">
                <a16:creationId xmlns:a16="http://schemas.microsoft.com/office/drawing/2014/main" id="{A769EEAF-D59D-08D1-145D-134EAE527524}"/>
              </a:ext>
            </a:extLst>
          </p:cNvPr>
          <p:cNvPicPr>
            <a:picLocks noChangeAspect="1"/>
          </p:cNvPicPr>
          <p:nvPr/>
        </p:nvPicPr>
        <p:blipFill>
          <a:blip r:embed="rId3"/>
          <a:stretch>
            <a:fillRect/>
          </a:stretch>
        </p:blipFill>
        <p:spPr>
          <a:xfrm>
            <a:off x="-48712" y="1104578"/>
            <a:ext cx="5946058" cy="4302244"/>
          </a:xfrm>
          <a:prstGeom prst="rect">
            <a:avLst/>
          </a:prstGeom>
        </p:spPr>
      </p:pic>
      <p:sp>
        <p:nvSpPr>
          <p:cNvPr id="6" name="TextBox 5">
            <a:extLst>
              <a:ext uri="{FF2B5EF4-FFF2-40B4-BE49-F238E27FC236}">
                <a16:creationId xmlns:a16="http://schemas.microsoft.com/office/drawing/2014/main" id="{ECB6FF7F-FCA4-83B7-1BE7-CE7DBD6B2C86}"/>
              </a:ext>
            </a:extLst>
          </p:cNvPr>
          <p:cNvSpPr txBox="1"/>
          <p:nvPr/>
        </p:nvSpPr>
        <p:spPr>
          <a:xfrm>
            <a:off x="5702709" y="1779638"/>
            <a:ext cx="6558116" cy="2677656"/>
          </a:xfrm>
          <a:prstGeom prst="rect">
            <a:avLst/>
          </a:prstGeom>
          <a:noFill/>
        </p:spPr>
        <p:txBody>
          <a:bodyPr wrap="square" rtlCol="0">
            <a:spAutoFit/>
          </a:bodyPr>
          <a:lstStyle/>
          <a:p>
            <a:pPr marL="285750" indent="-285750" algn="l" fontAlgn="base">
              <a:buFont typeface="Wingdings" panose="05000000000000000000" pitchFamily="2" charset="2"/>
              <a:buChar char="q"/>
            </a:pPr>
            <a:r>
              <a:rPr lang="en-US" b="0" i="0" dirty="0">
                <a:solidFill>
                  <a:srgbClr val="444444"/>
                </a:solidFill>
                <a:effectLst/>
                <a:latin typeface="Georgia" panose="02040502050405020303" pitchFamily="18" charset="0"/>
              </a:rPr>
              <a:t>This function generates random fruits and generalized structure</a:t>
            </a:r>
          </a:p>
          <a:p>
            <a:pPr marL="285750" indent="-285750" algn="l" fontAlgn="base">
              <a:buFont typeface="Wingdings" panose="05000000000000000000" pitchFamily="2" charset="2"/>
              <a:buChar char="q"/>
            </a:pPr>
            <a:r>
              <a:rPr lang="en-US" b="1" i="0" dirty="0">
                <a:solidFill>
                  <a:srgbClr val="444444"/>
                </a:solidFill>
                <a:effectLst/>
                <a:latin typeface="inherit"/>
              </a:rPr>
              <a:t>‘x’</a:t>
            </a:r>
            <a:r>
              <a:rPr lang="en-US" b="0" i="0" dirty="0">
                <a:solidFill>
                  <a:srgbClr val="444444"/>
                </a:solidFill>
                <a:effectLst/>
                <a:latin typeface="Georgia" panose="02040502050405020303" pitchFamily="18" charset="0"/>
              </a:rPr>
              <a:t> and </a:t>
            </a:r>
            <a:r>
              <a:rPr lang="en-US" b="1" i="0" dirty="0">
                <a:solidFill>
                  <a:srgbClr val="444444"/>
                </a:solidFill>
                <a:effectLst/>
                <a:latin typeface="inherit"/>
              </a:rPr>
              <a:t>‘y’</a:t>
            </a:r>
            <a:r>
              <a:rPr lang="en-US" b="0" i="0" dirty="0">
                <a:solidFill>
                  <a:srgbClr val="444444"/>
                </a:solidFill>
                <a:effectLst/>
                <a:latin typeface="Georgia" panose="02040502050405020303" pitchFamily="18" charset="0"/>
              </a:rPr>
              <a:t> store the value where the fruit should be positioned on x-coordinate and y – coordinate</a:t>
            </a:r>
          </a:p>
          <a:p>
            <a:pPr marL="285750" indent="-285750" algn="l" fontAlgn="base">
              <a:buFont typeface="Wingdings" panose="05000000000000000000" pitchFamily="2" charset="2"/>
              <a:buChar char="q"/>
            </a:pPr>
            <a:r>
              <a:rPr lang="en-US" b="1" i="0" dirty="0">
                <a:solidFill>
                  <a:srgbClr val="444444"/>
                </a:solidFill>
                <a:effectLst/>
                <a:latin typeface="inherit"/>
              </a:rPr>
              <a:t>Speed x</a:t>
            </a:r>
            <a:r>
              <a:rPr lang="en-US" b="0" i="0" dirty="0">
                <a:solidFill>
                  <a:srgbClr val="444444"/>
                </a:solidFill>
                <a:effectLst/>
                <a:latin typeface="Georgia" panose="02040502050405020303" pitchFamily="18" charset="0"/>
              </a:rPr>
              <a:t> and </a:t>
            </a:r>
            <a:r>
              <a:rPr lang="en-US" b="1" i="0" dirty="0">
                <a:solidFill>
                  <a:srgbClr val="444444"/>
                </a:solidFill>
                <a:effectLst/>
                <a:latin typeface="inherit"/>
              </a:rPr>
              <a:t>speed y</a:t>
            </a:r>
            <a:r>
              <a:rPr lang="en-US" b="0" i="0" dirty="0">
                <a:solidFill>
                  <a:srgbClr val="444444"/>
                </a:solidFill>
                <a:effectLst/>
                <a:latin typeface="Georgia" panose="02040502050405020303" pitchFamily="18" charset="0"/>
              </a:rPr>
              <a:t> are key that store the value of how fast the fruit should move in the x and y-direction. It also controls the diagonal movement of fruits</a:t>
            </a:r>
          </a:p>
          <a:p>
            <a:pPr marL="285750" indent="-285750" algn="l" fontAlgn="base">
              <a:buFont typeface="Wingdings" panose="05000000000000000000" pitchFamily="2" charset="2"/>
              <a:buChar char="q"/>
            </a:pPr>
            <a:r>
              <a:rPr lang="en-US" b="1" i="0" dirty="0">
                <a:solidFill>
                  <a:srgbClr val="444444"/>
                </a:solidFill>
                <a:effectLst/>
                <a:latin typeface="inherit"/>
              </a:rPr>
              <a:t>throws</a:t>
            </a:r>
            <a:r>
              <a:rPr lang="en-US" b="0" i="0" dirty="0">
                <a:solidFill>
                  <a:srgbClr val="444444"/>
                </a:solidFill>
                <a:effectLst/>
                <a:latin typeface="Georgia" panose="02040502050405020303" pitchFamily="18" charset="0"/>
              </a:rPr>
              <a:t> key used to determine that the generated coordinate of the fruits is outside the gameplay or not. If outside, then it will be discarded.</a:t>
            </a:r>
          </a:p>
          <a:p>
            <a:pPr marL="285750" indent="-285750" algn="l" fontAlgn="base">
              <a:buFont typeface="Wingdings" panose="05000000000000000000" pitchFamily="2" charset="2"/>
              <a:buChar char="q"/>
            </a:pPr>
            <a:r>
              <a:rPr lang="en-US" b="0" i="0" dirty="0">
                <a:solidFill>
                  <a:srgbClr val="444444"/>
                </a:solidFill>
                <a:effectLst/>
                <a:latin typeface="Georgia" panose="02040502050405020303" pitchFamily="18" charset="0"/>
              </a:rPr>
              <a:t>Return the next random floating-point number in the range [0.0, 1.0) to keep the fruits inside the game Display</a:t>
            </a:r>
          </a:p>
          <a:p>
            <a:pPr marL="285750" indent="-285750" algn="l" fontAlgn="base">
              <a:buFont typeface="Wingdings" panose="05000000000000000000" pitchFamily="2" charset="2"/>
              <a:buChar char="q"/>
            </a:pPr>
            <a:r>
              <a:rPr lang="en-US" b="0" i="0" dirty="0">
                <a:solidFill>
                  <a:srgbClr val="444444"/>
                </a:solidFill>
                <a:effectLst/>
                <a:latin typeface="Georgia" panose="02040502050405020303" pitchFamily="18" charset="0"/>
              </a:rPr>
              <a:t>Data Dictionary used to hold the data of the random fruit generation</a:t>
            </a:r>
          </a:p>
          <a:p>
            <a:pPr marL="285750" indent="-285750">
              <a:buFont typeface="Wingdings" panose="05000000000000000000" pitchFamily="2" charset="2"/>
              <a:buChar char="q"/>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6"/>
        <p:cNvGrpSpPr/>
        <p:nvPr/>
      </p:nvGrpSpPr>
      <p:grpSpPr>
        <a:xfrm>
          <a:off x="0" y="0"/>
          <a:ext cx="0" cy="0"/>
          <a:chOff x="0" y="0"/>
          <a:chExt cx="0" cy="0"/>
        </a:xfrm>
      </p:grpSpPr>
      <p:sp>
        <p:nvSpPr>
          <p:cNvPr id="4" name="TextBox 3">
            <a:extLst>
              <a:ext uri="{FF2B5EF4-FFF2-40B4-BE49-F238E27FC236}">
                <a16:creationId xmlns:a16="http://schemas.microsoft.com/office/drawing/2014/main" id="{1350095E-E734-C52C-6F07-77F71902CAD6}"/>
              </a:ext>
            </a:extLst>
          </p:cNvPr>
          <p:cNvSpPr txBox="1"/>
          <p:nvPr/>
        </p:nvSpPr>
        <p:spPr>
          <a:xfrm>
            <a:off x="471948" y="298395"/>
            <a:ext cx="6096000" cy="307777"/>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4. Method to draw fonts</a:t>
            </a:r>
          </a:p>
        </p:txBody>
      </p:sp>
      <p:pic>
        <p:nvPicPr>
          <p:cNvPr id="6" name="Picture 5" descr="Text&#10;&#10;Description automatically generated">
            <a:extLst>
              <a:ext uri="{FF2B5EF4-FFF2-40B4-BE49-F238E27FC236}">
                <a16:creationId xmlns:a16="http://schemas.microsoft.com/office/drawing/2014/main" id="{8F508DA6-BCAD-9876-3DB9-BA57FEFD68B1}"/>
              </a:ext>
            </a:extLst>
          </p:cNvPr>
          <p:cNvPicPr>
            <a:picLocks noChangeAspect="1"/>
          </p:cNvPicPr>
          <p:nvPr/>
        </p:nvPicPr>
        <p:blipFill>
          <a:blip r:embed="rId3"/>
          <a:stretch>
            <a:fillRect/>
          </a:stretch>
        </p:blipFill>
        <p:spPr>
          <a:xfrm>
            <a:off x="1311683" y="990260"/>
            <a:ext cx="8821381" cy="2438740"/>
          </a:xfrm>
          <a:prstGeom prst="rect">
            <a:avLst/>
          </a:prstGeom>
        </p:spPr>
      </p:pic>
      <p:sp>
        <p:nvSpPr>
          <p:cNvPr id="10" name="TextBox 9">
            <a:extLst>
              <a:ext uri="{FF2B5EF4-FFF2-40B4-BE49-F238E27FC236}">
                <a16:creationId xmlns:a16="http://schemas.microsoft.com/office/drawing/2014/main" id="{B2300ED1-A0FC-8462-DAE1-AF98426DBB61}"/>
              </a:ext>
            </a:extLst>
          </p:cNvPr>
          <p:cNvSpPr txBox="1"/>
          <p:nvPr/>
        </p:nvSpPr>
        <p:spPr>
          <a:xfrm>
            <a:off x="2969343" y="4275204"/>
            <a:ext cx="7688825" cy="954107"/>
          </a:xfrm>
          <a:prstGeom prst="rect">
            <a:avLst/>
          </a:prstGeom>
          <a:noFill/>
        </p:spPr>
        <p:txBody>
          <a:bodyPr wrap="square">
            <a:spAutoFit/>
          </a:bodyPr>
          <a:lstStyle/>
          <a:p>
            <a:pPr algn="l" fontAlgn="base">
              <a:buFont typeface="Arial" panose="020B0604020202020204" pitchFamily="34" charset="0"/>
              <a:buChar char="•"/>
            </a:pPr>
            <a:r>
              <a:rPr lang="en-US" b="1" i="0" dirty="0" err="1">
                <a:solidFill>
                  <a:srgbClr val="444444"/>
                </a:solidFill>
                <a:effectLst/>
                <a:latin typeface="inherit"/>
              </a:rPr>
              <a:t>Draw_text</a:t>
            </a:r>
            <a:r>
              <a:rPr lang="en-US" b="0" i="0" dirty="0">
                <a:solidFill>
                  <a:srgbClr val="444444"/>
                </a:solidFill>
                <a:effectLst/>
                <a:latin typeface="Georgia" panose="02040502050405020303" pitchFamily="18" charset="0"/>
              </a:rPr>
              <a:t> function helps to draw text on the screen.</a:t>
            </a:r>
          </a:p>
          <a:p>
            <a:pPr algn="l" fontAlgn="base">
              <a:buFont typeface="Arial" panose="020B0604020202020204" pitchFamily="34" charset="0"/>
              <a:buChar char="•"/>
            </a:pPr>
            <a:r>
              <a:rPr lang="en-US" b="1" i="0" dirty="0" err="1">
                <a:solidFill>
                  <a:srgbClr val="444444"/>
                </a:solidFill>
                <a:effectLst/>
                <a:latin typeface="inherit"/>
              </a:rPr>
              <a:t>get_rect</a:t>
            </a:r>
            <a:r>
              <a:rPr lang="en-US" b="1" i="0" dirty="0">
                <a:solidFill>
                  <a:srgbClr val="444444"/>
                </a:solidFill>
                <a:effectLst/>
                <a:latin typeface="inherit"/>
              </a:rPr>
              <a:t>()</a:t>
            </a:r>
            <a:r>
              <a:rPr lang="en-US" b="0" i="0" dirty="0">
                <a:solidFill>
                  <a:srgbClr val="444444"/>
                </a:solidFill>
                <a:effectLst/>
                <a:latin typeface="Georgia" panose="02040502050405020303" pitchFamily="18" charset="0"/>
              </a:rPr>
              <a:t> return the </a:t>
            </a:r>
            <a:r>
              <a:rPr lang="en-US" b="0" i="0" dirty="0" err="1">
                <a:solidFill>
                  <a:srgbClr val="444444"/>
                </a:solidFill>
                <a:effectLst/>
                <a:latin typeface="Georgia" panose="02040502050405020303" pitchFamily="18" charset="0"/>
              </a:rPr>
              <a:t>Rect</a:t>
            </a:r>
            <a:r>
              <a:rPr lang="en-US" b="0" i="0" dirty="0">
                <a:solidFill>
                  <a:srgbClr val="444444"/>
                </a:solidFill>
                <a:effectLst/>
                <a:latin typeface="Georgia" panose="02040502050405020303" pitchFamily="18" charset="0"/>
              </a:rPr>
              <a:t> object.</a:t>
            </a:r>
          </a:p>
          <a:p>
            <a:pPr algn="l" fontAlgn="base">
              <a:buFont typeface="Arial" panose="020B0604020202020204" pitchFamily="34" charset="0"/>
              <a:buChar char="•"/>
            </a:pPr>
            <a:r>
              <a:rPr lang="en-US" b="1" i="0" dirty="0">
                <a:solidFill>
                  <a:srgbClr val="444444"/>
                </a:solidFill>
                <a:effectLst/>
                <a:latin typeface="inherit"/>
              </a:rPr>
              <a:t>X</a:t>
            </a:r>
            <a:r>
              <a:rPr lang="en-US" b="0" i="0" dirty="0">
                <a:solidFill>
                  <a:srgbClr val="444444"/>
                </a:solidFill>
                <a:effectLst/>
                <a:latin typeface="Georgia" panose="02040502050405020303" pitchFamily="18" charset="0"/>
              </a:rPr>
              <a:t> and </a:t>
            </a:r>
            <a:r>
              <a:rPr lang="en-US" b="1" i="0" dirty="0">
                <a:solidFill>
                  <a:srgbClr val="444444"/>
                </a:solidFill>
                <a:effectLst/>
                <a:latin typeface="inherit"/>
              </a:rPr>
              <a:t>y</a:t>
            </a:r>
            <a:r>
              <a:rPr lang="en-US" b="0" i="0" dirty="0">
                <a:solidFill>
                  <a:srgbClr val="444444"/>
                </a:solidFill>
                <a:effectLst/>
                <a:latin typeface="Georgia" panose="02040502050405020303" pitchFamily="18" charset="0"/>
              </a:rPr>
              <a:t> is the dimension of x-direction and y-direction</a:t>
            </a:r>
          </a:p>
          <a:p>
            <a:pPr algn="l" fontAlgn="base">
              <a:buFont typeface="Arial" panose="020B0604020202020204" pitchFamily="34" charset="0"/>
              <a:buChar char="•"/>
            </a:pPr>
            <a:r>
              <a:rPr lang="en-US" b="1" i="0" dirty="0" err="1">
                <a:solidFill>
                  <a:srgbClr val="444444"/>
                </a:solidFill>
                <a:effectLst/>
                <a:latin typeface="inherit"/>
              </a:rPr>
              <a:t>blit</a:t>
            </a:r>
            <a:r>
              <a:rPr lang="en-US" b="1" i="0" dirty="0">
                <a:solidFill>
                  <a:srgbClr val="444444"/>
                </a:solidFill>
                <a:effectLst/>
                <a:latin typeface="inherit"/>
              </a:rPr>
              <a:t>()</a:t>
            </a:r>
            <a:r>
              <a:rPr lang="en-US" b="0" i="0" dirty="0">
                <a:solidFill>
                  <a:srgbClr val="444444"/>
                </a:solidFill>
                <a:effectLst/>
                <a:latin typeface="Georgia" panose="02040502050405020303" pitchFamily="18" charset="0"/>
              </a:rPr>
              <a:t> draws image or writes text on the screen at a specified position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2"/>
        <p:cNvGrpSpPr/>
        <p:nvPr/>
      </p:nvGrpSpPr>
      <p:grpSpPr>
        <a:xfrm>
          <a:off x="0" y="0"/>
          <a:ext cx="0" cy="0"/>
          <a:chOff x="0" y="0"/>
          <a:chExt cx="0" cy="0"/>
        </a:xfrm>
      </p:grpSpPr>
      <p:sp>
        <p:nvSpPr>
          <p:cNvPr id="5" name="TextBox 4">
            <a:extLst>
              <a:ext uri="{FF2B5EF4-FFF2-40B4-BE49-F238E27FC236}">
                <a16:creationId xmlns:a16="http://schemas.microsoft.com/office/drawing/2014/main" id="{4CA50974-5673-5AD7-93A9-5D3FB082D0B6}"/>
              </a:ext>
            </a:extLst>
          </p:cNvPr>
          <p:cNvSpPr txBox="1"/>
          <p:nvPr/>
        </p:nvSpPr>
        <p:spPr>
          <a:xfrm>
            <a:off x="570271" y="416383"/>
            <a:ext cx="6096000" cy="307777"/>
          </a:xfrm>
          <a:prstGeom prst="rect">
            <a:avLst/>
          </a:prstGeom>
          <a:noFill/>
        </p:spPr>
        <p:txBody>
          <a:bodyPr wrap="square">
            <a:spAutoFit/>
          </a:bodyPr>
          <a:lstStyle/>
          <a:p>
            <a:pPr algn="l" fontAlgn="base"/>
            <a:r>
              <a:rPr lang="en-IN" b="0" i="0" dirty="0">
                <a:solidFill>
                  <a:srgbClr val="444444"/>
                </a:solidFill>
                <a:effectLst/>
                <a:latin typeface="Georgia" panose="02040502050405020303" pitchFamily="18" charset="0"/>
              </a:rPr>
              <a:t>5. Draw players lives</a:t>
            </a:r>
          </a:p>
        </p:txBody>
      </p:sp>
      <p:pic>
        <p:nvPicPr>
          <p:cNvPr id="11" name="Picture 10" descr="Text&#10;&#10;Description automatically generated">
            <a:extLst>
              <a:ext uri="{FF2B5EF4-FFF2-40B4-BE49-F238E27FC236}">
                <a16:creationId xmlns:a16="http://schemas.microsoft.com/office/drawing/2014/main" id="{1DF80DBB-CC91-7046-493D-AE828DFD84C8}"/>
              </a:ext>
            </a:extLst>
          </p:cNvPr>
          <p:cNvPicPr>
            <a:picLocks noChangeAspect="1"/>
          </p:cNvPicPr>
          <p:nvPr/>
        </p:nvPicPr>
        <p:blipFill>
          <a:blip r:embed="rId3"/>
          <a:stretch>
            <a:fillRect/>
          </a:stretch>
        </p:blipFill>
        <p:spPr>
          <a:xfrm>
            <a:off x="1500834" y="996069"/>
            <a:ext cx="8783276" cy="3524742"/>
          </a:xfrm>
          <a:prstGeom prst="rect">
            <a:avLst/>
          </a:prstGeom>
        </p:spPr>
      </p:pic>
      <p:sp>
        <p:nvSpPr>
          <p:cNvPr id="13" name="TextBox 12">
            <a:extLst>
              <a:ext uri="{FF2B5EF4-FFF2-40B4-BE49-F238E27FC236}">
                <a16:creationId xmlns:a16="http://schemas.microsoft.com/office/drawing/2014/main" id="{DBAE1882-DC17-4BA3-0723-E8D8485E8E4F}"/>
              </a:ext>
            </a:extLst>
          </p:cNvPr>
          <p:cNvSpPr txBox="1"/>
          <p:nvPr/>
        </p:nvSpPr>
        <p:spPr>
          <a:xfrm>
            <a:off x="2320413" y="4908690"/>
            <a:ext cx="8691716" cy="738664"/>
          </a:xfrm>
          <a:prstGeom prst="rect">
            <a:avLst/>
          </a:prstGeom>
          <a:noFill/>
        </p:spPr>
        <p:txBody>
          <a:bodyPr wrap="square">
            <a:spAutoFit/>
          </a:bodyPr>
          <a:lstStyle/>
          <a:p>
            <a:pPr algn="l" fontAlgn="base">
              <a:buFont typeface="Arial" panose="020B0604020202020204" pitchFamily="34" charset="0"/>
              <a:buChar char="•"/>
            </a:pPr>
            <a:r>
              <a:rPr lang="en-US" b="0" i="0" dirty="0" err="1">
                <a:solidFill>
                  <a:srgbClr val="444444"/>
                </a:solidFill>
                <a:effectLst/>
                <a:latin typeface="Georgia" panose="02040502050405020303" pitchFamily="18" charset="0"/>
              </a:rPr>
              <a:t>img_rect</a:t>
            </a:r>
            <a:r>
              <a:rPr lang="en-US" b="0" i="0" dirty="0">
                <a:solidFill>
                  <a:srgbClr val="444444"/>
                </a:solidFill>
                <a:effectLst/>
                <a:latin typeface="Georgia" panose="02040502050405020303" pitchFamily="18" charset="0"/>
              </a:rPr>
              <a:t> gets the (</a:t>
            </a:r>
            <a:r>
              <a:rPr lang="en-US" b="0" i="0" dirty="0" err="1">
                <a:solidFill>
                  <a:srgbClr val="444444"/>
                </a:solidFill>
                <a:effectLst/>
                <a:latin typeface="Georgia" panose="02040502050405020303" pitchFamily="18" charset="0"/>
              </a:rPr>
              <a:t>x,y</a:t>
            </a:r>
            <a:r>
              <a:rPr lang="en-US" b="0" i="0" dirty="0">
                <a:solidFill>
                  <a:srgbClr val="444444"/>
                </a:solidFill>
                <a:effectLst/>
                <a:latin typeface="Georgia" panose="02040502050405020303" pitchFamily="18" charset="0"/>
              </a:rPr>
              <a:t>) coordinates of the cross icons (lives on the top rightmost side)</a:t>
            </a:r>
          </a:p>
          <a:p>
            <a:pPr algn="l" fontAlgn="base">
              <a:buFont typeface="Arial" panose="020B0604020202020204" pitchFamily="34" charset="0"/>
              <a:buChar char="•"/>
            </a:pPr>
            <a:r>
              <a:rPr lang="en-US" b="0" i="0" dirty="0" err="1">
                <a:solidFill>
                  <a:srgbClr val="444444"/>
                </a:solidFill>
                <a:effectLst/>
                <a:latin typeface="Georgia" panose="02040502050405020303" pitchFamily="18" charset="0"/>
              </a:rPr>
              <a:t>img_rect</a:t>
            </a:r>
            <a:r>
              <a:rPr lang="en-US" b="0" i="0" dirty="0">
                <a:solidFill>
                  <a:srgbClr val="444444"/>
                </a:solidFill>
                <a:effectLst/>
                <a:latin typeface="Georgia" panose="02040502050405020303" pitchFamily="18" charset="0"/>
              </a:rPr>
              <a:t> .x sets the next cross icon 35 pixels from the previous one</a:t>
            </a:r>
          </a:p>
          <a:p>
            <a:pPr algn="l" fontAlgn="base">
              <a:buFont typeface="Arial" panose="020B0604020202020204" pitchFamily="34" charset="0"/>
              <a:buChar char="•"/>
            </a:pPr>
            <a:r>
              <a:rPr lang="en-US" b="0" i="0" dirty="0" err="1">
                <a:solidFill>
                  <a:srgbClr val="444444"/>
                </a:solidFill>
                <a:effectLst/>
                <a:latin typeface="Georgia" panose="02040502050405020303" pitchFamily="18" charset="0"/>
              </a:rPr>
              <a:t>img_rect.y</a:t>
            </a:r>
            <a:r>
              <a:rPr lang="en-US" b="0" i="0" dirty="0">
                <a:solidFill>
                  <a:srgbClr val="444444"/>
                </a:solidFill>
                <a:effectLst/>
                <a:latin typeface="Georgia" panose="02040502050405020303" pitchFamily="18" charset="0"/>
              </a:rPr>
              <a:t> takes care of how many pixels the cross icon should be positioned from the top of the screen</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7BE5B79FB4D84BBEE9BF4A8B460968" ma:contentTypeVersion="2" ma:contentTypeDescription="Create a new document." ma:contentTypeScope="" ma:versionID="9efb356b26b65e5e2c98867f36412e13">
  <xsd:schema xmlns:xsd="http://www.w3.org/2001/XMLSchema" xmlns:xs="http://www.w3.org/2001/XMLSchema" xmlns:p="http://schemas.microsoft.com/office/2006/metadata/properties" xmlns:ns3="78768b4c-4e2b-4bef-a86b-d39e7678656b" targetNamespace="http://schemas.microsoft.com/office/2006/metadata/properties" ma:root="true" ma:fieldsID="549c7bfc4206d0f3b49a427c3aec74c2" ns3:_="">
    <xsd:import namespace="78768b4c-4e2b-4bef-a86b-d39e7678656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768b4c-4e2b-4bef-a86b-d39e767865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E0D434-975C-4A7E-8079-F47B565F82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768b4c-4e2b-4bef-a86b-d39e767865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A68466-1ECB-439A-ADE8-B1763B27D1F0}">
  <ds:schemaRefs>
    <ds:schemaRef ds:uri="http://schemas.microsoft.com/sharepoint/v3/contenttype/forms"/>
  </ds:schemaRefs>
</ds:datastoreItem>
</file>

<file path=customXml/itemProps3.xml><?xml version="1.0" encoding="utf-8"?>
<ds:datastoreItem xmlns:ds="http://schemas.openxmlformats.org/officeDocument/2006/customXml" ds:itemID="{98C33F2D-CC52-45D5-A0AE-1F772951F345}">
  <ds:schemaRef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purl.org/dc/dcmitype/"/>
    <ds:schemaRef ds:uri="http://schemas.openxmlformats.org/package/2006/metadata/core-properties"/>
    <ds:schemaRef ds:uri="http://schemas.microsoft.com/office/2006/metadata/properties"/>
    <ds:schemaRef ds:uri="78768b4c-4e2b-4bef-a86b-d39e7678656b"/>
  </ds:schemaRefs>
</ds:datastoreItem>
</file>

<file path=docProps/app.xml><?xml version="1.0" encoding="utf-8"?>
<Properties xmlns="http://schemas.openxmlformats.org/officeDocument/2006/extended-properties" xmlns:vt="http://schemas.openxmlformats.org/officeDocument/2006/docPropsVTypes">
  <TotalTime>235</TotalTime>
  <Words>787</Words>
  <Application>Microsoft Office PowerPoint</Application>
  <PresentationFormat>Widescreen</PresentationFormat>
  <Paragraphs>116</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Georgia</vt:lpstr>
      <vt:lpstr>inherit</vt:lpstr>
      <vt:lpstr>Source Code Pro</vt:lpstr>
      <vt:lpstr>Times New Roman</vt:lpstr>
      <vt:lpstr>Wingdings</vt:lpstr>
      <vt:lpstr>Office Theme</vt:lpstr>
      <vt:lpstr>PowerPoint Presentation</vt:lpstr>
      <vt:lpstr> TOPICS</vt:lpstr>
      <vt:lpstr>Problem Statement</vt:lpstr>
      <vt:lpstr>Project Prerequisites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Kavya_Dhar</dc:creator>
  <cp:lastModifiedBy>sahil kumar</cp:lastModifiedBy>
  <cp:revision>7</cp:revision>
  <dcterms:modified xsi:type="dcterms:W3CDTF">2022-12-21T06:05:11Z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0x010100737BE5B79FB4D84BBEE9BF4A8B460968</vt:lpwstr>
  </property>
</Properties>
</file>