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BF88-7111-0157-7EAE-991058801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AAA15-34E1-00AD-23E1-DCCD1D49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FFBA-A938-12B8-4DEA-999F5F4C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0F83-4BE1-4FD1-B6BD-3AA1C020E8B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E9ACF-2F96-F223-848B-085CA7E7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6FCD-FEE3-E82A-117D-440214CB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84E-B306-42EB-AD28-C961B0644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6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91C8-1328-C9B9-E6D2-D2392577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B15BE-59C0-F697-FB35-1AD43C27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9327-C9CA-6F5B-A502-75712827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0F83-4BE1-4FD1-B6BD-3AA1C020E8B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853F-DF0F-3274-0856-3071C6C6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A8726-6FDF-5CBA-1D70-1548E043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84E-B306-42EB-AD28-C961B0644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5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0E2FA-68D0-C296-66B3-CC22CABC4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D9A5A-7767-3759-8265-2B77677FE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6BD6-D83E-BA22-C216-47803D13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0F83-4BE1-4FD1-B6BD-3AA1C020E8B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BCE4-B112-0C74-3B1B-AFBD95C6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AB90-8938-06C7-5B77-C4B3CE57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84E-B306-42EB-AD28-C961B0644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5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929-D565-728E-81ED-B989B186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D5FF-5ABA-D4CD-8707-4D9EB964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54331-408B-EAC4-C9DA-B8FB65A5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0F83-4BE1-4FD1-B6BD-3AA1C020E8B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8E6A8-1370-7AFD-2E58-8594C6E8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0894-69F7-F43E-BC24-4472C38C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84E-B306-42EB-AD28-C961B0644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6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ABAD-C55F-F17B-7768-CE47C5FF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803C7-321B-0C7E-56A7-6C479FDA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B197-7566-C10E-3425-937E3CFC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0F83-4BE1-4FD1-B6BD-3AA1C020E8B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B250-8268-564C-B777-3FE5FC4E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6A79-CDDA-9030-CD51-C75814DA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84E-B306-42EB-AD28-C961B0644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8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B16A-8A56-6043-2675-1A974DDD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60AC-23D6-E799-F44C-313798585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0D57E-FCF2-A51F-6B73-CB7E59D5C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DFA05-D97D-2C04-4BB5-648A63EC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0F83-4BE1-4FD1-B6BD-3AA1C020E8B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A67AD-B16C-EB38-1989-61164C08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2990A-6DD2-512A-10FC-D11120E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84E-B306-42EB-AD28-C961B0644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6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5CAA-D1C9-2189-6C3D-0815E246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AF7A-B27C-7AD8-6979-6266E61D7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942A-C3B4-BDC0-3F2A-ACA3AF65C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40ABD-22EB-5D33-31B0-3AA29CD03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7E8FB-064B-5B14-2966-13BCBB7DD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E4EF8-046F-94F0-75FA-ECBB5922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0F83-4BE1-4FD1-B6BD-3AA1C020E8B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D6B72-C176-2DCF-8AFC-F7C685D8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0E9C5-C0BE-08A0-1C8E-FE5BE4FF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84E-B306-42EB-AD28-C961B0644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4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A10B-1C4E-16B0-430A-53496F00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CC73D-4A36-B084-4E5B-01CF02CA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0F83-4BE1-4FD1-B6BD-3AA1C020E8B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28561-1E47-A23F-3216-1EA2B884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B237B-EF58-6A70-8A36-DDCFCB07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84E-B306-42EB-AD28-C961B0644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76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57BED-A490-27B2-993A-CB8DBB7A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0F83-4BE1-4FD1-B6BD-3AA1C020E8B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202D6-58E2-0264-7EE8-598B9032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0290-76B5-577A-823B-8D7B8212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84E-B306-42EB-AD28-C961B0644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8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1C30-216F-D897-F4BA-11357728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CF8E-8426-CE1C-374C-2A6F42E5C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57C3C-EFCA-224E-418B-4DC23633F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F17D5-56F4-AA8C-9401-6CDA7B79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0F83-4BE1-4FD1-B6BD-3AA1C020E8B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6C6BC-5446-2832-9378-C5A5D562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1C60-1DCD-0287-C4C1-5DA4DDE4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84E-B306-42EB-AD28-C961B0644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47D8-B35D-057D-3E5B-772486DF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4FED3-114D-0379-BFF8-F01D06D1F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268E5-D8E1-486F-7DC7-663246E8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AD173-8CB2-9327-168C-73FB2040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0F83-4BE1-4FD1-B6BD-3AA1C020E8B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8F003-0523-3876-6F43-80C1845C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63B1-B4B2-92CA-1468-D505C3D8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84E-B306-42EB-AD28-C961B0644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37C98-4C42-A470-011D-0C51799B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4DC6E-02FC-58EE-D745-2ED111E25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8E3A-9D19-C00D-BC5E-E8A55641F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0F83-4BE1-4FD1-B6BD-3AA1C020E8B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0F86-CF5E-BA9D-DA12-4A7F29B13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AA7F-F765-59F2-EA13-2B3145051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884E-B306-42EB-AD28-C961B0644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3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57A8F-8788-E43A-2D04-CBCCC83F24B9}"/>
              </a:ext>
            </a:extLst>
          </p:cNvPr>
          <p:cNvSpPr txBox="1"/>
          <p:nvPr/>
        </p:nvSpPr>
        <p:spPr>
          <a:xfrm>
            <a:off x="640949" y="404344"/>
            <a:ext cx="978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Institute of Engineering and Technology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D4F2D-4886-0511-8DB1-274E4B18D9DF}"/>
              </a:ext>
            </a:extLst>
          </p:cNvPr>
          <p:cNvSpPr txBox="1"/>
          <p:nvPr/>
        </p:nvSpPr>
        <p:spPr>
          <a:xfrm>
            <a:off x="271507" y="1746765"/>
            <a:ext cx="1164750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effectLst/>
                <a:latin typeface="Times New Roman" panose="02020603050405020304" pitchFamily="18" charset="0"/>
              </a:rPr>
              <a:t>Sentiment Analysis of incoming calls on helpdesk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2" descr="Model Institute of Engineering and Technology: Ranking, Courses, Fees,  Admission, Placements">
            <a:extLst>
              <a:ext uri="{FF2B5EF4-FFF2-40B4-BE49-F238E27FC236}">
                <a16:creationId xmlns:a16="http://schemas.microsoft.com/office/drawing/2014/main" id="{A4A3E0D0-4AE5-272D-3089-AC9A7D4E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301" y="135850"/>
            <a:ext cx="14287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8A4B9F-31C2-82E7-7E7E-5A4B25257006}"/>
              </a:ext>
            </a:extLst>
          </p:cNvPr>
          <p:cNvSpPr/>
          <p:nvPr/>
        </p:nvSpPr>
        <p:spPr>
          <a:xfrm>
            <a:off x="-168676" y="3320249"/>
            <a:ext cx="3195961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Presented By: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250998-D3EA-D73A-7D92-32909D37B833}"/>
              </a:ext>
            </a:extLst>
          </p:cNvPr>
          <p:cNvSpPr txBox="1"/>
          <p:nvPr/>
        </p:nvSpPr>
        <p:spPr>
          <a:xfrm>
            <a:off x="-168675" y="4370052"/>
            <a:ext cx="38915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Sukrit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Upadhaya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(2020a1r069)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Bhanu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Partap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Singh(2020a1r070)</a:t>
            </a: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Osheen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Pandita(2020a1t081)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Ketan Arora (2020a1r090)</a:t>
            </a:r>
          </a:p>
        </p:txBody>
      </p:sp>
      <p:sp>
        <p:nvSpPr>
          <p:cNvPr id="15" name="AutoShape 6" descr="Datacadabra – Applied Artificial Intelligence">
            <a:extLst>
              <a:ext uri="{FF2B5EF4-FFF2-40B4-BE49-F238E27FC236}">
                <a16:creationId xmlns:a16="http://schemas.microsoft.com/office/drawing/2014/main" id="{FA021759-6DA7-7F9D-4B02-D6C3C1C4F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sentiment-analysys-brandmentions">
            <a:extLst>
              <a:ext uri="{FF2B5EF4-FFF2-40B4-BE49-F238E27FC236}">
                <a16:creationId xmlns:a16="http://schemas.microsoft.com/office/drawing/2014/main" id="{3F4E5403-7680-D001-B859-F694CF7D0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97" y="2966075"/>
            <a:ext cx="6923314" cy="34616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3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78414-1863-6A0F-62D5-304BC3D4E9DF}"/>
              </a:ext>
            </a:extLst>
          </p:cNvPr>
          <p:cNvSpPr txBox="1"/>
          <p:nvPr/>
        </p:nvSpPr>
        <p:spPr>
          <a:xfrm>
            <a:off x="272248" y="406237"/>
            <a:ext cx="1164750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28D66-FF12-CCCB-3FDA-8A5DC599BD5F}"/>
              </a:ext>
            </a:extLst>
          </p:cNvPr>
          <p:cNvSpPr txBox="1"/>
          <p:nvPr/>
        </p:nvSpPr>
        <p:spPr>
          <a:xfrm>
            <a:off x="814696" y="1536174"/>
            <a:ext cx="81254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5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78414-1863-6A0F-62D5-304BC3D4E9DF}"/>
              </a:ext>
            </a:extLst>
          </p:cNvPr>
          <p:cNvSpPr txBox="1"/>
          <p:nvPr/>
        </p:nvSpPr>
        <p:spPr>
          <a:xfrm>
            <a:off x="272248" y="406237"/>
            <a:ext cx="11647503" cy="742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F9409-3ACE-89BD-06C7-C75C16F57FF8}"/>
              </a:ext>
            </a:extLst>
          </p:cNvPr>
          <p:cNvSpPr txBox="1"/>
          <p:nvPr/>
        </p:nvSpPr>
        <p:spPr>
          <a:xfrm>
            <a:off x="838199" y="1418252"/>
            <a:ext cx="10515600" cy="4849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Aim: Understand caller emotions and feedback and Customer sentiments crucial for service enhancement , Initiative to improve service strategies and Goal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 support processes for better experiences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 Emphasize how sentiment analysis aids in better decision-making processes.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Söhne"/>
              </a:rPr>
              <a:t>   </a:t>
            </a:r>
            <a:r>
              <a:rPr lang="en-US" sz="2400" b="0" i="0" dirty="0">
                <a:effectLst/>
                <a:latin typeface="Söhne"/>
              </a:rPr>
              <a:t>Example: Data-driven insights enable proactive measures to address recurring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Söhne"/>
              </a:rPr>
              <a:t>   </a:t>
            </a:r>
            <a:r>
              <a:rPr lang="en-US" sz="2400" b="0" i="0" dirty="0">
                <a:effectLst/>
                <a:latin typeface="Söhne"/>
              </a:rPr>
              <a:t>customer concerns.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Show how sentiment analysis provides deeper insights into customer emotions and feedback compared to the existing manual or limited systems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9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78414-1863-6A0F-62D5-304BC3D4E9DF}"/>
              </a:ext>
            </a:extLst>
          </p:cNvPr>
          <p:cNvSpPr txBox="1"/>
          <p:nvPr/>
        </p:nvSpPr>
        <p:spPr>
          <a:xfrm>
            <a:off x="272248" y="406237"/>
            <a:ext cx="1164750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In Existing Systems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28D66-FF12-CCCB-3FDA-8A5DC599BD5F}"/>
              </a:ext>
            </a:extLst>
          </p:cNvPr>
          <p:cNvSpPr txBox="1"/>
          <p:nvPr/>
        </p:nvSpPr>
        <p:spPr>
          <a:xfrm>
            <a:off x="929282" y="1473432"/>
            <a:ext cx="8125428" cy="39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öhne"/>
              </a:rPr>
              <a:t>Reduced Customer Satisfaction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Existing systems provide minimal visibility into the emotions and feedback expressed by customers during interactions with the helpdesk.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Inadequate insights into customer sentiments contribute to lower satisfaction levels and missed opportunities for service improvement.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1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78414-1863-6A0F-62D5-304BC3D4E9DF}"/>
              </a:ext>
            </a:extLst>
          </p:cNvPr>
          <p:cNvSpPr txBox="1"/>
          <p:nvPr/>
        </p:nvSpPr>
        <p:spPr>
          <a:xfrm>
            <a:off x="272248" y="406237"/>
            <a:ext cx="1164750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28D66-FF12-CCCB-3FDA-8A5DC599BD5F}"/>
              </a:ext>
            </a:extLst>
          </p:cNvPr>
          <p:cNvSpPr txBox="1"/>
          <p:nvPr/>
        </p:nvSpPr>
        <p:spPr>
          <a:xfrm>
            <a:off x="798654" y="1536174"/>
            <a:ext cx="8125428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Call Transcription: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automated call transcription systems to convert call recordings into text for easier analysis, enabling quicker sentiment assessment.</a:t>
            </a: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and Optimization: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continuous monitoring mechanisms to assess the effectiveness of sentiment analysis methodologies, allowing for ongoing refinement and optimization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3087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78414-1863-6A0F-62D5-304BC3D4E9DF}"/>
              </a:ext>
            </a:extLst>
          </p:cNvPr>
          <p:cNvSpPr txBox="1"/>
          <p:nvPr/>
        </p:nvSpPr>
        <p:spPr>
          <a:xfrm>
            <a:off x="272248" y="406237"/>
            <a:ext cx="1164750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28D66-FF12-CCCB-3FDA-8A5DC599BD5F}"/>
              </a:ext>
            </a:extLst>
          </p:cNvPr>
          <p:cNvSpPr txBox="1"/>
          <p:nvPr/>
        </p:nvSpPr>
        <p:spPr>
          <a:xfrm>
            <a:off x="798654" y="1536174"/>
            <a:ext cx="81254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used is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and Transcription: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Speech-to-Text or IBM Watson: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converting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recordings into text transcripts.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Tools and Libraries: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NLTK (Natural Language Toolkit):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 for text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sentiment classification.</a:t>
            </a:r>
          </a:p>
          <a:p>
            <a:pPr algn="l"/>
            <a:endParaRPr lang="en-US" sz="2400" b="0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78414-1863-6A0F-62D5-304BC3D4E9DF}"/>
              </a:ext>
            </a:extLst>
          </p:cNvPr>
          <p:cNvSpPr txBox="1"/>
          <p:nvPr/>
        </p:nvSpPr>
        <p:spPr>
          <a:xfrm>
            <a:off x="272248" y="406237"/>
            <a:ext cx="1164750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59FC8C-0DDC-F32B-9A85-3DEC5DDE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81" y="1355670"/>
            <a:ext cx="8265636" cy="4652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21CF6-7D72-D1A7-2FE2-2A94919580A6}"/>
              </a:ext>
            </a:extLst>
          </p:cNvPr>
          <p:cNvSpPr txBox="1"/>
          <p:nvPr/>
        </p:nvSpPr>
        <p:spPr>
          <a:xfrm>
            <a:off x="4537788" y="6372806"/>
            <a:ext cx="48923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DOI: https://doi.org/10.17762/ijritcc.v11i9.8113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8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78414-1863-6A0F-62D5-304BC3D4E9DF}"/>
              </a:ext>
            </a:extLst>
          </p:cNvPr>
          <p:cNvSpPr txBox="1"/>
          <p:nvPr/>
        </p:nvSpPr>
        <p:spPr>
          <a:xfrm>
            <a:off x="272248" y="406237"/>
            <a:ext cx="1164750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Demonstaration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7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5CD0C-B7DC-CBF0-7168-1BC922756AE6}"/>
              </a:ext>
            </a:extLst>
          </p:cNvPr>
          <p:cNvSpPr txBox="1"/>
          <p:nvPr/>
        </p:nvSpPr>
        <p:spPr>
          <a:xfrm>
            <a:off x="3461658" y="1859340"/>
            <a:ext cx="765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3493E-4100-2F78-3F15-E2BCE191EAF8}"/>
              </a:ext>
            </a:extLst>
          </p:cNvPr>
          <p:cNvSpPr txBox="1"/>
          <p:nvPr/>
        </p:nvSpPr>
        <p:spPr>
          <a:xfrm>
            <a:off x="4054540" y="1859340"/>
            <a:ext cx="765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5CF4-9039-D4A7-1395-9E6B908E589C}"/>
              </a:ext>
            </a:extLst>
          </p:cNvPr>
          <p:cNvSpPr txBox="1"/>
          <p:nvPr/>
        </p:nvSpPr>
        <p:spPr>
          <a:xfrm>
            <a:off x="4785633" y="1859340"/>
            <a:ext cx="765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3C9E6-BA93-8BBA-FDCB-5D93BAAD9C64}"/>
              </a:ext>
            </a:extLst>
          </p:cNvPr>
          <p:cNvSpPr txBox="1"/>
          <p:nvPr/>
        </p:nvSpPr>
        <p:spPr>
          <a:xfrm>
            <a:off x="5502729" y="1859340"/>
            <a:ext cx="765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5CE98-AA48-E25C-FAEF-0A5F433C3BE4}"/>
              </a:ext>
            </a:extLst>
          </p:cNvPr>
          <p:cNvSpPr txBox="1"/>
          <p:nvPr/>
        </p:nvSpPr>
        <p:spPr>
          <a:xfrm>
            <a:off x="6233822" y="1859340"/>
            <a:ext cx="765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0D2B2-4C6D-935E-93FD-34F44650A3EC}"/>
              </a:ext>
            </a:extLst>
          </p:cNvPr>
          <p:cNvSpPr txBox="1"/>
          <p:nvPr/>
        </p:nvSpPr>
        <p:spPr>
          <a:xfrm>
            <a:off x="4926856" y="2677821"/>
            <a:ext cx="765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55C01-42D7-A97F-026E-0395FF6D4BA2}"/>
              </a:ext>
            </a:extLst>
          </p:cNvPr>
          <p:cNvSpPr txBox="1"/>
          <p:nvPr/>
        </p:nvSpPr>
        <p:spPr>
          <a:xfrm>
            <a:off x="6267839" y="2677821"/>
            <a:ext cx="765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7C41F-8945-F108-A3B1-977D05F89F90}"/>
              </a:ext>
            </a:extLst>
          </p:cNvPr>
          <p:cNvSpPr txBox="1"/>
          <p:nvPr/>
        </p:nvSpPr>
        <p:spPr>
          <a:xfrm>
            <a:off x="5485721" y="2677821"/>
            <a:ext cx="765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C0A4F3-BAF2-D479-8FB6-86A2BA214953}"/>
              </a:ext>
            </a:extLst>
          </p:cNvPr>
          <p:cNvGrpSpPr/>
          <p:nvPr/>
        </p:nvGrpSpPr>
        <p:grpSpPr>
          <a:xfrm>
            <a:off x="7323185" y="1987421"/>
            <a:ext cx="6098175" cy="2071396"/>
            <a:chOff x="7282545" y="1987421"/>
            <a:chExt cx="4909455" cy="20713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9E2550-18E3-1A80-E995-C7F158894E5D}"/>
                </a:ext>
              </a:extLst>
            </p:cNvPr>
            <p:cNvSpPr>
              <a:spLocks/>
            </p:cNvSpPr>
            <p:nvPr/>
          </p:nvSpPr>
          <p:spPr>
            <a:xfrm>
              <a:off x="7282545" y="1987421"/>
              <a:ext cx="89807" cy="2071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926FB-D527-63BB-5762-E3242B34368E}"/>
                </a:ext>
              </a:extLst>
            </p:cNvPr>
            <p:cNvSpPr>
              <a:spLocks/>
            </p:cNvSpPr>
            <p:nvPr/>
          </p:nvSpPr>
          <p:spPr>
            <a:xfrm>
              <a:off x="7372352" y="1987421"/>
              <a:ext cx="4819648" cy="2071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F75D4-05A0-BFA7-1850-CBC0A4110781}"/>
              </a:ext>
            </a:extLst>
          </p:cNvPr>
          <p:cNvSpPr/>
          <p:nvPr/>
        </p:nvSpPr>
        <p:spPr>
          <a:xfrm>
            <a:off x="106680" y="121920"/>
            <a:ext cx="11932920" cy="6583680"/>
          </a:xfrm>
          <a:prstGeom prst="rect">
            <a:avLst/>
          </a:prstGeom>
          <a:solidFill>
            <a:schemeClr val="bg1">
              <a:alpha val="0"/>
            </a:schemeClr>
          </a:solidFill>
          <a:ln w="57150">
            <a:solidFill>
              <a:srgbClr val="2828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8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-0.30976 -0.003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293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manhas</dc:creator>
  <cp:lastModifiedBy>bhanu manhas</cp:lastModifiedBy>
  <cp:revision>2</cp:revision>
  <dcterms:created xsi:type="dcterms:W3CDTF">2023-12-11T12:36:04Z</dcterms:created>
  <dcterms:modified xsi:type="dcterms:W3CDTF">2023-12-11T16:58:53Z</dcterms:modified>
</cp:coreProperties>
</file>