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slide for courses, classes, lectures et al. </a:t>
            </a:r>
            <a:endParaRPr/>
          </a:p>
        </p:txBody>
      </p:sp>
      <p:sp>
        <p:nvSpPr>
          <p:cNvPr id="213" name="Google Shape;2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e5afd1727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e5afd172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ae5afd1727_0_2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e5afd1727_0_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e5afd172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ae5afd1727_0_2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e5afd1727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e5afd17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ae5afd1727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e5afd1727_0_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e5afd17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ae5afd1727_0_2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e5afd1727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ae5afd172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ae5afd1727_0_2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fc7e7bc0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fc7e7bc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7fc7e7bc03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e5afd1727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e5afd172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ae5afd1727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e5afd1727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e5afd172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ae5afd1727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e5afd1727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ae5afd172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ae5afd1727_0_2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e5afd1727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e5afd172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ae5afd1727_0_2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426494" y="-213518"/>
            <a:ext cx="4525963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5970588"/>
            <a:ext cx="9144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-9525" y="6053138"/>
            <a:ext cx="2249400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359025" y="6043613"/>
            <a:ext cx="67851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15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rtl="0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2085975" y="236538"/>
            <a:ext cx="586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371600" y="2743200"/>
            <a:ext cx="71232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0" y="1752600"/>
            <a:ext cx="1295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33400" y="273050"/>
            <a:ext cx="81534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3" type="body"/>
          </p:nvPr>
        </p:nvSpPr>
        <p:spPr>
          <a:xfrm>
            <a:off x="609600" y="1752600"/>
            <a:ext cx="38862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4" type="body"/>
          </p:nvPr>
        </p:nvSpPr>
        <p:spPr>
          <a:xfrm>
            <a:off x="4800600" y="1752600"/>
            <a:ext cx="38862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_globe.png" id="166" name="Google Shape;16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775" y="1755775"/>
            <a:ext cx="1614488" cy="1689100"/>
          </a:xfrm>
          <a:prstGeom prst="rect">
            <a:avLst/>
          </a:prstGeom>
          <a:noFill/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7" name="Google Shape;167;p22"/>
          <p:cNvSpPr txBox="1"/>
          <p:nvPr>
            <p:ph type="title"/>
          </p:nvPr>
        </p:nvSpPr>
        <p:spPr>
          <a:xfrm>
            <a:off x="609600" y="273050"/>
            <a:ext cx="8077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-9525" y="4572000"/>
            <a:ext cx="9144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-9525" y="4664075"/>
            <a:ext cx="1463700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544638" y="4654550"/>
            <a:ext cx="7599300" cy="7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447800" y="0"/>
            <a:ext cx="99900" cy="686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>
            <p:ph idx="2" type="pic"/>
          </p:nvPr>
        </p:nvSpPr>
        <p:spPr>
          <a:xfrm>
            <a:off x="1560576" y="0"/>
            <a:ext cx="7583400" cy="4569000"/>
          </a:xfrm>
          <a:prstGeom prst="rect">
            <a:avLst/>
          </a:prstGeom>
          <a:solidFill>
            <a:srgbClr val="CFCFD9"/>
          </a:solidFill>
          <a:ln>
            <a:noFill/>
          </a:ln>
        </p:spPr>
      </p:sp>
      <p:sp>
        <p:nvSpPr>
          <p:cNvPr id="180" name="Google Shape;180;p23"/>
          <p:cNvSpPr txBox="1"/>
          <p:nvPr>
            <p:ph idx="10" type="dt"/>
          </p:nvPr>
        </p:nvSpPr>
        <p:spPr>
          <a:xfrm>
            <a:off x="62484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0" y="4667250"/>
            <a:ext cx="1447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1600200" y="6248400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 rot="5400000">
            <a:off x="2426425" y="-213450"/>
            <a:ext cx="45261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6096000" y="0"/>
            <a:ext cx="320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 rot="5400000">
            <a:off x="4823550" y="2339250"/>
            <a:ext cx="5516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 rot="5400000">
            <a:off x="480150" y="586650"/>
            <a:ext cx="55167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0" type="dt"/>
          </p:nvPr>
        </p:nvSpPr>
        <p:spPr>
          <a:xfrm>
            <a:off x="6553200" y="6248400"/>
            <a:ext cx="22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457200" y="6248400"/>
            <a:ext cx="55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 rot="5400000">
            <a:off x="5989625" y="144450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2" type="body"/>
          </p:nvPr>
        </p:nvSpPr>
        <p:spPr>
          <a:xfrm>
            <a:off x="4648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7"/>
          <p:cNvCxnSpPr/>
          <p:nvPr/>
        </p:nvCxnSpPr>
        <p:spPr>
          <a:xfrm rot="10800000">
            <a:off x="533400" y="228576"/>
            <a:ext cx="0" cy="54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7"/>
          <p:cNvCxnSpPr/>
          <p:nvPr/>
        </p:nvCxnSpPr>
        <p:spPr>
          <a:xfrm rot="10800000">
            <a:off x="533377" y="228600"/>
            <a:ext cx="921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7"/>
          <p:cNvCxnSpPr/>
          <p:nvPr/>
        </p:nvCxnSpPr>
        <p:spPr>
          <a:xfrm rot="10800000">
            <a:off x="533377" y="762000"/>
            <a:ext cx="921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7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_globe.png"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775" y="1755775"/>
            <a:ext cx="1614488" cy="1689100"/>
          </a:xfrm>
          <a:prstGeom prst="rect">
            <a:avLst/>
          </a:prstGeom>
          <a:noFill/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9" name="Google Shape;69;p9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CFCFD9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4652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612775" y="1600200"/>
            <a:ext cx="8153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4652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0" y="1235075"/>
            <a:ext cx="9144000" cy="3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90550" y="1279525"/>
            <a:ext cx="8553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saaccomputerscience.org/concepts/net_network_protocols#ethernet" TargetMode="External"/><Relationship Id="rId4" Type="http://schemas.openxmlformats.org/officeDocument/2006/relationships/hyperlink" Target="https://isaaccomputerscience.org/concepts/net_network_protocols#wi_fi" TargetMode="External"/><Relationship Id="rId5" Type="http://schemas.openxmlformats.org/officeDocument/2006/relationships/hyperlink" Target="https://isaaccomputerscience.org/concepts/net_network_protocols#bluetoot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3000"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subTitle"/>
          </p:nvPr>
        </p:nvSpPr>
        <p:spPr>
          <a:xfrm>
            <a:off x="2362200" y="60960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rPr lang="en-US"/>
              <a:t>Model Institute of</a:t>
            </a:r>
            <a:endParaRPr/>
          </a:p>
          <a:p>
            <a:pPr indent="0" lvl="0" marL="0" rtl="0" algn="r">
              <a:spcBef>
                <a:spcPts val="700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rPr lang="en-US"/>
              <a:t>Engineering &amp; Technology</a:t>
            </a:r>
            <a:endParaRPr/>
          </a:p>
        </p:txBody>
      </p:sp>
      <p:pic>
        <p:nvPicPr>
          <p:cNvPr descr="MIET_icon.png"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825" y="1232813"/>
            <a:ext cx="2560638" cy="3946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rast.png" id="217" name="Google Shape;21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721" y="6129996"/>
            <a:ext cx="87147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143750" y="628700"/>
            <a:ext cx="862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: “ Connecting a wired and wireless LAN ” </a:t>
            </a:r>
            <a:endParaRPr b="1" sz="30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0" y="3599475"/>
            <a:ext cx="914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: 5th (A2)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 - 512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 Lab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 COMPUTER SCIENCE AND ENGINEERING ’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Parmeet Kour (2020a1r080) || Ishan Dhar (2020a1r076) || Manik Kaul (2020a1r079)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Incharge : MR. SUNIL KUMAR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Demonstration :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…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1418400" y="2904550"/>
            <a:ext cx="630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b="1" sz="9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Contents :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85150" y="2412750"/>
            <a:ext cx="7381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LAN ?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: Connecting a wired and wireless LAN.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Introduction.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Network Devices Used.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Project View.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Demonstration.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What is LAN ?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153000" y="1527850"/>
            <a:ext cx="8838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LAN stands for </a:t>
            </a:r>
            <a:r>
              <a:rPr b="1"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Local Area Network.</a:t>
            </a: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is a collection of devices connected together in one physical location, such as building, office, or home.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Transmission speed of data is very high.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This network ownership is private.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Reduces costs, simplifies maintenance and upgrades 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Software updates and configuration are easier 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LAN connections include both wired and wireless connections.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00" y="4767275"/>
            <a:ext cx="3647350" cy="20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Introduction :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494550" y="1826225"/>
            <a:ext cx="815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wentieth Century"/>
              <a:buChar char="➢"/>
            </a:pPr>
            <a:r>
              <a:rPr b="1" lang="en-US" sz="3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Cisco Packet Tracer?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94550" y="2451275"/>
            <a:ext cx="7965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Packet Tracer is a cross-platform visual simulation tool designed by Cisco Systems 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Cisco Packet Tracer is Cisco's simulation software. It can be used to create complicated network typologies, as well as to test and simulate abstract networking concepts.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acts as a playground for us to explore networking.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Packet Tracer allows users to drag and drop routers, switches, and other network devices to create simulated network topologies.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632025" y="173875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Wired and wireless networks :</a:t>
            </a:r>
            <a:endParaRPr b="1" sz="4000"/>
          </a:p>
        </p:txBody>
      </p:sp>
      <p:sp>
        <p:nvSpPr>
          <p:cNvPr id="249" name="Google Shape;249;p32"/>
          <p:cNvSpPr txBox="1"/>
          <p:nvPr/>
        </p:nvSpPr>
        <p:spPr>
          <a:xfrm>
            <a:off x="553500" y="1739775"/>
            <a:ext cx="7849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</a:t>
            </a:r>
            <a:r>
              <a:rPr b="1"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wired network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one where the devices in the network are connected using cables. Most wired networks are </a:t>
            </a:r>
            <a:r>
              <a:rPr lang="en-US" sz="3000">
                <a:solidFill>
                  <a:srgbClr val="0F0F0F"/>
                </a:solidFill>
                <a:uFill>
                  <a:noFill/>
                </a:u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 networks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3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b="1"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Wireless networks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use radio waves to connect devices. There are a range of wireless technologies, but the most common are </a:t>
            </a:r>
            <a:r>
              <a:rPr b="1" lang="en-US" sz="3000">
                <a:solidFill>
                  <a:srgbClr val="0F0F0F"/>
                </a:solidFill>
                <a:uFill>
                  <a:noFill/>
                </a:u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Wi-Fi</a:t>
            </a:r>
            <a:r>
              <a:rPr b="1"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b="1" lang="en-US" sz="3000">
                <a:solidFill>
                  <a:srgbClr val="0F0F0F"/>
                </a:solidFill>
                <a:uFill>
                  <a:noFill/>
                </a:u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Bluetooth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Many networks include both wired and wireless connections.</a:t>
            </a:r>
            <a:endParaRPr sz="3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Network Devices :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54700" y="1434500"/>
            <a:ext cx="6867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Router :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The router is a physical or virtual internetworking device that is designed to receive, analyze, and forward data packets between computer networks.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uses the routing protocol to transfer the data across a network.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2300" y="1920200"/>
            <a:ext cx="2126400" cy="14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2437800" y="3921650"/>
            <a:ext cx="670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2. 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Wireless Router :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is a device that enables wireless network packet              forwarding and routing, and serves as an access point  in a local area network. It works much like a wired router but replaces wires with wireless radio signals to communicate within and to external network environments.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75" y="4663025"/>
            <a:ext cx="2126400" cy="170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615025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…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431450" y="1816300"/>
            <a:ext cx="7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0" y="1532300"/>
            <a:ext cx="6620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Access Point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A0A0A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 access point is a device, such as a wireless router, that allows wireless devices to connect to a network.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750" y="1532300"/>
            <a:ext cx="1826350" cy="13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919625" y="3019775"/>
            <a:ext cx="719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Switch :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 switch is a small hardware device which is used to connect devices in a network and use packet switching to send, receive or forward data packets or data frames over the network. Network switches operate at layer 2 (Data link layer) in the OSI model.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4">
            <a:alphaModFix/>
          </a:blip>
          <a:srcRect b="5900" l="13524" r="0" t="-5900"/>
          <a:stretch/>
        </p:blipFill>
        <p:spPr>
          <a:xfrm>
            <a:off x="65550" y="3330250"/>
            <a:ext cx="1919625" cy="15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615025" y="5999300"/>
            <a:ext cx="7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0" y="5290650"/>
            <a:ext cx="719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Cables 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is a transmission media that transmits the communication signals. Here, we are using Straight-through cable (type of twisted pair copper wire cable ).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6625" y="6004750"/>
            <a:ext cx="2075800" cy="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000">
                <a:solidFill>
                  <a:schemeClr val="dk1"/>
                </a:solidFill>
              </a:rPr>
              <a:t>Other Devices :</a:t>
            </a:r>
            <a:endParaRPr sz="3100"/>
          </a:p>
        </p:txBody>
      </p:sp>
      <p:sp>
        <p:nvSpPr>
          <p:cNvPr id="280" name="Google Shape;280;p35"/>
          <p:cNvSpPr txBox="1"/>
          <p:nvPr/>
        </p:nvSpPr>
        <p:spPr>
          <a:xfrm>
            <a:off x="685800" y="15735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PC :</a:t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-7215" l="0" r="-7215" t="0"/>
          <a:stretch/>
        </p:blipFill>
        <p:spPr>
          <a:xfrm>
            <a:off x="1123938" y="4141325"/>
            <a:ext cx="1538925" cy="156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75" y="2127625"/>
            <a:ext cx="1538925" cy="145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900" y="2127625"/>
            <a:ext cx="1739000" cy="13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0175" y="3977525"/>
            <a:ext cx="1538925" cy="147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1975" y="5453637"/>
            <a:ext cx="1739000" cy="13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5417850" y="1573525"/>
            <a:ext cx="25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Printer :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417838" y="3665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Tablet :</a:t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2242300" y="5900650"/>
            <a:ext cx="19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Smartphone :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685800" y="35872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Laptop 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698925" y="126175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Project View :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2075"/>
            <a:ext cx="8839201" cy="4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ademicPresentation3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ademicPresentation3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