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7" r:id="rId3"/>
    <p:sldId id="257" r:id="rId4"/>
    <p:sldId id="258" r:id="rId5"/>
    <p:sldId id="266" r:id="rId6"/>
    <p:sldId id="268" r:id="rId7"/>
    <p:sldId id="26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74336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6295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411913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396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957857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A10519-4691-4DA4-924E-7D5EAB3084DC}"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04830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A10519-4691-4DA4-924E-7D5EAB3084DC}"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95455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558540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70596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86074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74149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7223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10519-4691-4DA4-924E-7D5EAB3084DC}" type="datetimeFigureOut">
              <a:rPr lang="en-IN" smtClean="0"/>
              <a:t>22-02-2021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44293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10519-4691-4DA4-924E-7D5EAB3084DC}"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401783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10519-4691-4DA4-924E-7D5EAB3084DC}" type="datetimeFigureOut">
              <a:rPr lang="en-IN" smtClean="0"/>
              <a:t>22-02-2021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33446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74590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41214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A10519-4691-4DA4-924E-7D5EAB3084DC}" type="datetimeFigureOut">
              <a:rPr lang="en-IN" smtClean="0"/>
              <a:t>22-02-2021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D148D33-E6E4-421C-A326-E484F899E373}" type="slidenum">
              <a:rPr lang="en-IN" smtClean="0"/>
              <a:t>‹#›</a:t>
            </a:fld>
            <a:endParaRPr lang="en-IN"/>
          </a:p>
        </p:txBody>
      </p:sp>
    </p:spTree>
    <p:extLst>
      <p:ext uri="{BB962C8B-B14F-4D97-AF65-F5344CB8AC3E}">
        <p14:creationId xmlns:p14="http://schemas.microsoft.com/office/powerpoint/2010/main" val="3277962254"/>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CA2B-E55E-48E7-A616-91874182D245}"/>
              </a:ext>
            </a:extLst>
          </p:cNvPr>
          <p:cNvSpPr>
            <a:spLocks noGrp="1"/>
          </p:cNvSpPr>
          <p:nvPr>
            <p:ph type="ctrTitle"/>
          </p:nvPr>
        </p:nvSpPr>
        <p:spPr>
          <a:xfrm>
            <a:off x="1151960" y="106532"/>
            <a:ext cx="7766936" cy="2665919"/>
          </a:xfrm>
        </p:spPr>
        <p:txBody>
          <a:bodyPr>
            <a:normAutofit/>
          </a:bodyPr>
          <a:lstStyle/>
          <a:p>
            <a:r>
              <a:rPr lang="en-IN" b="1" dirty="0"/>
              <a:t>Edu-Tech: E-Learning Platform </a:t>
            </a:r>
          </a:p>
        </p:txBody>
      </p:sp>
      <p:sp>
        <p:nvSpPr>
          <p:cNvPr id="3" name="Subtitle 2">
            <a:extLst>
              <a:ext uri="{FF2B5EF4-FFF2-40B4-BE49-F238E27FC236}">
                <a16:creationId xmlns:a16="http://schemas.microsoft.com/office/drawing/2014/main" id="{5B472177-5876-4537-BB88-0D0E6C83CD05}"/>
              </a:ext>
            </a:extLst>
          </p:cNvPr>
          <p:cNvSpPr>
            <a:spLocks noGrp="1"/>
          </p:cNvSpPr>
          <p:nvPr>
            <p:ph type="subTitle" idx="1"/>
          </p:nvPr>
        </p:nvSpPr>
        <p:spPr>
          <a:xfrm>
            <a:off x="1320636" y="4050833"/>
            <a:ext cx="7766936" cy="2634052"/>
          </a:xfrm>
        </p:spPr>
        <p:txBody>
          <a:bodyPr>
            <a:normAutofit fontScale="92500" lnSpcReduction="10000"/>
          </a:bodyPr>
          <a:lstStyle/>
          <a:p>
            <a:r>
              <a:rPr lang="en-US" dirty="0"/>
              <a:t>				</a:t>
            </a:r>
            <a:r>
              <a:rPr lang="en-US" sz="1900" b="1" dirty="0"/>
              <a:t>SUBMITTED BY :TEAM TERMINATORS</a:t>
            </a:r>
          </a:p>
          <a:p>
            <a:pPr algn="just"/>
            <a:r>
              <a:rPr lang="en-US" sz="1900" b="1" dirty="0"/>
              <a:t>												PARUL SEHOTRA</a:t>
            </a:r>
          </a:p>
          <a:p>
            <a:pPr algn="just"/>
            <a:r>
              <a:rPr lang="en-US" sz="1900" b="1" dirty="0"/>
              <a:t>												DALBEER SINGH</a:t>
            </a:r>
          </a:p>
          <a:p>
            <a:pPr algn="just"/>
            <a:r>
              <a:rPr lang="en-US" sz="1900" b="1" dirty="0"/>
              <a:t>												DEEPANSHI</a:t>
            </a:r>
          </a:p>
          <a:p>
            <a:pPr algn="just"/>
            <a:r>
              <a:rPr lang="en-US" sz="1900" b="1" dirty="0"/>
              <a:t>												NIKITA</a:t>
            </a:r>
          </a:p>
          <a:p>
            <a:r>
              <a:rPr lang="en-US" sz="1900" b="1" dirty="0"/>
              <a:t>			</a:t>
            </a:r>
            <a:r>
              <a:rPr lang="en-US" sz="4000" b="1" dirty="0"/>
              <a:t>	</a:t>
            </a:r>
            <a:endParaRPr lang="en-IN" sz="4000" b="1" dirty="0"/>
          </a:p>
        </p:txBody>
      </p:sp>
    </p:spTree>
    <p:extLst>
      <p:ext uri="{BB962C8B-B14F-4D97-AF65-F5344CB8AC3E}">
        <p14:creationId xmlns:p14="http://schemas.microsoft.com/office/powerpoint/2010/main" val="428612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EBD7-040D-4BD7-893E-6F6CFAF3C9A7}"/>
              </a:ext>
            </a:extLst>
          </p:cNvPr>
          <p:cNvSpPr>
            <a:spLocks noGrp="1"/>
          </p:cNvSpPr>
          <p:nvPr>
            <p:ph type="title"/>
          </p:nvPr>
        </p:nvSpPr>
        <p:spPr/>
        <p:txBody>
          <a:bodyPr/>
          <a:lstStyle/>
          <a:p>
            <a:r>
              <a:rPr lang="en-IN" dirty="0"/>
              <a:t>THANKS…….</a:t>
            </a:r>
          </a:p>
        </p:txBody>
      </p:sp>
    </p:spTree>
    <p:extLst>
      <p:ext uri="{BB962C8B-B14F-4D97-AF65-F5344CB8AC3E}">
        <p14:creationId xmlns:p14="http://schemas.microsoft.com/office/powerpoint/2010/main" val="11638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0F52-E67B-4800-B747-89425B3ACFFE}"/>
              </a:ext>
            </a:extLst>
          </p:cNvPr>
          <p:cNvSpPr>
            <a:spLocks noGrp="1"/>
          </p:cNvSpPr>
          <p:nvPr>
            <p:ph type="title"/>
          </p:nvPr>
        </p:nvSpPr>
        <p:spPr>
          <a:xfrm>
            <a:off x="0" y="591845"/>
            <a:ext cx="3604940" cy="4770268"/>
          </a:xfrm>
        </p:spPr>
        <p:txBody>
          <a:bodyPr>
            <a:normAutofit/>
          </a:bodyPr>
          <a:lstStyle/>
          <a:p>
            <a:r>
              <a:rPr lang="en-IN" dirty="0"/>
              <a:t>“Tell me, and I’ll forget,</a:t>
            </a:r>
            <a:br>
              <a:rPr lang="en-IN" dirty="0"/>
            </a:br>
            <a:r>
              <a:rPr lang="en-IN" dirty="0"/>
              <a:t> show me , and I may </a:t>
            </a:r>
            <a:br>
              <a:rPr lang="en-IN" dirty="0"/>
            </a:br>
            <a:r>
              <a:rPr lang="en-IN" dirty="0"/>
              <a:t>remember, Involve me, and </a:t>
            </a:r>
            <a:br>
              <a:rPr lang="en-IN" dirty="0"/>
            </a:br>
            <a:r>
              <a:rPr lang="en-IN" dirty="0"/>
              <a:t>I’ll understand”</a:t>
            </a:r>
          </a:p>
        </p:txBody>
      </p:sp>
      <p:pic>
        <p:nvPicPr>
          <p:cNvPr id="4" name="Picture 3">
            <a:extLst>
              <a:ext uri="{FF2B5EF4-FFF2-40B4-BE49-F238E27FC236}">
                <a16:creationId xmlns:a16="http://schemas.microsoft.com/office/drawing/2014/main" id="{12AB4B0D-79D0-47DA-8972-DBAE2A387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701" y="0"/>
            <a:ext cx="8614299" cy="6858000"/>
          </a:xfrm>
          <a:prstGeom prst="rect">
            <a:avLst/>
          </a:prstGeom>
        </p:spPr>
      </p:pic>
    </p:spTree>
    <p:extLst>
      <p:ext uri="{BB962C8B-B14F-4D97-AF65-F5344CB8AC3E}">
        <p14:creationId xmlns:p14="http://schemas.microsoft.com/office/powerpoint/2010/main" val="220482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DCBD-F6DE-46DE-A2DB-8CC5A79AEA0E}"/>
              </a:ext>
            </a:extLst>
          </p:cNvPr>
          <p:cNvSpPr>
            <a:spLocks noGrp="1"/>
          </p:cNvSpPr>
          <p:nvPr>
            <p:ph type="title"/>
          </p:nvPr>
        </p:nvSpPr>
        <p:spPr/>
        <p:txBody>
          <a:bodyPr/>
          <a:lstStyle/>
          <a:p>
            <a:r>
              <a:rPr lang="en-US" b="1" u="sng" dirty="0"/>
              <a:t>RECENT TEACHING TECHNOLOGY</a:t>
            </a:r>
            <a:endParaRPr lang="en-IN" b="1" u="sng" dirty="0"/>
          </a:p>
        </p:txBody>
      </p:sp>
      <p:sp>
        <p:nvSpPr>
          <p:cNvPr id="3" name="Content Placeholder 2">
            <a:extLst>
              <a:ext uri="{FF2B5EF4-FFF2-40B4-BE49-F238E27FC236}">
                <a16:creationId xmlns:a16="http://schemas.microsoft.com/office/drawing/2014/main" id="{D8B4E35F-168B-4938-994D-C004860764DD}"/>
              </a:ext>
            </a:extLst>
          </p:cNvPr>
          <p:cNvSpPr>
            <a:spLocks noGrp="1"/>
          </p:cNvSpPr>
          <p:nvPr>
            <p:ph idx="1"/>
          </p:nvPr>
        </p:nvSpPr>
        <p:spPr/>
        <p:txBody>
          <a:bodyPr>
            <a:normAutofit/>
          </a:bodyPr>
          <a:lstStyle/>
          <a:p>
            <a:r>
              <a:rPr lang="en-US" sz="2800" dirty="0"/>
              <a:t>Education Technology is the effective use of technology tools in learning as a concept it concerns an array of tools such as media, machines and networking hardware as well as considering underlying theoretical perspective for their effective application.</a:t>
            </a:r>
            <a:endParaRPr lang="en-IN" sz="2800" dirty="0"/>
          </a:p>
        </p:txBody>
      </p:sp>
    </p:spTree>
    <p:extLst>
      <p:ext uri="{BB962C8B-B14F-4D97-AF65-F5344CB8AC3E}">
        <p14:creationId xmlns:p14="http://schemas.microsoft.com/office/powerpoint/2010/main" val="216922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BCC-CEBA-4F64-91FA-E63A31879271}"/>
              </a:ext>
            </a:extLst>
          </p:cNvPr>
          <p:cNvSpPr>
            <a:spLocks noGrp="1"/>
          </p:cNvSpPr>
          <p:nvPr>
            <p:ph type="title"/>
          </p:nvPr>
        </p:nvSpPr>
        <p:spPr/>
        <p:txBody>
          <a:bodyPr>
            <a:normAutofit fontScale="90000"/>
          </a:bodyPr>
          <a:lstStyle/>
          <a:p>
            <a:r>
              <a:rPr lang="en-IN" b="0" i="0" dirty="0">
                <a:solidFill>
                  <a:srgbClr val="000000"/>
                </a:solidFill>
                <a:effectLst/>
                <a:latin typeface="Linux Libertine"/>
              </a:rPr>
              <a:t>		</a:t>
            </a:r>
            <a:r>
              <a:rPr lang="en-IN" b="0" i="0" u="sng" dirty="0">
                <a:effectLst/>
                <a:latin typeface="Linux Libertine"/>
              </a:rPr>
              <a:t>Gamification of learning</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F3902CD0-07D9-42B4-812B-41208022BABF}"/>
              </a:ext>
            </a:extLst>
          </p:cNvPr>
          <p:cNvSpPr>
            <a:spLocks noGrp="1"/>
          </p:cNvSpPr>
          <p:nvPr>
            <p:ph idx="1"/>
          </p:nvPr>
        </p:nvSpPr>
        <p:spPr/>
        <p:txBody>
          <a:bodyPr>
            <a:normAutofit/>
          </a:bodyPr>
          <a:lstStyle/>
          <a:p>
            <a:pPr algn="l"/>
            <a:r>
              <a:rPr lang="en-US" sz="2200" b="0" i="0" dirty="0">
                <a:solidFill>
                  <a:schemeClr val="tx1"/>
                </a:solidFill>
                <a:effectLst/>
                <a:latin typeface="Arial" panose="020B0604020202020204" pitchFamily="34" charset="0"/>
              </a:rPr>
              <a:t>The </a:t>
            </a:r>
            <a:r>
              <a:rPr lang="en-US" sz="2200" b="1" i="0" dirty="0">
                <a:solidFill>
                  <a:schemeClr val="tx1"/>
                </a:solidFill>
                <a:effectLst/>
                <a:latin typeface="Arial" panose="020B0604020202020204" pitchFamily="34" charset="0"/>
              </a:rPr>
              <a:t>gamification of learning</a:t>
            </a:r>
            <a:r>
              <a:rPr lang="en-US" sz="2200" b="0" i="0" dirty="0">
                <a:solidFill>
                  <a:schemeClr val="tx1"/>
                </a:solidFill>
                <a:effectLst/>
                <a:latin typeface="Arial" panose="020B0604020202020204" pitchFamily="34" charset="0"/>
              </a:rPr>
              <a:t> is an educational approach to motivate students to learn by using </a:t>
            </a:r>
            <a:r>
              <a:rPr lang="en-US" sz="2200" dirty="0">
                <a:solidFill>
                  <a:schemeClr val="tx1"/>
                </a:solidFill>
                <a:latin typeface="Arial" panose="020B0604020202020204" pitchFamily="34" charset="0"/>
              </a:rPr>
              <a:t>video game design</a:t>
            </a:r>
            <a:r>
              <a:rPr lang="en-US" sz="2200" b="0" i="0" dirty="0">
                <a:solidFill>
                  <a:schemeClr val="tx1"/>
                </a:solidFill>
                <a:effectLst/>
                <a:latin typeface="Arial" panose="020B0604020202020204" pitchFamily="34" charset="0"/>
              </a:rPr>
              <a:t> and game elements in learning environments .</a:t>
            </a:r>
          </a:p>
          <a:p>
            <a:pPr algn="l"/>
            <a:r>
              <a:rPr lang="en-US" sz="2200" b="0" i="0" dirty="0">
                <a:solidFill>
                  <a:schemeClr val="tx1"/>
                </a:solidFill>
                <a:effectLst/>
                <a:latin typeface="Arial" panose="020B0604020202020204" pitchFamily="34" charset="0"/>
              </a:rPr>
              <a:t>“</a:t>
            </a:r>
            <a:r>
              <a:rPr lang="en-US" sz="2200" dirty="0">
                <a:solidFill>
                  <a:schemeClr val="tx1"/>
                </a:solidFill>
                <a:effectLst/>
                <a:latin typeface="Arial" panose="020B0604020202020204" pitchFamily="34" charset="0"/>
              </a:rPr>
              <a:t>I</a:t>
            </a:r>
            <a:r>
              <a:rPr lang="en-US" sz="2200" b="0" i="0" dirty="0">
                <a:solidFill>
                  <a:schemeClr val="tx1"/>
                </a:solidFill>
                <a:effectLst/>
                <a:latin typeface="Arial" panose="020B0604020202020204" pitchFamily="34" charset="0"/>
              </a:rPr>
              <a:t>mpressive in quality" and "part of a thoughtful process" can help to achieve learning goals.</a:t>
            </a:r>
          </a:p>
          <a:p>
            <a:pPr algn="l"/>
            <a:r>
              <a:rPr lang="en-US" sz="2200" b="0" i="0" dirty="0">
                <a:solidFill>
                  <a:schemeClr val="tx1"/>
                </a:solidFill>
                <a:effectLst/>
                <a:latin typeface="Arial" panose="020B0604020202020204" pitchFamily="34" charset="0"/>
              </a:rPr>
              <a:t>In educational contexts, examples of desired student </a:t>
            </a:r>
            <a:r>
              <a:rPr lang="en-US" sz="2200" b="0" i="0" dirty="0" err="1">
                <a:solidFill>
                  <a:schemeClr val="tx1"/>
                </a:solidFill>
                <a:effectLst/>
                <a:latin typeface="Arial" panose="020B0604020202020204" pitchFamily="34" charset="0"/>
              </a:rPr>
              <a:t>behaviour</a:t>
            </a:r>
            <a:r>
              <a:rPr lang="en-US" sz="2200" b="0" i="0" dirty="0">
                <a:solidFill>
                  <a:schemeClr val="tx1"/>
                </a:solidFill>
                <a:effectLst/>
                <a:latin typeface="Arial" panose="020B0604020202020204" pitchFamily="34" charset="0"/>
              </a:rPr>
              <a:t> which gamification can potentially influence include attending class, focusing on meaningful learning tasks, and taking initiative.</a:t>
            </a:r>
          </a:p>
          <a:p>
            <a:endParaRPr lang="en-IN" dirty="0"/>
          </a:p>
        </p:txBody>
      </p:sp>
    </p:spTree>
    <p:extLst>
      <p:ext uri="{BB962C8B-B14F-4D97-AF65-F5344CB8AC3E}">
        <p14:creationId xmlns:p14="http://schemas.microsoft.com/office/powerpoint/2010/main" val="328404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6B1E-5CDC-4439-BEA9-F61AA986A43F}"/>
              </a:ext>
            </a:extLst>
          </p:cNvPr>
          <p:cNvSpPr>
            <a:spLocks noGrp="1"/>
          </p:cNvSpPr>
          <p:nvPr>
            <p:ph type="title"/>
          </p:nvPr>
        </p:nvSpPr>
        <p:spPr/>
        <p:txBody>
          <a:bodyPr/>
          <a:lstStyle/>
          <a:p>
            <a:r>
              <a:rPr lang="en-IN" b="1" u="sng" dirty="0"/>
              <a:t>IDEA  BRIEF</a:t>
            </a:r>
          </a:p>
        </p:txBody>
      </p:sp>
      <p:sp>
        <p:nvSpPr>
          <p:cNvPr id="3" name="Content Placeholder 2">
            <a:extLst>
              <a:ext uri="{FF2B5EF4-FFF2-40B4-BE49-F238E27FC236}">
                <a16:creationId xmlns:a16="http://schemas.microsoft.com/office/drawing/2014/main" id="{C4332F73-233F-4F48-978A-24F8AC5AA823}"/>
              </a:ext>
            </a:extLst>
          </p:cNvPr>
          <p:cNvSpPr>
            <a:spLocks noGrp="1"/>
          </p:cNvSpPr>
          <p:nvPr>
            <p:ph idx="1"/>
          </p:nvPr>
        </p:nvSpPr>
        <p:spPr/>
        <p:txBody>
          <a:bodyPr>
            <a:normAutofit/>
          </a:bodyPr>
          <a:lstStyle/>
          <a:p>
            <a:pPr marL="36900" indent="0">
              <a:buNone/>
            </a:pPr>
            <a:r>
              <a:rPr lang="en-IN" sz="2400" dirty="0">
                <a:solidFill>
                  <a:schemeClr val="tx1"/>
                </a:solidFill>
              </a:rPr>
              <a:t>Creating an android application with which we can </a:t>
            </a:r>
            <a:r>
              <a:rPr lang="en-IN" sz="2400" dirty="0" err="1">
                <a:solidFill>
                  <a:schemeClr val="tx1"/>
                </a:solidFill>
              </a:rPr>
              <a:t>can</a:t>
            </a:r>
            <a:r>
              <a:rPr lang="en-IN" sz="2400" dirty="0">
                <a:solidFill>
                  <a:schemeClr val="tx1"/>
                </a:solidFill>
              </a:rPr>
              <a:t> setup a point system by presenting learning content in integration with game elements in a motivating way, earning points motivates students and helps them feel rewarded for their efforts.</a:t>
            </a:r>
          </a:p>
          <a:p>
            <a:pPr marL="36900" indent="0">
              <a:buNone/>
            </a:pPr>
            <a:r>
              <a:rPr lang="en-IN" sz="2400" dirty="0">
                <a:solidFill>
                  <a:schemeClr val="tx1"/>
                </a:solidFill>
              </a:rPr>
              <a:t>By implementing a progress tracker tool, from which we are able to track the progress made by each student.</a:t>
            </a:r>
          </a:p>
          <a:p>
            <a:pPr marL="36900" indent="0">
              <a:buNone/>
            </a:pPr>
            <a:r>
              <a:rPr lang="en-IN" sz="2400" dirty="0">
                <a:solidFill>
                  <a:schemeClr val="tx1"/>
                </a:solidFill>
              </a:rPr>
              <a:t>We can apply Action Based Content Unlocking approach.</a:t>
            </a:r>
          </a:p>
        </p:txBody>
      </p:sp>
    </p:spTree>
    <p:extLst>
      <p:ext uri="{BB962C8B-B14F-4D97-AF65-F5344CB8AC3E}">
        <p14:creationId xmlns:p14="http://schemas.microsoft.com/office/powerpoint/2010/main" val="35534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DFB0-51DE-4B20-96C9-BC9F2CF1B90F}"/>
              </a:ext>
            </a:extLst>
          </p:cNvPr>
          <p:cNvSpPr>
            <a:spLocks noGrp="1"/>
          </p:cNvSpPr>
          <p:nvPr>
            <p:ph type="title"/>
          </p:nvPr>
        </p:nvSpPr>
        <p:spPr/>
        <p:txBody>
          <a:bodyPr/>
          <a:lstStyle/>
          <a:p>
            <a:r>
              <a:rPr lang="en-IN" b="1" u="sng" dirty="0"/>
              <a:t>TECH STACK</a:t>
            </a:r>
          </a:p>
        </p:txBody>
      </p:sp>
      <p:sp>
        <p:nvSpPr>
          <p:cNvPr id="3" name="Content Placeholder 2">
            <a:extLst>
              <a:ext uri="{FF2B5EF4-FFF2-40B4-BE49-F238E27FC236}">
                <a16:creationId xmlns:a16="http://schemas.microsoft.com/office/drawing/2014/main" id="{FEA2EE3A-B496-45B1-BECE-723FE1A4E0EA}"/>
              </a:ext>
            </a:extLst>
          </p:cNvPr>
          <p:cNvSpPr>
            <a:spLocks noGrp="1"/>
          </p:cNvSpPr>
          <p:nvPr>
            <p:ph idx="1"/>
          </p:nvPr>
        </p:nvSpPr>
        <p:spPr/>
        <p:txBody>
          <a:bodyPr/>
          <a:lstStyle/>
          <a:p>
            <a:r>
              <a:rPr lang="en-IN" sz="2800" dirty="0"/>
              <a:t>Flutter.</a:t>
            </a:r>
          </a:p>
          <a:p>
            <a:r>
              <a:rPr lang="en-IN" sz="2800" dirty="0"/>
              <a:t>C sharp.</a:t>
            </a:r>
          </a:p>
          <a:p>
            <a:r>
              <a:rPr lang="en-IN" sz="2800" dirty="0"/>
              <a:t>Database , My SQL. </a:t>
            </a:r>
          </a:p>
          <a:p>
            <a:r>
              <a:rPr lang="en-IN" sz="2800" dirty="0"/>
              <a:t>Angular</a:t>
            </a:r>
            <a:r>
              <a:rPr lang="en-IN" dirty="0"/>
              <a:t>.</a:t>
            </a:r>
          </a:p>
        </p:txBody>
      </p:sp>
    </p:spTree>
    <p:extLst>
      <p:ext uri="{BB962C8B-B14F-4D97-AF65-F5344CB8AC3E}">
        <p14:creationId xmlns:p14="http://schemas.microsoft.com/office/powerpoint/2010/main" val="190219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AFC-F730-4402-BD84-F209ED71C9CF}"/>
              </a:ext>
            </a:extLst>
          </p:cNvPr>
          <p:cNvSpPr>
            <a:spLocks noGrp="1"/>
          </p:cNvSpPr>
          <p:nvPr>
            <p:ph type="title"/>
          </p:nvPr>
        </p:nvSpPr>
        <p:spPr>
          <a:xfrm>
            <a:off x="913795" y="399494"/>
            <a:ext cx="10353762" cy="1988599"/>
          </a:xfrm>
        </p:spPr>
        <p:txBody>
          <a:bodyPr>
            <a:normAutofit fontScale="90000"/>
          </a:bodyPr>
          <a:lstStyle/>
          <a:p>
            <a:r>
              <a:rPr lang="en-US" sz="4000" b="1" i="0" u="sng" dirty="0">
                <a:effectLst/>
                <a:latin typeface="Source Sans Pro" panose="020B0503030403020204" pitchFamily="34" charset="0"/>
              </a:rPr>
              <a:t>How can we gamify education in my classroom?</a:t>
            </a:r>
            <a:br>
              <a:rPr lang="en-US" sz="4000" b="1" i="0" u="sng" dirty="0">
                <a:effectLst/>
                <a:latin typeface="Source Sans Pro" panose="020B0503030403020204" pitchFamily="34" charset="0"/>
              </a:rPr>
            </a:br>
            <a:br>
              <a:rPr lang="en-US" u="sng" dirty="0"/>
            </a:br>
            <a:endParaRPr lang="en-IN" b="1" u="sng" dirty="0"/>
          </a:p>
        </p:txBody>
      </p:sp>
      <p:sp>
        <p:nvSpPr>
          <p:cNvPr id="3" name="Content Placeholder 2">
            <a:extLst>
              <a:ext uri="{FF2B5EF4-FFF2-40B4-BE49-F238E27FC236}">
                <a16:creationId xmlns:a16="http://schemas.microsoft.com/office/drawing/2014/main" id="{253DAF0A-71EF-45FF-A36A-CC3C5F0B2E26}"/>
              </a:ext>
            </a:extLst>
          </p:cNvPr>
          <p:cNvSpPr>
            <a:spLocks noGrp="1"/>
          </p:cNvSpPr>
          <p:nvPr>
            <p:ph idx="1"/>
          </p:nvPr>
        </p:nvSpPr>
        <p:spPr>
          <a:xfrm>
            <a:off x="913795" y="1519880"/>
            <a:ext cx="10353762" cy="5338119"/>
          </a:xfrm>
        </p:spPr>
        <p:txBody>
          <a:bodyPr>
            <a:normAutofit/>
          </a:bodyPr>
          <a:lstStyle/>
          <a:p>
            <a:r>
              <a:rPr lang="en-US" sz="2400" b="0" i="0" dirty="0">
                <a:solidFill>
                  <a:schemeClr val="tx1"/>
                </a:solidFill>
                <a:effectLst/>
                <a:latin typeface="Roboto"/>
              </a:rPr>
              <a:t>Adapt old-school games for classroom use. </a:t>
            </a:r>
          </a:p>
          <a:p>
            <a:r>
              <a:rPr lang="en-US" sz="2400" b="0" i="0" dirty="0">
                <a:solidFill>
                  <a:schemeClr val="tx1"/>
                </a:solidFill>
                <a:effectLst/>
                <a:latin typeface="Roboto"/>
              </a:rPr>
              <a:t>Give points or badges for meeting academic objectives.</a:t>
            </a:r>
          </a:p>
          <a:p>
            <a:r>
              <a:rPr lang="en-US" sz="2400" b="0" i="0" dirty="0">
                <a:solidFill>
                  <a:schemeClr val="tx1"/>
                </a:solidFill>
                <a:effectLst/>
                <a:latin typeface="Roboto"/>
              </a:rPr>
              <a:t>Create challenges or quests instead of homework and assignments. </a:t>
            </a:r>
          </a:p>
          <a:p>
            <a:r>
              <a:rPr lang="en-US" sz="2400" dirty="0">
                <a:solidFill>
                  <a:schemeClr val="tx1"/>
                </a:solidFill>
                <a:effectLst/>
                <a:latin typeface="Roboto"/>
              </a:rPr>
              <a:t>Give students voice and </a:t>
            </a:r>
            <a:r>
              <a:rPr lang="en-US" sz="2400" b="0" i="0" dirty="0">
                <a:solidFill>
                  <a:schemeClr val="tx1"/>
                </a:solidFill>
                <a:effectLst/>
                <a:latin typeface="Roboto"/>
              </a:rPr>
              <a:t>choice. </a:t>
            </a:r>
          </a:p>
          <a:p>
            <a:r>
              <a:rPr lang="en-US" sz="2400" dirty="0">
                <a:solidFill>
                  <a:schemeClr val="tx1"/>
                </a:solidFill>
                <a:effectLst/>
                <a:latin typeface="Roboto"/>
              </a:rPr>
              <a:t>Embrace failure; Emphasize practice.</a:t>
            </a:r>
            <a:endParaRPr lang="en-US" sz="2400" b="0" i="0" dirty="0">
              <a:solidFill>
                <a:schemeClr val="tx1"/>
              </a:solidFill>
              <a:effectLst/>
              <a:latin typeface="Roboto"/>
            </a:endParaRPr>
          </a:p>
          <a:p>
            <a:r>
              <a:rPr lang="en-US" sz="2400" dirty="0">
                <a:solidFill>
                  <a:schemeClr val="tx1"/>
                </a:solidFill>
                <a:effectLst/>
                <a:latin typeface="Roboto"/>
              </a:rPr>
              <a:t>Make progress visible.</a:t>
            </a:r>
          </a:p>
          <a:p>
            <a:r>
              <a:rPr lang="en-US" sz="2400" dirty="0">
                <a:solidFill>
                  <a:schemeClr val="tx1"/>
                </a:solidFill>
                <a:effectLst/>
                <a:latin typeface="Roboto"/>
              </a:rPr>
              <a:t>Allow second chances and third.</a:t>
            </a:r>
          </a:p>
          <a:p>
            <a:r>
              <a:rPr lang="en-US" sz="2400" dirty="0">
                <a:solidFill>
                  <a:schemeClr val="tx1"/>
                </a:solidFill>
                <a:effectLst/>
                <a:latin typeface="Roboto"/>
              </a:rPr>
              <a:t>Provide instant feedback.</a:t>
            </a:r>
            <a:endParaRPr lang="en-IN" sz="2400" dirty="0">
              <a:solidFill>
                <a:schemeClr val="tx1"/>
              </a:solidFill>
            </a:endParaRPr>
          </a:p>
        </p:txBody>
      </p:sp>
    </p:spTree>
    <p:extLst>
      <p:ext uri="{BB962C8B-B14F-4D97-AF65-F5344CB8AC3E}">
        <p14:creationId xmlns:p14="http://schemas.microsoft.com/office/powerpoint/2010/main" val="37173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B84F-9212-4D0F-BD05-3B7165865998}"/>
              </a:ext>
            </a:extLst>
          </p:cNvPr>
          <p:cNvSpPr>
            <a:spLocks noGrp="1"/>
          </p:cNvSpPr>
          <p:nvPr>
            <p:ph type="title"/>
          </p:nvPr>
        </p:nvSpPr>
        <p:spPr/>
        <p:txBody>
          <a:bodyPr>
            <a:normAutofit fontScale="90000"/>
          </a:bodyPr>
          <a:lstStyle/>
          <a:p>
            <a:r>
              <a:rPr lang="en-IN" sz="6000" b="0" i="0" u="sng" dirty="0">
                <a:effectLst/>
                <a:latin typeface="Linux Libertine"/>
              </a:rPr>
              <a:t>Benefits</a:t>
            </a:r>
            <a:br>
              <a:rPr lang="en-IN" b="0" i="0" dirty="0">
                <a:effectLst/>
                <a:latin typeface="Linux Libertine"/>
              </a:rPr>
            </a:br>
            <a:endParaRPr lang="en-IN" dirty="0"/>
          </a:p>
        </p:txBody>
      </p:sp>
      <p:sp>
        <p:nvSpPr>
          <p:cNvPr id="3" name="Content Placeholder 2">
            <a:extLst>
              <a:ext uri="{FF2B5EF4-FFF2-40B4-BE49-F238E27FC236}">
                <a16:creationId xmlns:a16="http://schemas.microsoft.com/office/drawing/2014/main" id="{BD9F39F7-EAFD-4ACE-BC0E-403273FE4246}"/>
              </a:ext>
            </a:extLst>
          </p:cNvPr>
          <p:cNvSpPr>
            <a:spLocks noGrp="1"/>
          </p:cNvSpPr>
          <p:nvPr>
            <p:ph idx="1"/>
          </p:nvPr>
        </p:nvSpPr>
        <p:spPr/>
        <p:txBody>
          <a:bodyPr>
            <a:normAutofit/>
          </a:bodyPr>
          <a:lstStyle/>
          <a:p>
            <a:pPr algn="l">
              <a:buFont typeface="Arial" panose="020B0604020202020204" pitchFamily="34" charset="0"/>
              <a:buChar char="•"/>
            </a:pPr>
            <a:r>
              <a:rPr lang="en-US" sz="2400" dirty="0">
                <a:solidFill>
                  <a:schemeClr val="tx1"/>
                </a:solidFill>
                <a:effectLst/>
                <a:latin typeface="Arial" panose="020B0604020202020204" pitchFamily="34" charset="0"/>
              </a:rPr>
              <a:t>G</a:t>
            </a:r>
            <a:r>
              <a:rPr lang="en-US" sz="2400" b="0" i="0" dirty="0">
                <a:solidFill>
                  <a:schemeClr val="tx1"/>
                </a:solidFill>
                <a:effectLst/>
                <a:latin typeface="Arial" panose="020B0604020202020204" pitchFamily="34" charset="0"/>
              </a:rPr>
              <a:t>iving students ownership of their learning.</a:t>
            </a:r>
          </a:p>
          <a:p>
            <a:pPr algn="l">
              <a:buFont typeface="Arial" panose="020B0604020202020204" pitchFamily="34" charset="0"/>
              <a:buChar char="•"/>
            </a:pPr>
            <a:r>
              <a:rPr lang="en-US" sz="2400" dirty="0">
                <a:solidFill>
                  <a:schemeClr val="tx1"/>
                </a:solidFill>
                <a:effectLst/>
                <a:latin typeface="Arial" panose="020B0604020202020204" pitchFamily="34" charset="0"/>
              </a:rPr>
              <a:t>O</a:t>
            </a:r>
            <a:r>
              <a:rPr lang="en-US" sz="2400" b="0" i="0" dirty="0">
                <a:solidFill>
                  <a:schemeClr val="tx1"/>
                </a:solidFill>
                <a:effectLst/>
                <a:latin typeface="Arial" panose="020B0604020202020204" pitchFamily="34" charset="0"/>
              </a:rPr>
              <a:t>pportunities for identity work through taking on alternate selves.</a:t>
            </a:r>
          </a:p>
          <a:p>
            <a:pPr algn="l">
              <a:buFont typeface="Arial" panose="020B0604020202020204" pitchFamily="34" charset="0"/>
              <a:buChar char="•"/>
            </a:pPr>
            <a:r>
              <a:rPr lang="en-US" sz="2400" dirty="0">
                <a:solidFill>
                  <a:schemeClr val="tx1"/>
                </a:solidFill>
                <a:effectLst/>
                <a:latin typeface="Arial" panose="020B0604020202020204" pitchFamily="34" charset="0"/>
              </a:rPr>
              <a:t>F</a:t>
            </a:r>
            <a:r>
              <a:rPr lang="en-US" sz="2400" b="0" i="0" dirty="0">
                <a:solidFill>
                  <a:schemeClr val="tx1"/>
                </a:solidFill>
                <a:effectLst/>
                <a:latin typeface="Arial" panose="020B0604020202020204" pitchFamily="34" charset="0"/>
              </a:rPr>
              <a:t>reedom to fail and try again without negative repercussions.</a:t>
            </a:r>
          </a:p>
          <a:p>
            <a:pPr algn="l">
              <a:buFont typeface="Arial" panose="020B0604020202020204" pitchFamily="34" charset="0"/>
              <a:buChar char="•"/>
            </a:pPr>
            <a:r>
              <a:rPr lang="en-US" sz="2400" dirty="0">
                <a:solidFill>
                  <a:schemeClr val="tx1"/>
                </a:solidFill>
                <a:effectLst/>
                <a:latin typeface="Arial" panose="020B0604020202020204" pitchFamily="34" charset="0"/>
              </a:rPr>
              <a:t>C</a:t>
            </a:r>
            <a:r>
              <a:rPr lang="en-US" sz="2400" b="0" i="0" dirty="0">
                <a:solidFill>
                  <a:schemeClr val="tx1"/>
                </a:solidFill>
                <a:effectLst/>
                <a:latin typeface="Arial" panose="020B0604020202020204" pitchFamily="34" charset="0"/>
              </a:rPr>
              <a:t>hances to increase fun and joy in the classroom.</a:t>
            </a:r>
          </a:p>
          <a:p>
            <a:pPr algn="l">
              <a:buFont typeface="Arial" panose="020B0604020202020204" pitchFamily="34" charset="0"/>
              <a:buChar char="•"/>
            </a:pPr>
            <a:r>
              <a:rPr lang="en-US" sz="2400" dirty="0">
                <a:solidFill>
                  <a:schemeClr val="tx1"/>
                </a:solidFill>
                <a:effectLst/>
                <a:latin typeface="Arial" panose="020B0604020202020204" pitchFamily="34" charset="0"/>
              </a:rPr>
              <a:t>O</a:t>
            </a:r>
            <a:r>
              <a:rPr lang="en-US" sz="2400" b="0" i="0" dirty="0">
                <a:solidFill>
                  <a:schemeClr val="tx1"/>
                </a:solidFill>
                <a:effectLst/>
                <a:latin typeface="Arial" panose="020B0604020202020204" pitchFamily="34" charset="0"/>
              </a:rPr>
              <a:t>pportunities for </a:t>
            </a:r>
            <a:r>
              <a:rPr lang="en-US" sz="2400" dirty="0">
                <a:solidFill>
                  <a:schemeClr val="tx1"/>
                </a:solidFill>
                <a:latin typeface="Arial" panose="020B0604020202020204" pitchFamily="34" charset="0"/>
              </a:rPr>
              <a:t>differentiated instruction.</a:t>
            </a:r>
            <a:endParaRPr lang="en-US" sz="2400" b="0" i="0" dirty="0">
              <a:solidFill>
                <a:schemeClr val="tx1"/>
              </a:solidFill>
              <a:effectLst/>
              <a:latin typeface="Arial" panose="020B0604020202020204" pitchFamily="34" charset="0"/>
            </a:endParaRPr>
          </a:p>
          <a:p>
            <a:pPr algn="l">
              <a:buFont typeface="Arial" panose="020B0604020202020204" pitchFamily="34" charset="0"/>
              <a:buChar char="•"/>
            </a:pPr>
            <a:r>
              <a:rPr lang="en-US" sz="2400" dirty="0">
                <a:solidFill>
                  <a:schemeClr val="tx1"/>
                </a:solidFill>
                <a:effectLst/>
                <a:latin typeface="Arial" panose="020B0604020202020204" pitchFamily="34" charset="0"/>
              </a:rPr>
              <a:t>P</a:t>
            </a:r>
            <a:r>
              <a:rPr lang="en-US" sz="2400" b="0" i="0" dirty="0">
                <a:solidFill>
                  <a:schemeClr val="tx1"/>
                </a:solidFill>
                <a:effectLst/>
                <a:latin typeface="Arial" panose="020B0604020202020204" pitchFamily="34" charset="0"/>
              </a:rPr>
              <a:t>roviding a manageable set of subtasks and tasks.</a:t>
            </a:r>
          </a:p>
          <a:p>
            <a:endParaRPr lang="en-IN" dirty="0"/>
          </a:p>
        </p:txBody>
      </p:sp>
    </p:spTree>
    <p:extLst>
      <p:ext uri="{BB962C8B-B14F-4D97-AF65-F5344CB8AC3E}">
        <p14:creationId xmlns:p14="http://schemas.microsoft.com/office/powerpoint/2010/main" val="30284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B361-E1E0-4EC2-8D37-63DBCB9F77AB}"/>
              </a:ext>
            </a:extLst>
          </p:cNvPr>
          <p:cNvSpPr>
            <a:spLocks noGrp="1"/>
          </p:cNvSpPr>
          <p:nvPr>
            <p:ph type="title"/>
          </p:nvPr>
        </p:nvSpPr>
        <p:spPr>
          <a:xfrm>
            <a:off x="677334" y="186432"/>
            <a:ext cx="8596668" cy="1136342"/>
          </a:xfrm>
        </p:spPr>
        <p:txBody>
          <a:bodyPr>
            <a:normAutofit fontScale="90000"/>
          </a:bodyPr>
          <a:lstStyle/>
          <a:p>
            <a:r>
              <a:rPr lang="en-IN" b="0" i="0" dirty="0">
                <a:solidFill>
                  <a:srgbClr val="000000"/>
                </a:solidFill>
                <a:effectLst/>
                <a:latin typeface="Linux Libertine"/>
              </a:rPr>
              <a:t>				</a:t>
            </a:r>
            <a:r>
              <a:rPr lang="en-IN" sz="6000" b="0" i="0" u="sng" dirty="0">
                <a:effectLst/>
                <a:latin typeface="Linux Libertine"/>
              </a:rPr>
              <a:t>Effectiveness</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CDF567C1-9576-45EB-AF39-B22CADA82F2E}"/>
              </a:ext>
            </a:extLst>
          </p:cNvPr>
          <p:cNvSpPr>
            <a:spLocks noGrp="1"/>
          </p:cNvSpPr>
          <p:nvPr>
            <p:ph idx="1"/>
          </p:nvPr>
        </p:nvSpPr>
        <p:spPr>
          <a:xfrm>
            <a:off x="855956" y="1331650"/>
            <a:ext cx="10515600" cy="5526350"/>
          </a:xfrm>
        </p:spPr>
        <p:txBody>
          <a:bodyPr>
            <a:normAutofit fontScale="92500" lnSpcReduction="10000"/>
          </a:bodyPr>
          <a:lstStyle/>
          <a:p>
            <a:r>
              <a:rPr lang="en-US" b="0" i="0" dirty="0">
                <a:solidFill>
                  <a:schemeClr val="tx1"/>
                </a:solidFill>
                <a:effectLst/>
                <a:latin typeface="Arial" panose="020B0604020202020204" pitchFamily="34" charset="0"/>
              </a:rPr>
              <a:t>The research of Domínguez and colleagues about gamifying learning experiences suggests that common beliefs about the benefits obtained when using games in education can be challenged. Students who completed the gamified experience got better scores in practical assignments and in overall score, but their findings also suggest that these students performed poorly on written assignments and participated less on class activities, although their initial motivation was higher. The researchers concluded that gamification in e-learning platforms seems to have the potential to increase student motivation, but that it is not trivial to achieve that effect, as a big effort is required in the design and implementation of the experience for it to be fully motivating for participants. On the one hand, qualitative analysis of the study suggests that gamification can have a great emotional and social impact on students, as reward systems and competitive social mechanisms seem to be motivating for them. But quantitative analysis suggests that the cognitive impact of gamification on students is not very significant. Students who followed traditional exercises performed similarly in overall score than those who followed gamified exercises. Disadvantages of gamified learning were reported by 57 students who did not want to participate in the gamified experience. The most frequent reason argued by students was 'time availability'. The second most important reason were technical problems. Other reasons were that there were too many students and that they had to visit so many </a:t>
            </a:r>
            <a:r>
              <a:rPr lang="en-US" dirty="0">
                <a:solidFill>
                  <a:schemeClr val="tx1"/>
                </a:solidFill>
                <a:latin typeface="Arial" panose="020B0604020202020204" pitchFamily="34" charset="0"/>
              </a:rPr>
              <a:t>web pages </a:t>
            </a:r>
            <a:r>
              <a:rPr lang="en-US" b="0" i="0" dirty="0">
                <a:solidFill>
                  <a:schemeClr val="tx1"/>
                </a:solidFill>
                <a:effectLst/>
                <a:latin typeface="Arial" panose="020B0604020202020204" pitchFamily="34" charset="0"/>
              </a:rPr>
              <a:t>and applications at the university that they did not want to use a new one.</a:t>
            </a:r>
            <a:endParaRPr lang="en-IN" dirty="0">
              <a:solidFill>
                <a:schemeClr val="tx1"/>
              </a:solidFill>
            </a:endParaRPr>
          </a:p>
        </p:txBody>
      </p:sp>
    </p:spTree>
    <p:extLst>
      <p:ext uri="{BB962C8B-B14F-4D97-AF65-F5344CB8AC3E}">
        <p14:creationId xmlns:p14="http://schemas.microsoft.com/office/powerpoint/2010/main" val="1141050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700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Calisto MT</vt:lpstr>
      <vt:lpstr>Linux Libertine</vt:lpstr>
      <vt:lpstr>Roboto</vt:lpstr>
      <vt:lpstr>Source Sans Pro</vt:lpstr>
      <vt:lpstr>Wingdings 2</vt:lpstr>
      <vt:lpstr>Slate</vt:lpstr>
      <vt:lpstr>Edu-Tech: E-Learning Platform </vt:lpstr>
      <vt:lpstr>“Tell me, and I’ll forget,  show me , and I may  remember, Involve me, and  I’ll understand”</vt:lpstr>
      <vt:lpstr>RECENT TEACHING TECHNOLOGY</vt:lpstr>
      <vt:lpstr>  Gamification of learning </vt:lpstr>
      <vt:lpstr>IDEA  BRIEF</vt:lpstr>
      <vt:lpstr>TECH STACK</vt:lpstr>
      <vt:lpstr>How can we gamify education in my classroom?  </vt:lpstr>
      <vt:lpstr>Benefits </vt:lpstr>
      <vt:lpstr>    Effectiveness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ON EDUTECH</dc:title>
  <dc:creator>parul</dc:creator>
  <cp:lastModifiedBy>parul</cp:lastModifiedBy>
  <cp:revision>23</cp:revision>
  <dcterms:created xsi:type="dcterms:W3CDTF">2021-02-21T17:22:24Z</dcterms:created>
  <dcterms:modified xsi:type="dcterms:W3CDTF">2021-02-22T09:18:52Z</dcterms:modified>
</cp:coreProperties>
</file>