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
      <p:font typeface="Maven Pro"/>
      <p:regular r:id="rId19"/>
      <p:bold r:id="rId20"/>
    </p:embeddedFont>
    <p:embeddedFont>
      <p:font typeface="Maven Pro Regular"/>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font" Target="fonts/Raleway-regular.fntdata"/><Relationship Id="rId22" Type="http://schemas.openxmlformats.org/officeDocument/2006/relationships/font" Target="fonts/MavenProRegular-bold.fntdata"/><Relationship Id="rId10" Type="http://schemas.openxmlformats.org/officeDocument/2006/relationships/slide" Target="slides/slide5.xml"/><Relationship Id="rId21" Type="http://schemas.openxmlformats.org/officeDocument/2006/relationships/font" Target="fonts/MavenProRegular-regular.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ec5bde2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bec5bde2ab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ec5bde2a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ec5bde2a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ec5bde2a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ec5bde2a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ec5bde2a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ec5bde2a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ec5bde2a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ec5bde2a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800"/>
              </a:spcBef>
              <a:spcAft>
                <a:spcPts val="0"/>
              </a:spcAft>
              <a:buSzPts val="4667"/>
              <a:buNone/>
            </a:pPr>
            <a:r>
              <a:rPr lang="en" sz="2700">
                <a:solidFill>
                  <a:srgbClr val="000000"/>
                </a:solidFill>
                <a:latin typeface="Maven Pro"/>
                <a:ea typeface="Maven Pro"/>
                <a:cs typeface="Maven Pro"/>
                <a:sym typeface="Maven Pro"/>
              </a:rPr>
              <a:t>MedLife</a:t>
            </a:r>
            <a:endParaRPr>
              <a:latin typeface="Maven Pro"/>
              <a:ea typeface="Maven Pro"/>
              <a:cs typeface="Maven Pro"/>
              <a:sym typeface="Maven Pro"/>
            </a:endParaRPr>
          </a:p>
        </p:txBody>
      </p:sp>
      <p:sp>
        <p:nvSpPr>
          <p:cNvPr id="87" name="Google Shape;87;p13"/>
          <p:cNvSpPr txBox="1"/>
          <p:nvPr>
            <p:ph idx="1" type="subTitle"/>
          </p:nvPr>
        </p:nvSpPr>
        <p:spPr>
          <a:xfrm>
            <a:off x="729625" y="3172900"/>
            <a:ext cx="7688100" cy="1790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latin typeface="Maven Pro Regular"/>
                <a:ea typeface="Maven Pro Regular"/>
                <a:cs typeface="Maven Pro Regular"/>
                <a:sym typeface="Maven Pro Regular"/>
              </a:rPr>
              <a:t>Team Name: D12</a:t>
            </a:r>
            <a:endParaRPr>
              <a:latin typeface="Maven Pro Regular"/>
              <a:ea typeface="Maven Pro Regular"/>
              <a:cs typeface="Maven Pro Regular"/>
              <a:sym typeface="Maven Pro Regular"/>
            </a:endParaRPr>
          </a:p>
          <a:p>
            <a:pPr indent="0" lvl="0" marL="0" rtl="0" algn="l">
              <a:lnSpc>
                <a:spcPct val="100000"/>
              </a:lnSpc>
              <a:spcBef>
                <a:spcPts val="0"/>
              </a:spcBef>
              <a:spcAft>
                <a:spcPts val="0"/>
              </a:spcAft>
              <a:buSzPts val="1600"/>
              <a:buNone/>
            </a:pPr>
            <a:r>
              <a:rPr lang="en">
                <a:latin typeface="Maven Pro Regular"/>
                <a:ea typeface="Maven Pro Regular"/>
                <a:cs typeface="Maven Pro Regular"/>
                <a:sym typeface="Maven Pro Regular"/>
              </a:rPr>
              <a:t>Team Leader: Zuhaib Fayaz</a:t>
            </a:r>
            <a:endParaRPr>
              <a:latin typeface="Maven Pro Regular"/>
              <a:ea typeface="Maven Pro Regular"/>
              <a:cs typeface="Maven Pro Regular"/>
              <a:sym typeface="Maven Pro Regular"/>
            </a:endParaRPr>
          </a:p>
          <a:p>
            <a:pPr indent="0" lvl="0" marL="0" rtl="0" algn="l">
              <a:lnSpc>
                <a:spcPct val="100000"/>
              </a:lnSpc>
              <a:spcBef>
                <a:spcPts val="0"/>
              </a:spcBef>
              <a:spcAft>
                <a:spcPts val="0"/>
              </a:spcAft>
              <a:buSzPts val="1600"/>
              <a:buNone/>
            </a:pPr>
            <a:r>
              <a:rPr lang="en">
                <a:latin typeface="Maven Pro Regular"/>
                <a:ea typeface="Maven Pro Regular"/>
                <a:cs typeface="Maven Pro Regular"/>
                <a:sym typeface="Maven Pro Regular"/>
              </a:rPr>
              <a:t>Team Members: Vibhuti Peer, Komal Mantoo , Ritvik Mahajan</a:t>
            </a:r>
            <a:endParaRPr>
              <a:latin typeface="Maven Pro Regular"/>
              <a:ea typeface="Maven Pro Regular"/>
              <a:cs typeface="Maven Pro Regular"/>
              <a:sym typeface="Maven Pro Regular"/>
            </a:endParaRPr>
          </a:p>
          <a:p>
            <a:pPr indent="0" lvl="0" marL="0" rtl="0" algn="l">
              <a:lnSpc>
                <a:spcPct val="100000"/>
              </a:lnSpc>
              <a:spcBef>
                <a:spcPts val="0"/>
              </a:spcBef>
              <a:spcAft>
                <a:spcPts val="0"/>
              </a:spcAft>
              <a:buSzPts val="1600"/>
              <a:buNone/>
            </a:pPr>
            <a:r>
              <a:t/>
            </a:r>
            <a:endParaRPr>
              <a:latin typeface="Maven Pro Regular"/>
              <a:ea typeface="Maven Pro Regular"/>
              <a:cs typeface="Maven Pro Regular"/>
              <a:sym typeface="Maven Pro Regular"/>
            </a:endParaRPr>
          </a:p>
          <a:p>
            <a:pPr indent="0" lvl="0" marL="0" rtl="0" algn="l">
              <a:lnSpc>
                <a:spcPct val="100000"/>
              </a:lnSpc>
              <a:spcBef>
                <a:spcPts val="0"/>
              </a:spcBef>
              <a:spcAft>
                <a:spcPts val="0"/>
              </a:spcAft>
              <a:buSzPts val="1600"/>
              <a:buNone/>
            </a:pPr>
            <a:r>
              <a:t/>
            </a:r>
            <a:endParaRPr>
              <a:latin typeface="Maven Pro Regular"/>
              <a:ea typeface="Maven Pro Regular"/>
              <a:cs typeface="Maven Pro Regular"/>
              <a:sym typeface="Maven Pro Regular"/>
            </a:endParaRPr>
          </a:p>
          <a:p>
            <a:pPr indent="0" lvl="0" marL="0" rtl="0" algn="l">
              <a:lnSpc>
                <a:spcPct val="100000"/>
              </a:lnSpc>
              <a:spcBef>
                <a:spcPts val="0"/>
              </a:spcBef>
              <a:spcAft>
                <a:spcPts val="0"/>
              </a:spcAft>
              <a:buSzPts val="1600"/>
              <a:buNone/>
            </a:pPr>
            <a:r>
              <a:t/>
            </a:r>
            <a:endParaRPr>
              <a:latin typeface="Maven Pro Regular"/>
              <a:ea typeface="Maven Pro Regular"/>
              <a:cs typeface="Maven Pro Regular"/>
              <a:sym typeface="Maven Pro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ven Pro"/>
                <a:ea typeface="Maven Pro"/>
                <a:cs typeface="Maven Pro"/>
                <a:sym typeface="Maven Pro"/>
              </a:rPr>
              <a:t>Idea Brief</a:t>
            </a:r>
            <a:endParaRPr>
              <a:latin typeface="Maven Pro"/>
              <a:ea typeface="Maven Pro"/>
              <a:cs typeface="Maven Pro"/>
              <a:sym typeface="Maven Pro"/>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4007" lvl="0" marL="457200" rtl="0" algn="l">
              <a:lnSpc>
                <a:spcPct val="105000"/>
              </a:lnSpc>
              <a:spcBef>
                <a:spcPts val="0"/>
              </a:spcBef>
              <a:spcAft>
                <a:spcPts val="0"/>
              </a:spcAft>
              <a:buSzPts val="1345"/>
              <a:buFont typeface="Maven Pro Regular"/>
              <a:buChar char="●"/>
            </a:pPr>
            <a:r>
              <a:rPr lang="en" sz="1345">
                <a:latin typeface="Maven Pro Regular"/>
                <a:ea typeface="Maven Pro Regular"/>
                <a:cs typeface="Maven Pro Regular"/>
                <a:sym typeface="Maven Pro Regular"/>
              </a:rPr>
              <a:t>Creating a virtual assistant using an Alexa rootkit has a base which will enable us to create a personal assistant  using a database with their medical information in it. </a:t>
            </a:r>
            <a:endParaRPr sz="1345">
              <a:latin typeface="Maven Pro Regular"/>
              <a:ea typeface="Maven Pro Regular"/>
              <a:cs typeface="Maven Pro Regular"/>
              <a:sym typeface="Maven Pro Regular"/>
            </a:endParaRPr>
          </a:p>
          <a:p>
            <a:pPr indent="0" lvl="0" marL="457200" rtl="0" algn="l">
              <a:lnSpc>
                <a:spcPct val="105000"/>
              </a:lnSpc>
              <a:spcBef>
                <a:spcPts val="1200"/>
              </a:spcBef>
              <a:spcAft>
                <a:spcPts val="0"/>
              </a:spcAft>
              <a:buNone/>
            </a:pPr>
            <a:r>
              <a:t/>
            </a:r>
            <a:endParaRPr sz="1345">
              <a:latin typeface="Maven Pro Regular"/>
              <a:ea typeface="Maven Pro Regular"/>
              <a:cs typeface="Maven Pro Regular"/>
              <a:sym typeface="Maven Pro Regular"/>
            </a:endParaRPr>
          </a:p>
          <a:p>
            <a:pPr indent="-314007" lvl="0" marL="457200" rtl="0" algn="l">
              <a:lnSpc>
                <a:spcPct val="105000"/>
              </a:lnSpc>
              <a:spcBef>
                <a:spcPts val="1200"/>
              </a:spcBef>
              <a:spcAft>
                <a:spcPts val="0"/>
              </a:spcAft>
              <a:buSzPts val="1345"/>
              <a:buFont typeface="Maven Pro Regular"/>
              <a:buChar char="●"/>
            </a:pPr>
            <a:r>
              <a:rPr lang="en" sz="1345">
                <a:latin typeface="Maven Pro Regular"/>
                <a:ea typeface="Maven Pro Regular"/>
                <a:cs typeface="Maven Pro Regular"/>
                <a:sym typeface="Maven Pro Regular"/>
              </a:rPr>
              <a:t>It will also help with reminding the patient about incoming </a:t>
            </a:r>
            <a:r>
              <a:rPr lang="en" sz="1345">
                <a:latin typeface="Maven Pro Regular"/>
                <a:ea typeface="Maven Pro Regular"/>
                <a:cs typeface="Maven Pro Regular"/>
                <a:sym typeface="Maven Pro Regular"/>
              </a:rPr>
              <a:t>checkups</a:t>
            </a:r>
            <a:r>
              <a:rPr lang="en" sz="1345">
                <a:latin typeface="Maven Pro Regular"/>
                <a:ea typeface="Maven Pro Regular"/>
                <a:cs typeface="Maven Pro Regular"/>
                <a:sym typeface="Maven Pro Regular"/>
              </a:rPr>
              <a:t> or may suggest a checkup based on the patient’s medical history.The impacts examined in the project included health care process outcomes; clinical outcomes; intermediate outcomes; responsiveness to the needs and preferences of individual patients; and shared decision making between stakeholders, patient-clinician communication, and access to medical information  </a:t>
            </a:r>
            <a:endParaRPr sz="1345">
              <a:latin typeface="Maven Pro Regular"/>
              <a:ea typeface="Maven Pro Regular"/>
              <a:cs typeface="Maven Pro Regular"/>
              <a:sym typeface="Maven Pro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ven Pro"/>
                <a:ea typeface="Maven Pro"/>
                <a:cs typeface="Maven Pro"/>
                <a:sym typeface="Maven Pro"/>
              </a:rPr>
              <a:t>Tech Stack</a:t>
            </a:r>
            <a:endParaRPr>
              <a:latin typeface="Maven Pro"/>
              <a:ea typeface="Maven Pro"/>
              <a:cs typeface="Maven Pro"/>
              <a:sym typeface="Maven Pro"/>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aven Pro Regular"/>
              <a:buChar char="●"/>
            </a:pPr>
            <a:r>
              <a:rPr lang="en" sz="1800">
                <a:latin typeface="Maven Pro Regular"/>
                <a:ea typeface="Maven Pro Regular"/>
                <a:cs typeface="Maven Pro Regular"/>
                <a:sym typeface="Maven Pro Regular"/>
              </a:rPr>
              <a:t>Python</a:t>
            </a:r>
            <a:endParaRPr sz="1800">
              <a:latin typeface="Maven Pro Regular"/>
              <a:ea typeface="Maven Pro Regular"/>
              <a:cs typeface="Maven Pro Regular"/>
              <a:sym typeface="Maven Pro Regular"/>
            </a:endParaRPr>
          </a:p>
          <a:p>
            <a:pPr indent="-342900" lvl="0" marL="457200" rtl="0" algn="l">
              <a:spcBef>
                <a:spcPts val="0"/>
              </a:spcBef>
              <a:spcAft>
                <a:spcPts val="0"/>
              </a:spcAft>
              <a:buSzPts val="1800"/>
              <a:buFont typeface="Maven Pro Regular"/>
              <a:buChar char="●"/>
            </a:pPr>
            <a:r>
              <a:rPr lang="en" sz="1800">
                <a:latin typeface="Maven Pro Regular"/>
                <a:ea typeface="Maven Pro Regular"/>
                <a:cs typeface="Maven Pro Regular"/>
                <a:sym typeface="Maven Pro Regular"/>
              </a:rPr>
              <a:t>MySQL</a:t>
            </a:r>
            <a:endParaRPr sz="1800">
              <a:latin typeface="Maven Pro Regular"/>
              <a:ea typeface="Maven Pro Regular"/>
              <a:cs typeface="Maven Pro Regular"/>
              <a:sym typeface="Maven Pro Regular"/>
            </a:endParaRPr>
          </a:p>
          <a:p>
            <a:pPr indent="-342900" lvl="0" marL="457200" rtl="0" algn="l">
              <a:spcBef>
                <a:spcPts val="0"/>
              </a:spcBef>
              <a:spcAft>
                <a:spcPts val="0"/>
              </a:spcAft>
              <a:buSzPts val="1800"/>
              <a:buFont typeface="Maven Pro Regular"/>
              <a:buChar char="●"/>
            </a:pPr>
            <a:r>
              <a:rPr lang="en" sz="1800">
                <a:latin typeface="Maven Pro Regular"/>
                <a:ea typeface="Maven Pro Regular"/>
                <a:cs typeface="Maven Pro Regular"/>
                <a:sym typeface="Maven Pro Regular"/>
              </a:rPr>
              <a:t>Alexa Rootkit</a:t>
            </a:r>
            <a:endParaRPr sz="1800">
              <a:latin typeface="Maven Pro Regular"/>
              <a:ea typeface="Maven Pro Regular"/>
              <a:cs typeface="Maven Pro Regular"/>
              <a:sym typeface="Maven Pro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ven Pro"/>
                <a:ea typeface="Maven Pro"/>
                <a:cs typeface="Maven Pro"/>
                <a:sym typeface="Maven Pro"/>
              </a:rPr>
              <a:t>Solutions</a:t>
            </a:r>
            <a:endParaRPr>
              <a:latin typeface="Maven Pro"/>
              <a:ea typeface="Maven Pro"/>
              <a:cs typeface="Maven Pro"/>
              <a:sym typeface="Maven Pro"/>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latin typeface="Maven Pro Regular"/>
                <a:ea typeface="Maven Pro Regular"/>
                <a:cs typeface="Maven Pro Regular"/>
                <a:sym typeface="Maven Pro Regular"/>
              </a:rPr>
              <a:t>Patient-centered information systems augment traditional approaches to health information management with specific functions designed to support patient participation in health care decision making and treatment activities. In addition to computer-based record systems and business management applications, patient-centered information systems must include functionality that support communication between clinician and patient, and that provide information and peer support in a timely fashion to the patient. Current progress in information systems demonstrates the existence and feasibility of consumer health informatics, patient access to computerized clinical records, and technical and organizational solutions to integrating computerized patient information systems. We are now proposing a model of patient -centered system that incorporates all those components, and provides a vision of the future</a:t>
            </a:r>
            <a:endParaRPr>
              <a:latin typeface="Maven Pro Regular"/>
              <a:ea typeface="Maven Pro Regular"/>
              <a:cs typeface="Maven Pro Regular"/>
              <a:sym typeface="Maven Pro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aven Pro"/>
                <a:ea typeface="Maven Pro"/>
                <a:cs typeface="Maven Pro"/>
                <a:sym typeface="Maven Pro"/>
              </a:rPr>
              <a:t>Positive Impact</a:t>
            </a:r>
            <a:endParaRPr>
              <a:latin typeface="Maven Pro"/>
              <a:ea typeface="Maven Pro"/>
              <a:cs typeface="Maven Pro"/>
              <a:sym typeface="Maven Pro"/>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02124"/>
                </a:solidFill>
                <a:highlight>
                  <a:srgbClr val="FFFFFF"/>
                </a:highlight>
                <a:latin typeface="Maven Pro Regular"/>
                <a:ea typeface="Maven Pro Regular"/>
                <a:cs typeface="Maven Pro Regular"/>
                <a:sym typeface="Maven Pro Regular"/>
              </a:rPr>
              <a:t>Patient-centered systems will enable patients to actively participate in decisions about their own health through self-help, self-care, and disease management activities, while health professionals at all the stages can use this system as a powerful clinical support tool to facilitate patient-centered care.</a:t>
            </a:r>
            <a:endParaRPr sz="1600">
              <a:latin typeface="Maven Pro Regular"/>
              <a:ea typeface="Maven Pro Regular"/>
              <a:cs typeface="Maven Pro Regular"/>
              <a:sym typeface="Maven Pro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