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85" r:id="rId4"/>
    <p:sldId id="258" r:id="rId5"/>
    <p:sldId id="257" r:id="rId6"/>
    <p:sldId id="286" r:id="rId7"/>
    <p:sldId id="290" r:id="rId8"/>
    <p:sldId id="291" r:id="rId9"/>
    <p:sldId id="292" r:id="rId10"/>
    <p:sldId id="293" r:id="rId11"/>
    <p:sldId id="283" r:id="rId12"/>
    <p:sldId id="287" r:id="rId13"/>
    <p:sldId id="289" r:id="rId14"/>
    <p:sldId id="282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2" autoAdjust="0"/>
    <p:restoredTop sz="94660"/>
  </p:normalViewPr>
  <p:slideViewPr>
    <p:cSldViewPr>
      <p:cViewPr varScale="1">
        <p:scale>
          <a:sx n="78" d="100"/>
          <a:sy n="78" d="100"/>
        </p:scale>
        <p:origin x="475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844609-72D9-4D64-935A-B82EB30039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7C1477-7D11-4DDD-842E-EC61FDF64BC8}">
      <dgm:prSet phldrT="[Text]"/>
      <dgm:spPr/>
      <dgm:t>
        <a:bodyPr/>
        <a:lstStyle/>
        <a:p>
          <a:r>
            <a:rPr lang="en-US" b="1" i="0" dirty="0"/>
            <a:t>Demographic Filtering</a:t>
          </a:r>
          <a:endParaRPr lang="en-US" dirty="0"/>
        </a:p>
      </dgm:t>
    </dgm:pt>
    <dgm:pt modelId="{873D0B4E-B4A9-4C74-9E6C-3A5EB39C1639}" type="parTrans" cxnId="{BD934FA3-F02C-4383-AAAB-F928A328E7BD}">
      <dgm:prSet/>
      <dgm:spPr/>
      <dgm:t>
        <a:bodyPr/>
        <a:lstStyle/>
        <a:p>
          <a:endParaRPr lang="en-US"/>
        </a:p>
      </dgm:t>
    </dgm:pt>
    <dgm:pt modelId="{ABACDCCF-C609-4E07-BA0C-FB9ADA963A5C}" type="sibTrans" cxnId="{BD934FA3-F02C-4383-AAAB-F928A328E7BD}">
      <dgm:prSet/>
      <dgm:spPr/>
      <dgm:t>
        <a:bodyPr/>
        <a:lstStyle/>
        <a:p>
          <a:endParaRPr lang="en-US"/>
        </a:p>
      </dgm:t>
    </dgm:pt>
    <dgm:pt modelId="{C3E9693D-EAA1-4200-B17D-6134C311200D}">
      <dgm:prSet phldrT="[Text]"/>
      <dgm:spPr/>
      <dgm:t>
        <a:bodyPr/>
        <a:lstStyle/>
        <a:p>
          <a:r>
            <a:rPr lang="en-US" b="1" i="0" dirty="0"/>
            <a:t>Content Based Filtering</a:t>
          </a:r>
          <a:endParaRPr lang="en-US" dirty="0"/>
        </a:p>
      </dgm:t>
    </dgm:pt>
    <dgm:pt modelId="{FD4BB0D9-E226-4F9F-B5D9-202F38D6A56E}" type="parTrans" cxnId="{DDECD6B1-B2C8-4648-BB26-866CB37051FD}">
      <dgm:prSet/>
      <dgm:spPr/>
      <dgm:t>
        <a:bodyPr/>
        <a:lstStyle/>
        <a:p>
          <a:endParaRPr lang="en-US"/>
        </a:p>
      </dgm:t>
    </dgm:pt>
    <dgm:pt modelId="{FA96C522-7BDF-400B-8CED-D6AA33637BE5}" type="sibTrans" cxnId="{DDECD6B1-B2C8-4648-BB26-866CB37051FD}">
      <dgm:prSet/>
      <dgm:spPr/>
      <dgm:t>
        <a:bodyPr/>
        <a:lstStyle/>
        <a:p>
          <a:endParaRPr lang="en-US"/>
        </a:p>
      </dgm:t>
    </dgm:pt>
    <dgm:pt modelId="{51D2013D-6E1C-40D7-8716-3B6981A5A59B}">
      <dgm:prSet phldrT="[Text]"/>
      <dgm:spPr/>
      <dgm:t>
        <a:bodyPr/>
        <a:lstStyle/>
        <a:p>
          <a:r>
            <a:rPr lang="en-US" b="1" i="0" dirty="0"/>
            <a:t>Collaborative Filtering</a:t>
          </a:r>
          <a:endParaRPr lang="en-US" dirty="0"/>
        </a:p>
      </dgm:t>
    </dgm:pt>
    <dgm:pt modelId="{A03AA930-F2EB-4AEF-AF51-BB8CF645C825}" type="parTrans" cxnId="{55124733-0027-4DE9-B309-AF827D9DA3A4}">
      <dgm:prSet/>
      <dgm:spPr/>
      <dgm:t>
        <a:bodyPr/>
        <a:lstStyle/>
        <a:p>
          <a:endParaRPr lang="en-US"/>
        </a:p>
      </dgm:t>
    </dgm:pt>
    <dgm:pt modelId="{DECD6422-A2EC-4ACB-BB35-5EC2D6293FF2}" type="sibTrans" cxnId="{55124733-0027-4DE9-B309-AF827D9DA3A4}">
      <dgm:prSet/>
      <dgm:spPr/>
      <dgm:t>
        <a:bodyPr/>
        <a:lstStyle/>
        <a:p>
          <a:endParaRPr lang="en-US"/>
        </a:p>
      </dgm:t>
    </dgm:pt>
    <dgm:pt modelId="{5A6C7EB4-EF9F-45A8-86C6-2C00FE4C5623}" type="pres">
      <dgm:prSet presAssocID="{3B844609-72D9-4D64-935A-B82EB30039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6FB54C-6362-49C1-8403-14C9B52BCA2E}" type="pres">
      <dgm:prSet presAssocID="{FF7C1477-7D11-4DDD-842E-EC61FDF64BC8}" presName="hierRoot1" presStyleCnt="0"/>
      <dgm:spPr/>
    </dgm:pt>
    <dgm:pt modelId="{AD360F66-B782-4309-96CE-581D0667635F}" type="pres">
      <dgm:prSet presAssocID="{FF7C1477-7D11-4DDD-842E-EC61FDF64BC8}" presName="composite" presStyleCnt="0"/>
      <dgm:spPr/>
    </dgm:pt>
    <dgm:pt modelId="{2BC7FF54-E456-4DB9-BC89-2EDA774BFC81}" type="pres">
      <dgm:prSet presAssocID="{FF7C1477-7D11-4DDD-842E-EC61FDF64BC8}" presName="background" presStyleLbl="node0" presStyleIdx="0" presStyleCnt="3"/>
      <dgm:spPr/>
    </dgm:pt>
    <dgm:pt modelId="{B314243E-0AA6-4709-98AB-95ED8F11D032}" type="pres">
      <dgm:prSet presAssocID="{FF7C1477-7D11-4DDD-842E-EC61FDF64BC8}" presName="text" presStyleLbl="fgAcc0" presStyleIdx="0" presStyleCnt="3">
        <dgm:presLayoutVars>
          <dgm:chPref val="3"/>
        </dgm:presLayoutVars>
      </dgm:prSet>
      <dgm:spPr/>
    </dgm:pt>
    <dgm:pt modelId="{AA47F11F-F4B1-42AB-8432-D5DA99433CD9}" type="pres">
      <dgm:prSet presAssocID="{FF7C1477-7D11-4DDD-842E-EC61FDF64BC8}" presName="hierChild2" presStyleCnt="0"/>
      <dgm:spPr/>
    </dgm:pt>
    <dgm:pt modelId="{B5B56B45-875D-4E8B-9829-0DACC5CA0195}" type="pres">
      <dgm:prSet presAssocID="{C3E9693D-EAA1-4200-B17D-6134C311200D}" presName="hierRoot1" presStyleCnt="0"/>
      <dgm:spPr/>
    </dgm:pt>
    <dgm:pt modelId="{AF55E20C-3EB7-4E8F-ADCE-4EF4D2CAFBDA}" type="pres">
      <dgm:prSet presAssocID="{C3E9693D-EAA1-4200-B17D-6134C311200D}" presName="composite" presStyleCnt="0"/>
      <dgm:spPr/>
    </dgm:pt>
    <dgm:pt modelId="{343F429D-9050-433C-9F16-D98D0638D432}" type="pres">
      <dgm:prSet presAssocID="{C3E9693D-EAA1-4200-B17D-6134C311200D}" presName="background" presStyleLbl="node0" presStyleIdx="1" presStyleCnt="3"/>
      <dgm:spPr/>
    </dgm:pt>
    <dgm:pt modelId="{200E7786-E5F1-4141-986D-A46A8B6AF800}" type="pres">
      <dgm:prSet presAssocID="{C3E9693D-EAA1-4200-B17D-6134C311200D}" presName="text" presStyleLbl="fgAcc0" presStyleIdx="1" presStyleCnt="3">
        <dgm:presLayoutVars>
          <dgm:chPref val="3"/>
        </dgm:presLayoutVars>
      </dgm:prSet>
      <dgm:spPr/>
    </dgm:pt>
    <dgm:pt modelId="{E52D0567-43AB-4BEF-8B59-B708DFA87B1C}" type="pres">
      <dgm:prSet presAssocID="{C3E9693D-EAA1-4200-B17D-6134C311200D}" presName="hierChild2" presStyleCnt="0"/>
      <dgm:spPr/>
    </dgm:pt>
    <dgm:pt modelId="{6A68F3DF-162B-4EDF-983C-B8179D50E70E}" type="pres">
      <dgm:prSet presAssocID="{51D2013D-6E1C-40D7-8716-3B6981A5A59B}" presName="hierRoot1" presStyleCnt="0"/>
      <dgm:spPr/>
    </dgm:pt>
    <dgm:pt modelId="{704ED708-6F3C-41AB-AA6F-B7B0BA16D3B1}" type="pres">
      <dgm:prSet presAssocID="{51D2013D-6E1C-40D7-8716-3B6981A5A59B}" presName="composite" presStyleCnt="0"/>
      <dgm:spPr/>
    </dgm:pt>
    <dgm:pt modelId="{8E52C88B-1B45-4BD6-84D0-DAE07A3F7D6F}" type="pres">
      <dgm:prSet presAssocID="{51D2013D-6E1C-40D7-8716-3B6981A5A59B}" presName="background" presStyleLbl="node0" presStyleIdx="2" presStyleCnt="3"/>
      <dgm:spPr/>
    </dgm:pt>
    <dgm:pt modelId="{1F6952DB-65DE-4DB7-96E8-6B2BBC99FBF1}" type="pres">
      <dgm:prSet presAssocID="{51D2013D-6E1C-40D7-8716-3B6981A5A59B}" presName="text" presStyleLbl="fgAcc0" presStyleIdx="2" presStyleCnt="3">
        <dgm:presLayoutVars>
          <dgm:chPref val="3"/>
        </dgm:presLayoutVars>
      </dgm:prSet>
      <dgm:spPr/>
    </dgm:pt>
    <dgm:pt modelId="{CDEBEF3D-9829-448E-9D94-4A3DA6619892}" type="pres">
      <dgm:prSet presAssocID="{51D2013D-6E1C-40D7-8716-3B6981A5A59B}" presName="hierChild2" presStyleCnt="0"/>
      <dgm:spPr/>
    </dgm:pt>
  </dgm:ptLst>
  <dgm:cxnLst>
    <dgm:cxn modelId="{55124733-0027-4DE9-B309-AF827D9DA3A4}" srcId="{3B844609-72D9-4D64-935A-B82EB3003905}" destId="{51D2013D-6E1C-40D7-8716-3B6981A5A59B}" srcOrd="2" destOrd="0" parTransId="{A03AA930-F2EB-4AEF-AF51-BB8CF645C825}" sibTransId="{DECD6422-A2EC-4ACB-BB35-5EC2D6293FF2}"/>
    <dgm:cxn modelId="{6647CE9E-3BD6-4A47-847B-DD826551A2A7}" type="presOf" srcId="{FF7C1477-7D11-4DDD-842E-EC61FDF64BC8}" destId="{B314243E-0AA6-4709-98AB-95ED8F11D032}" srcOrd="0" destOrd="0" presId="urn:microsoft.com/office/officeart/2005/8/layout/hierarchy1"/>
    <dgm:cxn modelId="{BD934FA3-F02C-4383-AAAB-F928A328E7BD}" srcId="{3B844609-72D9-4D64-935A-B82EB3003905}" destId="{FF7C1477-7D11-4DDD-842E-EC61FDF64BC8}" srcOrd="0" destOrd="0" parTransId="{873D0B4E-B4A9-4C74-9E6C-3A5EB39C1639}" sibTransId="{ABACDCCF-C609-4E07-BA0C-FB9ADA963A5C}"/>
    <dgm:cxn modelId="{DDECD6B1-B2C8-4648-BB26-866CB37051FD}" srcId="{3B844609-72D9-4D64-935A-B82EB3003905}" destId="{C3E9693D-EAA1-4200-B17D-6134C311200D}" srcOrd="1" destOrd="0" parTransId="{FD4BB0D9-E226-4F9F-B5D9-202F38D6A56E}" sibTransId="{FA96C522-7BDF-400B-8CED-D6AA33637BE5}"/>
    <dgm:cxn modelId="{16D742BB-8E72-4D78-B56E-BEAF352967D7}" type="presOf" srcId="{C3E9693D-EAA1-4200-B17D-6134C311200D}" destId="{200E7786-E5F1-4141-986D-A46A8B6AF800}" srcOrd="0" destOrd="0" presId="urn:microsoft.com/office/officeart/2005/8/layout/hierarchy1"/>
    <dgm:cxn modelId="{810EE8DA-972C-429F-A404-50425611A064}" type="presOf" srcId="{51D2013D-6E1C-40D7-8716-3B6981A5A59B}" destId="{1F6952DB-65DE-4DB7-96E8-6B2BBC99FBF1}" srcOrd="0" destOrd="0" presId="urn:microsoft.com/office/officeart/2005/8/layout/hierarchy1"/>
    <dgm:cxn modelId="{FD2E0BE6-6FDD-4EAE-8E46-EBD1BEFE3664}" type="presOf" srcId="{3B844609-72D9-4D64-935A-B82EB3003905}" destId="{5A6C7EB4-EF9F-45A8-86C6-2C00FE4C5623}" srcOrd="0" destOrd="0" presId="urn:microsoft.com/office/officeart/2005/8/layout/hierarchy1"/>
    <dgm:cxn modelId="{FAB8249A-4AA0-4A1E-8799-9725C1E0E1C6}" type="presParOf" srcId="{5A6C7EB4-EF9F-45A8-86C6-2C00FE4C5623}" destId="{8F6FB54C-6362-49C1-8403-14C9B52BCA2E}" srcOrd="0" destOrd="0" presId="urn:microsoft.com/office/officeart/2005/8/layout/hierarchy1"/>
    <dgm:cxn modelId="{A71F4129-01D6-4D53-AB25-6B65F6599CFD}" type="presParOf" srcId="{8F6FB54C-6362-49C1-8403-14C9B52BCA2E}" destId="{AD360F66-B782-4309-96CE-581D0667635F}" srcOrd="0" destOrd="0" presId="urn:microsoft.com/office/officeart/2005/8/layout/hierarchy1"/>
    <dgm:cxn modelId="{844220E0-C5DA-459E-887A-F0217C79FCD0}" type="presParOf" srcId="{AD360F66-B782-4309-96CE-581D0667635F}" destId="{2BC7FF54-E456-4DB9-BC89-2EDA774BFC81}" srcOrd="0" destOrd="0" presId="urn:microsoft.com/office/officeart/2005/8/layout/hierarchy1"/>
    <dgm:cxn modelId="{8C61C3DF-E3BC-45B8-B412-484AFBFA879A}" type="presParOf" srcId="{AD360F66-B782-4309-96CE-581D0667635F}" destId="{B314243E-0AA6-4709-98AB-95ED8F11D032}" srcOrd="1" destOrd="0" presId="urn:microsoft.com/office/officeart/2005/8/layout/hierarchy1"/>
    <dgm:cxn modelId="{0FD3A35A-E2EF-4216-95DD-EB4FABFE6658}" type="presParOf" srcId="{8F6FB54C-6362-49C1-8403-14C9B52BCA2E}" destId="{AA47F11F-F4B1-42AB-8432-D5DA99433CD9}" srcOrd="1" destOrd="0" presId="urn:microsoft.com/office/officeart/2005/8/layout/hierarchy1"/>
    <dgm:cxn modelId="{04AE8702-C1FA-496F-BAA2-2026BB5235C7}" type="presParOf" srcId="{5A6C7EB4-EF9F-45A8-86C6-2C00FE4C5623}" destId="{B5B56B45-875D-4E8B-9829-0DACC5CA0195}" srcOrd="1" destOrd="0" presId="urn:microsoft.com/office/officeart/2005/8/layout/hierarchy1"/>
    <dgm:cxn modelId="{0E4E2FC9-F215-4D27-9E12-16A35ED113C5}" type="presParOf" srcId="{B5B56B45-875D-4E8B-9829-0DACC5CA0195}" destId="{AF55E20C-3EB7-4E8F-ADCE-4EF4D2CAFBDA}" srcOrd="0" destOrd="0" presId="urn:microsoft.com/office/officeart/2005/8/layout/hierarchy1"/>
    <dgm:cxn modelId="{EB48197E-6F2C-42F4-9E06-AA2AF81CF9FD}" type="presParOf" srcId="{AF55E20C-3EB7-4E8F-ADCE-4EF4D2CAFBDA}" destId="{343F429D-9050-433C-9F16-D98D0638D432}" srcOrd="0" destOrd="0" presId="urn:microsoft.com/office/officeart/2005/8/layout/hierarchy1"/>
    <dgm:cxn modelId="{99ECB2E2-BBDE-4CEA-8AFA-D1D213760C2C}" type="presParOf" srcId="{AF55E20C-3EB7-4E8F-ADCE-4EF4D2CAFBDA}" destId="{200E7786-E5F1-4141-986D-A46A8B6AF800}" srcOrd="1" destOrd="0" presId="urn:microsoft.com/office/officeart/2005/8/layout/hierarchy1"/>
    <dgm:cxn modelId="{D3430F15-B1C2-45EF-9E7B-0F92B01C58C9}" type="presParOf" srcId="{B5B56B45-875D-4E8B-9829-0DACC5CA0195}" destId="{E52D0567-43AB-4BEF-8B59-B708DFA87B1C}" srcOrd="1" destOrd="0" presId="urn:microsoft.com/office/officeart/2005/8/layout/hierarchy1"/>
    <dgm:cxn modelId="{44CD2418-8FBC-4589-94E1-24D9A27FFA15}" type="presParOf" srcId="{5A6C7EB4-EF9F-45A8-86C6-2C00FE4C5623}" destId="{6A68F3DF-162B-4EDF-983C-B8179D50E70E}" srcOrd="2" destOrd="0" presId="urn:microsoft.com/office/officeart/2005/8/layout/hierarchy1"/>
    <dgm:cxn modelId="{9FD2D325-3BE3-49DC-A7B0-82BF8FBB2599}" type="presParOf" srcId="{6A68F3DF-162B-4EDF-983C-B8179D50E70E}" destId="{704ED708-6F3C-41AB-AA6F-B7B0BA16D3B1}" srcOrd="0" destOrd="0" presId="urn:microsoft.com/office/officeart/2005/8/layout/hierarchy1"/>
    <dgm:cxn modelId="{1C63CF01-77EC-4EE2-8D00-ACD38C19501B}" type="presParOf" srcId="{704ED708-6F3C-41AB-AA6F-B7B0BA16D3B1}" destId="{8E52C88B-1B45-4BD6-84D0-DAE07A3F7D6F}" srcOrd="0" destOrd="0" presId="urn:microsoft.com/office/officeart/2005/8/layout/hierarchy1"/>
    <dgm:cxn modelId="{16B1E8F5-C67F-49E2-8B00-680CD0F3EEC4}" type="presParOf" srcId="{704ED708-6F3C-41AB-AA6F-B7B0BA16D3B1}" destId="{1F6952DB-65DE-4DB7-96E8-6B2BBC99FBF1}" srcOrd="1" destOrd="0" presId="urn:microsoft.com/office/officeart/2005/8/layout/hierarchy1"/>
    <dgm:cxn modelId="{2AF9767A-DFB7-449A-B831-0C9714E4AA5A}" type="presParOf" srcId="{6A68F3DF-162B-4EDF-983C-B8179D50E70E}" destId="{CDEBEF3D-9829-448E-9D94-4A3DA66198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7FF54-E456-4DB9-BC89-2EDA774BFC81}">
      <dsp:nvSpPr>
        <dsp:cNvPr id="0" name=""/>
        <dsp:cNvSpPr/>
      </dsp:nvSpPr>
      <dsp:spPr>
        <a:xfrm>
          <a:off x="0" y="999088"/>
          <a:ext cx="2733823" cy="1735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4243E-0AA6-4709-98AB-95ED8F11D032}">
      <dsp:nvSpPr>
        <dsp:cNvPr id="0" name=""/>
        <dsp:cNvSpPr/>
      </dsp:nvSpPr>
      <dsp:spPr>
        <a:xfrm>
          <a:off x="303758" y="1287658"/>
          <a:ext cx="2733823" cy="1735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dirty="0"/>
            <a:t>Demographic Filtering</a:t>
          </a:r>
          <a:endParaRPr lang="en-US" sz="3300" kern="1200" dirty="0"/>
        </a:p>
      </dsp:txBody>
      <dsp:txXfrm>
        <a:off x="354603" y="1338503"/>
        <a:ext cx="2632133" cy="1634288"/>
      </dsp:txXfrm>
    </dsp:sp>
    <dsp:sp modelId="{343F429D-9050-433C-9F16-D98D0638D432}">
      <dsp:nvSpPr>
        <dsp:cNvPr id="0" name=""/>
        <dsp:cNvSpPr/>
      </dsp:nvSpPr>
      <dsp:spPr>
        <a:xfrm>
          <a:off x="3341340" y="999088"/>
          <a:ext cx="2733823" cy="1735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E7786-E5F1-4141-986D-A46A8B6AF800}">
      <dsp:nvSpPr>
        <dsp:cNvPr id="0" name=""/>
        <dsp:cNvSpPr/>
      </dsp:nvSpPr>
      <dsp:spPr>
        <a:xfrm>
          <a:off x="3645098" y="1287658"/>
          <a:ext cx="2733823" cy="1735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dirty="0"/>
            <a:t>Content Based Filtering</a:t>
          </a:r>
          <a:endParaRPr lang="en-US" sz="3300" kern="1200" dirty="0"/>
        </a:p>
      </dsp:txBody>
      <dsp:txXfrm>
        <a:off x="3695943" y="1338503"/>
        <a:ext cx="2632133" cy="1634288"/>
      </dsp:txXfrm>
    </dsp:sp>
    <dsp:sp modelId="{8E52C88B-1B45-4BD6-84D0-DAE07A3F7D6F}">
      <dsp:nvSpPr>
        <dsp:cNvPr id="0" name=""/>
        <dsp:cNvSpPr/>
      </dsp:nvSpPr>
      <dsp:spPr>
        <a:xfrm>
          <a:off x="6682680" y="999088"/>
          <a:ext cx="2733823" cy="1735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952DB-65DE-4DB7-96E8-6B2BBC99FBF1}">
      <dsp:nvSpPr>
        <dsp:cNvPr id="0" name=""/>
        <dsp:cNvSpPr/>
      </dsp:nvSpPr>
      <dsp:spPr>
        <a:xfrm>
          <a:off x="6986438" y="1287658"/>
          <a:ext cx="2733823" cy="1735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dirty="0"/>
            <a:t>Collaborative Filtering</a:t>
          </a:r>
          <a:endParaRPr lang="en-US" sz="3300" kern="1200" dirty="0"/>
        </a:p>
      </dsp:txBody>
      <dsp:txXfrm>
        <a:off x="7037283" y="1338503"/>
        <a:ext cx="2632133" cy="1634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92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6/27/2022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Attendance Management System using Face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42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Attendance Management System using Face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63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Attendance Management System using Face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23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Attendance Management System using Face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66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Attendance Management System using Face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8064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6/27/2022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Attendance Management System using Face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6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6/27/2022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Attendance Management System using Face recognition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87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6/27/2022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Attendance Management System using Face recognition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34424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6/27/2022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Attendance Management System using Face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2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6/27/2022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Attendance Management System using Face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17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6/27/2022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Attendance Management System using Face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4107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6/27/2022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Attendance Management System using Face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3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" TargetMode="External"/><Relationship Id="rId5" Type="http://schemas.openxmlformats.org/officeDocument/2006/relationships/hyperlink" Target="https://contribute.imdb.com/czone?ref_=nv_cm_cz" TargetMode="External"/><Relationship Id="rId4" Type="http://schemas.openxmlformats.org/officeDocument/2006/relationships/hyperlink" Target="https://www.kaggle.com/datasets/tmdb/tmdb-movie-metadata?resource=downloa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F499F7-81C7-7EA4-C0DF-3018AC21C4FB}"/>
              </a:ext>
            </a:extLst>
          </p:cNvPr>
          <p:cNvSpPr/>
          <p:nvPr/>
        </p:nvSpPr>
        <p:spPr>
          <a:xfrm>
            <a:off x="-1" y="-165214"/>
            <a:ext cx="12192000" cy="142876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88;p13"/>
          <p:cNvSpPr txBox="1"/>
          <p:nvPr/>
        </p:nvSpPr>
        <p:spPr>
          <a:xfrm>
            <a:off x="963600" y="172526"/>
            <a:ext cx="10529739" cy="105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3200"/>
            </a:pPr>
            <a:endParaRPr lang="en-US" sz="24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en-US" sz="2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 Recommendation System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35360" y="3960543"/>
            <a:ext cx="3322800" cy="142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Aryan Sharma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2020A1R133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153400" y="3960543"/>
            <a:ext cx="4038600" cy="149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  <a:p>
            <a:pPr lvl="0" algn="ctr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Veena Sharma</a:t>
            </a:r>
            <a:endParaRPr lang="en-US" sz="1600" dirty="0"/>
          </a:p>
          <a:p>
            <a:pPr lvl="0" algn="ctr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endParaRPr lang="en-US" sz="1600" dirty="0"/>
          </a:p>
        </p:txBody>
      </p:sp>
      <p:sp>
        <p:nvSpPr>
          <p:cNvPr id="91" name="Google Shape;91;p13"/>
          <p:cNvSpPr txBox="1"/>
          <p:nvPr/>
        </p:nvSpPr>
        <p:spPr>
          <a:xfrm>
            <a:off x="1808871" y="5943601"/>
            <a:ext cx="8839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MIET(Autonomous), JAMMU</a:t>
            </a:r>
            <a:endParaRPr sz="1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285999" y="1440407"/>
            <a:ext cx="762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Evaluation</a:t>
            </a:r>
            <a:endParaRPr dirty="0"/>
          </a:p>
        </p:txBody>
      </p:sp>
      <p:pic>
        <p:nvPicPr>
          <p:cNvPr id="93" name="Google Shape;93;p13" descr="https://lh4.googleusercontent.com/ZKYbnYgfHu_V-sRm525LWasYe90coY8yVI-sqXyC5QETb30_E_GdSRPh_iJtz5xtVkZhZt3NOxJyfJM5tYPAZHQ0t1NeYwGMjbehRKir7-E8ZM9-BHNOdsEa5H5zxd8fmLQ13SjYhkKqhDVv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3260" y="2463299"/>
            <a:ext cx="3625477" cy="142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8794-9B61-3ABB-6BBE-018C3F24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Collaborative Filtering</a:t>
            </a:r>
          </a:p>
        </p:txBody>
      </p:sp>
      <p:pic>
        <p:nvPicPr>
          <p:cNvPr id="2050" name="Picture 2" descr="Collaborative Filtering">
            <a:extLst>
              <a:ext uri="{FF2B5EF4-FFF2-40B4-BE49-F238E27FC236}">
                <a16:creationId xmlns:a16="http://schemas.microsoft.com/office/drawing/2014/main" id="{524DC191-6BEF-6A70-8D70-491776768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5223" y="2099428"/>
            <a:ext cx="473926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2054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285D-83E4-E5D0-A89B-3A61C70B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system matches persons with similar interests and provides recommendations based on this matching.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898D676-B942-7A52-DC95-848504B4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128" y="6470704"/>
            <a:ext cx="5901459" cy="274320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b="1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 Recommendation System</a:t>
            </a:r>
            <a:endParaRPr lang="en-US" b="1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369D-6326-2682-FD35-56121EED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533" y="6470704"/>
            <a:ext cx="973667" cy="274320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IN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5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ADDB91-784C-63A9-15C0-BC45E622C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21511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Demographic Filtering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Content Based Filtering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Plot description-based Recommender</a:t>
            </a:r>
          </a:p>
        </p:txBody>
      </p:sp>
      <p:pic>
        <p:nvPicPr>
          <p:cNvPr id="16" name="Picture 7" descr="Financial graphs on a dark display">
            <a:extLst>
              <a:ext uri="{FF2B5EF4-FFF2-40B4-BE49-F238E27FC236}">
                <a16:creationId xmlns:a16="http://schemas.microsoft.com/office/drawing/2014/main" id="{4194FADA-AB41-C9D6-81F0-878FAE2EE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54" r="31762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D5A407D-1B07-5D72-D86C-7645D6E6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8608" y="6470704"/>
            <a:ext cx="973667" cy="274320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IN">
                <a:solidFill>
                  <a:srgbClr val="FFFFFF"/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C1D81534-EAE6-90F2-9985-1882810A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128" y="6470704"/>
            <a:ext cx="5901459" cy="274320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b="1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 Recommendation System</a:t>
            </a:r>
            <a:endParaRPr lang="en-US" b="1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64BF-E8A4-8C0F-435E-0975C66C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43917-F61A-8018-6635-ED02FDB25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Web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Integrated with IMDB links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Movie Poster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Movie Trailers</a:t>
            </a:r>
          </a:p>
          <a:p>
            <a:endParaRPr lang="en-US" dirty="0"/>
          </a:p>
        </p:txBody>
      </p:sp>
      <p:pic>
        <p:nvPicPr>
          <p:cNvPr id="8" name="Picture 7" descr="Abstract mesh of blue lines and verticies">
            <a:extLst>
              <a:ext uri="{FF2B5EF4-FFF2-40B4-BE49-F238E27FC236}">
                <a16:creationId xmlns:a16="http://schemas.microsoft.com/office/drawing/2014/main" id="{C8C09A2D-4269-674C-24E9-9C7350A5B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27" r="31630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9EFBC-5475-DD2F-F4B9-5C902CFB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8608" y="6470704"/>
            <a:ext cx="973667" cy="274320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IN">
                <a:solidFill>
                  <a:srgbClr val="FFFFFF"/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12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2D9A807-590E-9E04-645C-67199E0A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128" y="6470704"/>
            <a:ext cx="5901459" cy="274320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b="1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 Recommendation System</a:t>
            </a:r>
            <a:endParaRPr lang="en-US" b="1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273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WIPR readers in agreement with AG in hyperlink copyright case">
            <a:extLst>
              <a:ext uri="{FF2B5EF4-FFF2-40B4-BE49-F238E27FC236}">
                <a16:creationId xmlns:a16="http://schemas.microsoft.com/office/drawing/2014/main" id="{5286F9B6-9946-A922-C326-25800E0FD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7" t="4453" r="24604" b="8338"/>
          <a:stretch/>
        </p:blipFill>
        <p:spPr bwMode="auto">
          <a:xfrm>
            <a:off x="4943872" y="10"/>
            <a:ext cx="724812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C5392-8C60-C11E-9644-3DAD9A71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6" cy="14996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F00F-B7A3-E451-4BC8-7B9AF806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 Kaggle Movie Dataset</a:t>
            </a:r>
          </a:p>
          <a:p>
            <a:pPr marL="640080" lvl="4" indent="0">
              <a:buNone/>
            </a:pPr>
            <a:r>
              <a:rPr lang="en-US">
                <a:solidFill>
                  <a:srgbClr val="000000"/>
                </a:solidFill>
                <a:hlinkClick r:id="rId4"/>
              </a:rPr>
              <a:t>https://www.kaggle.com/datasets/tmdb/tmdb-movie-metadata?resource=download</a:t>
            </a:r>
            <a:r>
              <a:rPr lang="en-US">
                <a:solidFill>
                  <a:srgbClr val="000000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 IMDB contributor</a:t>
            </a:r>
          </a:p>
          <a:p>
            <a:pPr marL="640080" lvl="4" indent="0">
              <a:buNone/>
            </a:pPr>
            <a:r>
              <a:rPr lang="en-US">
                <a:solidFill>
                  <a:srgbClr val="000000"/>
                </a:solidFill>
                <a:hlinkClick r:id="rId5"/>
              </a:rPr>
              <a:t>https://contribute.imdb.com/czone?ref_=nv_cm_cz</a:t>
            </a:r>
            <a:r>
              <a:rPr lang="en-US">
                <a:solidFill>
                  <a:srgbClr val="000000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 Python documentation</a:t>
            </a:r>
          </a:p>
          <a:p>
            <a:pPr marL="640080" lvl="4" indent="0">
              <a:buNone/>
            </a:pPr>
            <a:r>
              <a:rPr lang="en-US">
                <a:solidFill>
                  <a:srgbClr val="000000"/>
                </a:solidFill>
                <a:hlinkClick r:id="rId6"/>
              </a:rPr>
              <a:t>https://docs.python.org/3/</a:t>
            </a:r>
            <a:r>
              <a:rPr lang="en-US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3619950-B8F3-8957-CE92-AFA4F9A3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128" y="6470704"/>
            <a:ext cx="5901459" cy="274320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b="1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 Recommendation System</a:t>
            </a:r>
            <a:endParaRPr lang="en-US" b="1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BD5498C-C6BB-253C-57DD-6E5AA35A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317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nd green lines connected">
            <a:extLst>
              <a:ext uri="{FF2B5EF4-FFF2-40B4-BE49-F238E27FC236}">
                <a16:creationId xmlns:a16="http://schemas.microsoft.com/office/drawing/2014/main" id="{CF36C096-FF44-EA72-9CAC-B2F68802CA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l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68608" y="6446520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6BB1A71-1D39-43C5-A56A-38D33A405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6B5EC66-4B57-7A1C-3B4A-642A0DA75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3" r="11806"/>
          <a:stretch/>
        </p:blipFill>
        <p:spPr>
          <a:xfrm>
            <a:off x="643466" y="1286934"/>
            <a:ext cx="10905066" cy="5571066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F204AA-2FFA-08D7-AB96-8F98A8C8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8608" y="6446520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defTabSz="91440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chemeClr val="tx1"/>
                </a:solidFill>
              </a:rPr>
              <a:pPr lvl="0" indent="0" defTabSz="914400">
                <a:spcBef>
                  <a:spcPts val="0"/>
                </a:spcBef>
                <a:spcAft>
                  <a:spcPts val="600"/>
                </a:spcAft>
                <a:buNone/>
              </a:p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0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024128" y="1720645"/>
            <a:ext cx="10786872" cy="4660683"/>
          </a:xfr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  <a:bevelB w="139700" h="139700" prst="divot"/>
          </a:sp3d>
        </p:spPr>
        <p:txBody>
          <a:bodyPr numCol="2">
            <a:normAutofit fontScale="92500" lnSpcReduction="10000"/>
          </a:bodyPr>
          <a:lstStyle/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Training Topics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Problem Statement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Recommendation System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Movie Recommendation System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Types of Recommendation System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Demographic Filtering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Content Based Filtering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Collaborative Filtering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Features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Future Scope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References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r>
              <a:rPr lang="en-US" sz="2400" dirty="0"/>
              <a:t>Demonstration</a:t>
            </a:r>
          </a:p>
          <a:p>
            <a:pPr lvl="0" indent="-381000">
              <a:lnSpc>
                <a:spcPct val="150000"/>
              </a:lnSpc>
              <a:buSzPts val="2400"/>
              <a:buFont typeface="Arial" pitchFamily="34" charset="0"/>
              <a:buChar char="•"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IN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E63DFBB-ABE9-10E9-7F76-007357635CFD}"/>
              </a:ext>
            </a:extLst>
          </p:cNvPr>
          <p:cNvSpPr txBox="1">
            <a:spLocks/>
          </p:cNvSpPr>
          <p:nvPr/>
        </p:nvSpPr>
        <p:spPr>
          <a:xfrm>
            <a:off x="1024128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Movie Recommendation System</a:t>
            </a:r>
            <a:endParaRPr lang="en-US" b="1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C437-401E-FC4E-697F-AB2FBB0B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Training Topics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EB7C-3517-B16A-D16B-436CB263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6D905-381E-ACBE-39A0-1F5B362CF7A4}"/>
              </a:ext>
            </a:extLst>
          </p:cNvPr>
          <p:cNvSpPr txBox="1"/>
          <p:nvPr/>
        </p:nvSpPr>
        <p:spPr>
          <a:xfrm>
            <a:off x="839416" y="2084832"/>
            <a:ext cx="29716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Introduction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   History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   Features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   Setting up path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   Working with Python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   Basic Syntax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   Variables and Data Types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   Operator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Data Structure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Conditional Statements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Looping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Control Statements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String Manipulation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Functions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6DF25-330A-28B5-40BF-D4201E2A47DD}"/>
              </a:ext>
            </a:extLst>
          </p:cNvPr>
          <p:cNvSpPr txBox="1"/>
          <p:nvPr/>
        </p:nvSpPr>
        <p:spPr>
          <a:xfrm>
            <a:off x="4511824" y="2084832"/>
            <a:ext cx="2160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Modules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Importing module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Time module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Random module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Packages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Composition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6FC7FB-7D51-73DE-68D8-C0AAEF0BF8C6}"/>
              </a:ext>
            </a:extLst>
          </p:cNvPr>
          <p:cNvSpPr txBox="1"/>
          <p:nvPr/>
        </p:nvSpPr>
        <p:spPr>
          <a:xfrm>
            <a:off x="8380894" y="2184886"/>
            <a:ext cx="3600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Libraries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NumPy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Matplotlib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Math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Pyplot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Mpl_toolkits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95987E-7824-CF0C-B427-8523AA99746C}"/>
              </a:ext>
            </a:extLst>
          </p:cNvPr>
          <p:cNvSpPr txBox="1"/>
          <p:nvPr/>
        </p:nvSpPr>
        <p:spPr>
          <a:xfrm>
            <a:off x="4511824" y="4331073"/>
            <a:ext cx="35283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Data Analysis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Visualization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Scatter Plot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E91836D7-AD0F-4ED9-3631-7D09D8A1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128" y="6470704"/>
            <a:ext cx="5901459" cy="274320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b="1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 Recommendation System</a:t>
            </a:r>
            <a:endParaRPr lang="en-US" b="1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5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idx="1"/>
          </p:nvPr>
        </p:nvSpPr>
        <p:spPr>
          <a:xfrm>
            <a:off x="839416" y="2286000"/>
            <a:ext cx="6552728" cy="402336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>
              <a:spcBef>
                <a:spcPts val="133"/>
              </a:spcBef>
              <a:spcAft>
                <a:spcPts val="133"/>
              </a:spcAft>
              <a:buNone/>
            </a:pPr>
            <a:r>
              <a:rPr lang="en-US" sz="2600" dirty="0">
                <a:highlight>
                  <a:srgbClr val="FFFFFF"/>
                </a:highlight>
              </a:rPr>
              <a:t>Providing related movie out of relevant and irrelevant collection of movies to the users of online streaming providers.</a:t>
            </a:r>
          </a:p>
          <a:p>
            <a:pPr marL="0" lvl="0" indent="0">
              <a:spcBef>
                <a:spcPts val="133"/>
              </a:spcBef>
              <a:spcAft>
                <a:spcPts val="133"/>
              </a:spcAft>
              <a:buNone/>
            </a:pPr>
            <a:endParaRPr lang="en-US" sz="2000" dirty="0">
              <a:highlight>
                <a:srgbClr val="FFFFFF"/>
              </a:highlight>
            </a:endParaRPr>
          </a:p>
        </p:txBody>
      </p:sp>
      <p:pic>
        <p:nvPicPr>
          <p:cNvPr id="5122" name="Picture 2" descr="How to Frame Design Problem Statements | Toptal">
            <a:extLst>
              <a:ext uri="{FF2B5EF4-FFF2-40B4-BE49-F238E27FC236}">
                <a16:creationId xmlns:a16="http://schemas.microsoft.com/office/drawing/2014/main" id="{834D5F7F-08A1-9261-3E96-C79E221F6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64" r="31642" b="1"/>
          <a:stretch/>
        </p:blipFill>
        <p:spPr bwMode="auto">
          <a:xfrm>
            <a:off x="7552266" y="10"/>
            <a:ext cx="4639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Google Shape;113;p15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IN" sz="700">
                <a:solidFill>
                  <a:srgbClr val="FFFFFF"/>
                </a:solidFill>
              </a:rPr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IN" sz="700">
              <a:solidFill>
                <a:srgbClr val="FFFFFF"/>
              </a:solidFill>
            </a:endParaRP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1944325A-04CC-9080-BF1D-82578272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128" y="6470704"/>
            <a:ext cx="5901459" cy="274320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b="1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 Recommendation System</a:t>
            </a:r>
            <a:endParaRPr lang="en-US" b="1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 system	</a:t>
            </a:r>
          </a:p>
        </p:txBody>
      </p:sp>
      <p:pic>
        <p:nvPicPr>
          <p:cNvPr id="110" name="Graphic 105" descr="Target Audience">
            <a:extLst>
              <a:ext uri="{FF2B5EF4-FFF2-40B4-BE49-F238E27FC236}">
                <a16:creationId xmlns:a16="http://schemas.microsoft.com/office/drawing/2014/main" id="{0C0BF66B-CE0C-86DE-01F4-D758B880E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4558" y="2286000"/>
            <a:ext cx="3886200" cy="3886200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 Placeholder 9"/>
          <p:cNvSpPr>
            <a:spLocks noGrp="1"/>
          </p:cNvSpPr>
          <p:nvPr>
            <p:ph idx="1"/>
          </p:nvPr>
        </p:nvSpPr>
        <p:spPr>
          <a:xfrm>
            <a:off x="7534656" y="1672212"/>
            <a:ext cx="4778896" cy="3513573"/>
          </a:xfrm>
        </p:spPr>
        <p:txBody>
          <a:bodyPr anchor="ctr">
            <a:normAutofit/>
          </a:bodyPr>
          <a:lstStyle/>
          <a:p>
            <a:pPr marL="186262" lvl="0" indent="0">
              <a:spcBef>
                <a:spcPts val="0"/>
              </a:spcBef>
              <a:buSzPts val="1400"/>
              <a:buNone/>
            </a:pPr>
            <a:r>
              <a:rPr lang="en-US" sz="2600" dirty="0">
                <a:solidFill>
                  <a:srgbClr val="FFFFFF"/>
                </a:solidFill>
              </a:rPr>
              <a:t>Recommendation Systems are a type of </a:t>
            </a:r>
            <a:r>
              <a:rPr lang="en-US" sz="2600" u="sng" dirty="0">
                <a:solidFill>
                  <a:srgbClr val="FFFFFF"/>
                </a:solidFill>
              </a:rPr>
              <a:t>information filtering systems</a:t>
            </a:r>
            <a:r>
              <a:rPr lang="en-US" sz="2600" dirty="0">
                <a:solidFill>
                  <a:srgbClr val="FFFFFF"/>
                </a:solidFill>
              </a:rPr>
              <a:t> as they improve the quality of search results and provides items that are more relevant to the user.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FBD41B56-D35D-BFA3-1A4E-EAE0A420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128" y="6470704"/>
            <a:ext cx="5901459" cy="274320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b="1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 Recommendation System</a:t>
            </a:r>
            <a:endParaRPr lang="en-US" b="1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IN" sz="700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IN"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2AC8-541A-8F5B-A9C3-578C44F8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IN" sz="3500" b="1">
                <a:latin typeface="Arial" panose="020B0604020202020204" pitchFamily="34" charset="0"/>
                <a:cs typeface="Arial" panose="020B0604020202020204" pitchFamily="34" charset="0"/>
              </a:rPr>
              <a:t>Movie </a:t>
            </a:r>
            <a:r>
              <a:rPr lang="en-US" sz="3500" b="1">
                <a:latin typeface="Arial" panose="020B0604020202020204" pitchFamily="34" charset="0"/>
                <a:cs typeface="Arial" panose="020B0604020202020204" pitchFamily="34" charset="0"/>
              </a:rPr>
              <a:t>recommendation system</a:t>
            </a:r>
            <a:endParaRPr lang="en-US" sz="3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BFB4-ADC8-5D68-6C6B-24314B34D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movie recommendation system is a fancy way to describe a process that tries to predict your preferred items based </a:t>
            </a:r>
            <a:r>
              <a:rPr lang="en-US"/>
              <a:t>on you </a:t>
            </a:r>
            <a:r>
              <a:rPr lang="en-US" dirty="0"/>
              <a:t>or people similar to you.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can say that a Recommendation System is a     tool designed to filter the items as per the user’s behavior.</a:t>
            </a:r>
          </a:p>
          <a:p>
            <a:endParaRPr lang="en-US" dirty="0"/>
          </a:p>
        </p:txBody>
      </p:sp>
      <p:pic>
        <p:nvPicPr>
          <p:cNvPr id="8" name="Picture 7" descr="Film reel and slate">
            <a:extLst>
              <a:ext uri="{FF2B5EF4-FFF2-40B4-BE49-F238E27FC236}">
                <a16:creationId xmlns:a16="http://schemas.microsoft.com/office/drawing/2014/main" id="{3DB80FD2-45BA-3CD8-6337-D9DF78BE4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93" r="37247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CCE9C6B-2414-0FE2-8965-4364B2B8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128" y="6470704"/>
            <a:ext cx="5901459" cy="274320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b="1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 Recommendation System</a:t>
            </a:r>
            <a:endParaRPr lang="en-US" b="1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D0349AA-4E9E-6C61-77EE-9D5BC546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8608" y="6470704"/>
            <a:ext cx="973667" cy="274320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IN">
                <a:solidFill>
                  <a:srgbClr val="FFFFFF"/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8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07AE-576A-2E2B-EF55-CAB42830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Types of recommendation system</a:t>
            </a:r>
            <a:endParaRPr lang="en-US" sz="3200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4077D7F-27E1-227E-08B4-0611C35BD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521207"/>
              </p:ext>
            </p:extLst>
          </p:nvPr>
        </p:nvGraphicFramePr>
        <p:xfrm>
          <a:off x="1024128" y="2084832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62BCA-D96E-3266-91B1-FA0652A9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IN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A438724A-0BD0-A33B-C99E-2611E097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128" y="6470704"/>
            <a:ext cx="5901459" cy="274320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b="1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 Recommendation System</a:t>
            </a:r>
            <a:endParaRPr lang="en-US" b="1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264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62CA-FB5F-00AA-BB29-08D4E36A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US" sz="3200" i="0" dirty="0">
                <a:latin typeface="Arial" panose="020B0604020202020204" pitchFamily="34" charset="0"/>
                <a:cs typeface="Arial" panose="020B0604020202020204" pitchFamily="34" charset="0"/>
              </a:rPr>
              <a:t>Demographic Filtering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5C311F-F54E-7C04-23CF-6239E076D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708920"/>
            <a:ext cx="5867061" cy="2493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5F800-D288-ADF8-E844-8C9D61170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They offer generalized recommendations to every user, based on movie popularity and/or genre.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 basic idea behind this system is that movies that are more popular will have a higher probability of being liked by the average audience.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20C5B0D8-0483-1493-7F91-0E9C3863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128" y="6470704"/>
            <a:ext cx="5901459" cy="274320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b="1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 Recommendation System</a:t>
            </a:r>
            <a:endParaRPr lang="en-US" b="1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62B0-8CC7-193D-3468-5D072039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533" y="6470704"/>
            <a:ext cx="973667" cy="274320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IN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26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BB6-2006-57FB-63D3-0595D0A5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US" sz="3200" i="0" dirty="0">
                <a:latin typeface="Arial" panose="020B0604020202020204" pitchFamily="34" charset="0"/>
                <a:cs typeface="Arial" panose="020B0604020202020204" pitchFamily="34" charset="0"/>
              </a:rPr>
              <a:t>Content Based Filtering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ntent-Based Filtering">
            <a:extLst>
              <a:ext uri="{FF2B5EF4-FFF2-40B4-BE49-F238E27FC236}">
                <a16:creationId xmlns:a16="http://schemas.microsoft.com/office/drawing/2014/main" id="{419EB61F-08B8-2114-2CBF-4241DDEC7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326" y="2492896"/>
            <a:ext cx="5867061" cy="29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0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645E-600B-7155-AB82-38EAF9A0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They suggest similar items based on a particular item. This system uses item such as description, actors, etc. for movies, to make these recommendations.</a:t>
            </a:r>
          </a:p>
          <a:p>
            <a:r>
              <a:rPr lang="en-US" dirty="0">
                <a:solidFill>
                  <a:srgbClr val="FFFFFF"/>
                </a:solidFill>
              </a:rPr>
              <a:t>The general idea behind these recommender systems is that if a person liked a particular item, he or she will also like an item that is similar to it.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BB0769D-B176-66B2-84C5-02CA7C8C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128" y="6470704"/>
            <a:ext cx="5901459" cy="274320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b="1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 Recommendation System</a:t>
            </a:r>
            <a:endParaRPr lang="en-US" b="1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DC51E-7FD4-C9A5-8B85-E717A3F7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533" y="6457882"/>
            <a:ext cx="973667" cy="274320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IN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842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3910</TotalTime>
  <Words>489</Words>
  <Application>Microsoft Office PowerPoint</Application>
  <PresentationFormat>Widescreen</PresentationFormat>
  <Paragraphs>122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Contents</vt:lpstr>
      <vt:lpstr>Training Topics</vt:lpstr>
      <vt:lpstr>Problem Statement</vt:lpstr>
      <vt:lpstr>Recommendation system </vt:lpstr>
      <vt:lpstr>Movie recommendation system</vt:lpstr>
      <vt:lpstr>Types of recommendation system</vt:lpstr>
      <vt:lpstr>Demographic Filtering</vt:lpstr>
      <vt:lpstr>Content Based Filtering</vt:lpstr>
      <vt:lpstr>Collaborative Filtering</vt:lpstr>
      <vt:lpstr>Features</vt:lpstr>
      <vt:lpstr>Future scope</vt:lpstr>
      <vt:lpstr>References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Aryan Sharma</cp:lastModifiedBy>
  <cp:revision>57</cp:revision>
  <dcterms:modified xsi:type="dcterms:W3CDTF">2022-11-07T06:06:39Z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2022-09-23T05:25:21Z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00c77461-f5a0-44ac-b2a9-3053669dfcb7</vt:lpwstr>
  </property>
  <property fmtid="{D5CDD505-2E9C-101B-9397-08002B2CF9AE}" pid="7" name="MSIP_Label_defa4170-0d19-0005-0004-bc88714345d2_ActionId">
    <vt:lpwstr>79878288-46d5-4cef-8661-1714e604cee4</vt:lpwstr>
  </property>
  <property fmtid="{D5CDD505-2E9C-101B-9397-08002B2CF9AE}" pid="8" name="MSIP_Label_defa4170-0d19-0005-0004-bc88714345d2_ContentBits">
    <vt:lpwstr>0</vt:lpwstr>
  </property>
</Properties>
</file>