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sldIdLst>
    <p:sldId id="256" r:id="rId2"/>
    <p:sldId id="261" r:id="rId3"/>
    <p:sldId id="294" r:id="rId4"/>
    <p:sldId id="295" r:id="rId5"/>
    <p:sldId id="296" r:id="rId6"/>
    <p:sldId id="297" r:id="rId7"/>
    <p:sldId id="300" r:id="rId8"/>
    <p:sldId id="292" r:id="rId9"/>
    <p:sldId id="293" r:id="rId10"/>
    <p:sldId id="258" r:id="rId11"/>
    <p:sldId id="259" r:id="rId12"/>
    <p:sldId id="299" r:id="rId13"/>
    <p:sldId id="263" r:id="rId14"/>
    <p:sldId id="282" r:id="rId15"/>
    <p:sldId id="286" r:id="rId16"/>
    <p:sldId id="28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058" autoAdjust="0"/>
  </p:normalViewPr>
  <p:slideViewPr>
    <p:cSldViewPr>
      <p:cViewPr varScale="1">
        <p:scale>
          <a:sx n="85" d="100"/>
          <a:sy n="85" d="100"/>
        </p:scale>
        <p:origin x="677"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339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37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255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872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700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4366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043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6/27/2022</a:t>
            </a:r>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Attendance Management System using Face recognition</a:t>
            </a:r>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a:t>6/27/2022</a:t>
            </a:r>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r>
              <a:rPr lang="en-US"/>
              <a:t>Attendance Management System using Face recognition</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023902" y="-71139"/>
            <a:ext cx="10529739" cy="1865382"/>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3200"/>
            </a:pPr>
            <a:endParaRPr lang="en-US" sz="2400" b="1" dirty="0">
              <a:solidFill>
                <a:schemeClr val="tx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4000" b="1" dirty="0">
                <a:solidFill>
                  <a:schemeClr val="dk1"/>
                </a:solidFill>
                <a:latin typeface="Times New Roman" panose="02020603050405020304" pitchFamily="18" charset="0"/>
                <a:cs typeface="Times New Roman" panose="02020603050405020304" pitchFamily="18" charset="0"/>
              </a:rPr>
              <a:t>REDISTRIBUTING ROUTING PROTOCOLS</a:t>
            </a:r>
          </a:p>
        </p:txBody>
      </p:sp>
      <p:sp>
        <p:nvSpPr>
          <p:cNvPr id="89" name="Google Shape;89;p13"/>
          <p:cNvSpPr txBox="1"/>
          <p:nvPr/>
        </p:nvSpPr>
        <p:spPr>
          <a:xfrm>
            <a:off x="344050" y="3814624"/>
            <a:ext cx="3322800" cy="190039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endParaRPr lang="en-IN"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Arial"/>
              <a:buNone/>
            </a:pPr>
            <a:endParaRPr lang="en-IN"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Presenter</a:t>
            </a:r>
          </a:p>
          <a:p>
            <a:pPr marL="0" marR="0" lvl="0" indent="0" algn="ctr" rtl="0">
              <a:lnSpc>
                <a:spcPct val="90000"/>
              </a:lnSpc>
              <a:spcBef>
                <a:spcPts val="0"/>
              </a:spcBef>
              <a:spcAft>
                <a:spcPts val="0"/>
              </a:spcAft>
              <a:buClr>
                <a:schemeClr val="dk1"/>
              </a:buClr>
              <a:buSzPts val="1800"/>
              <a:buFont typeface="Arial"/>
              <a:buNone/>
            </a:pPr>
            <a:r>
              <a:rPr lang="en-IN" sz="1800" dirty="0">
                <a:solidFill>
                  <a:schemeClr val="dk1"/>
                </a:solidFill>
                <a:latin typeface="Times New Roman"/>
                <a:ea typeface="Times New Roman"/>
                <a:cs typeface="Times New Roman"/>
                <a:sym typeface="Times New Roman"/>
              </a:rPr>
              <a:t>Rishi Mehra (2020a1r175)</a:t>
            </a:r>
            <a:endParaRPr lang="en-US" sz="1600"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1" name="Google Shape;91;p13"/>
          <p:cNvSpPr txBox="1"/>
          <p:nvPr/>
        </p:nvSpPr>
        <p:spPr>
          <a:xfrm>
            <a:off x="1808871" y="5943601"/>
            <a:ext cx="88392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MIET(Autonomous), JAMMU</a:t>
            </a:r>
            <a:endParaRPr sz="1600" b="1" i="0" u="none" strike="noStrike" cap="none">
              <a:solidFill>
                <a:schemeClr val="dk1"/>
              </a:solidFill>
              <a:latin typeface="Times New Roman"/>
              <a:ea typeface="Times New Roman"/>
              <a:cs typeface="Times New Roman"/>
              <a:sym typeface="Times New Roman"/>
            </a:endParaRPr>
          </a:p>
        </p:txBody>
      </p:sp>
      <p:sp>
        <p:nvSpPr>
          <p:cNvPr id="92" name="Google Shape;92;p13"/>
          <p:cNvSpPr txBox="1"/>
          <p:nvPr/>
        </p:nvSpPr>
        <p:spPr>
          <a:xfrm>
            <a:off x="2418471" y="1865382"/>
            <a:ext cx="7620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a:solidFill>
                  <a:srgbClr val="002060"/>
                </a:solidFill>
                <a:latin typeface="Times New Roman"/>
                <a:ea typeface="Times New Roman"/>
                <a:cs typeface="Times New Roman"/>
                <a:sym typeface="Times New Roman"/>
              </a:rPr>
              <a:t>Final Evaluation</a:t>
            </a:r>
            <a:endParaRPr/>
          </a:p>
        </p:txBody>
      </p:sp>
      <p:pic>
        <p:nvPicPr>
          <p:cNvPr id="93"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4310050" y="2571744"/>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623392" y="524791"/>
            <a:ext cx="10515600" cy="8817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IN" sz="2400" b="1" dirty="0"/>
              <a:t>Problem Statement and their Solution</a:t>
            </a:r>
            <a:endParaRPr sz="2400" b="1" dirty="0"/>
          </a:p>
        </p:txBody>
      </p:sp>
      <p:sp>
        <p:nvSpPr>
          <p:cNvPr id="111" name="Google Shape;111;p15"/>
          <p:cNvSpPr txBox="1">
            <a:spLocks noGrp="1"/>
          </p:cNvSpPr>
          <p:nvPr>
            <p:ph type="body" idx="1"/>
          </p:nvPr>
        </p:nvSpPr>
        <p:spPr>
          <a:xfrm>
            <a:off x="983432" y="1510048"/>
            <a:ext cx="10802416" cy="4680600"/>
          </a:xfrm>
          <a:prstGeom prst="rect">
            <a:avLst/>
          </a:prstGeom>
          <a:noFill/>
          <a:ln>
            <a:noFill/>
          </a:ln>
        </p:spPr>
        <p:txBody>
          <a:bodyPr spcFirstLastPara="1" wrap="square" lIns="91425" tIns="45700" rIns="91425" bIns="45700" anchor="t" anchorCtr="0">
            <a:normAutofit/>
          </a:bodyPr>
          <a:lstStyle/>
          <a:p>
            <a:pPr marL="342900" algn="just">
              <a:lnSpc>
                <a:spcPct val="160000"/>
              </a:lnSpc>
              <a:spcBef>
                <a:spcPts val="400"/>
              </a:spcBef>
            </a:pPr>
            <a:r>
              <a:rPr lang="en-US" sz="2400" b="0" i="0" dirty="0">
                <a:solidFill>
                  <a:srgbClr val="273239"/>
                </a:solidFill>
                <a:effectLst/>
                <a:latin typeface="Times New Roman" panose="02020603050405020304" pitchFamily="18" charset="0"/>
                <a:cs typeface="Times New Roman" panose="02020603050405020304" pitchFamily="18" charset="0"/>
              </a:rPr>
              <a:t>Often, using a single routing protocol in an </a:t>
            </a:r>
            <a:r>
              <a:rPr lang="en-US" sz="2400" dirty="0">
                <a:solidFill>
                  <a:srgbClr val="273239"/>
                </a:solidFill>
                <a:latin typeface="Times New Roman" panose="02020603050405020304" pitchFamily="18" charset="0"/>
                <a:cs typeface="Times New Roman" panose="02020603050405020304" pitchFamily="18" charset="0"/>
              </a:rPr>
              <a:t>O</a:t>
            </a:r>
            <a:r>
              <a:rPr lang="en-US" sz="2400" b="0" i="0" dirty="0">
                <a:solidFill>
                  <a:srgbClr val="273239"/>
                </a:solidFill>
                <a:effectLst/>
                <a:latin typeface="Times New Roman" panose="02020603050405020304" pitchFamily="18" charset="0"/>
                <a:cs typeface="Times New Roman" panose="02020603050405020304" pitchFamily="18" charset="0"/>
              </a:rPr>
              <a:t>rganization is preferred but there are some conditions in which we have to use multi protocol routing. These conditions include multiple administrator running multiple protocols, company mergers or usage of multi-vendors devices. </a:t>
            </a:r>
          </a:p>
          <a:p>
            <a:pPr marL="342900" algn="just">
              <a:lnSpc>
                <a:spcPct val="160000"/>
              </a:lnSpc>
              <a:spcBef>
                <a:spcPts val="400"/>
              </a:spcBef>
            </a:pPr>
            <a:r>
              <a:rPr lang="en-US" sz="2400" b="0" i="0" dirty="0">
                <a:solidFill>
                  <a:srgbClr val="273239"/>
                </a:solidFill>
                <a:effectLst/>
                <a:latin typeface="Times New Roman" panose="02020603050405020304" pitchFamily="18" charset="0"/>
                <a:cs typeface="Times New Roman" panose="02020603050405020304" pitchFamily="18" charset="0"/>
              </a:rPr>
              <a:t>Therefore, we have to advertise a route learned through a routing protocol or by any other means (like static route or directly connected route) in different routing protocol. This process is called redistribution.</a:t>
            </a:r>
            <a:endParaRPr lang="en-US" sz="2400" dirty="0">
              <a:highlight>
                <a:srgbClr val="FFFFFF"/>
              </a:highlight>
              <a:latin typeface="Times New Roman" panose="02020603050405020304" pitchFamily="18" charset="0"/>
              <a:cs typeface="Times New Roman" panose="02020603050405020304" pitchFamily="18" charset="0"/>
            </a:endParaRPr>
          </a:p>
          <a:p>
            <a:pPr marL="0" lvl="0" indent="0" algn="just">
              <a:lnSpc>
                <a:spcPct val="160000"/>
              </a:lnSpc>
              <a:spcBef>
                <a:spcPts val="400"/>
              </a:spcBef>
              <a:buNone/>
            </a:pPr>
            <a:endParaRPr lang="en-US" sz="2400" dirty="0">
              <a:highlight>
                <a:srgbClr val="FFFFFF"/>
              </a:highlight>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endParaRPr lang="en-US" sz="2400" dirty="0">
              <a:highlight>
                <a:srgbClr val="FFFFFF"/>
              </a:highlight>
            </a:endParaRPr>
          </a:p>
          <a:p>
            <a:pPr marL="0" lvl="0" indent="0" algn="just">
              <a:lnSpc>
                <a:spcPct val="150000"/>
              </a:lnSpc>
              <a:spcBef>
                <a:spcPts val="133"/>
              </a:spcBef>
              <a:spcAft>
                <a:spcPts val="133"/>
              </a:spcAft>
              <a:buNone/>
            </a:pPr>
            <a:endParaRPr lang="en-US" sz="2400" dirty="0">
              <a:highlight>
                <a:srgbClr val="FFFFFF"/>
              </a:highlight>
            </a:endParaRPr>
          </a:p>
          <a:p>
            <a:pPr marL="457200" lvl="0" indent="-381000" algn="l" rtl="0">
              <a:lnSpc>
                <a:spcPct val="150000"/>
              </a:lnSpc>
              <a:spcBef>
                <a:spcPts val="0"/>
              </a:spcBef>
              <a:spcAft>
                <a:spcPts val="0"/>
              </a:spcAft>
              <a:buSzPts val="2400"/>
              <a:buNone/>
            </a:pPr>
            <a:endParaRPr lang="en-US" sz="2400"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a:xfrm>
            <a:off x="4484360" y="6418580"/>
            <a:ext cx="4114800" cy="365125"/>
          </a:xfrm>
        </p:spPr>
        <p:txBody>
          <a:bodyPr/>
          <a:lstStyle/>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6"/>
          <p:cNvSpPr txBox="1">
            <a:spLocks noGrp="1"/>
          </p:cNvSpPr>
          <p:nvPr>
            <p:ph type="ftr" idx="11"/>
          </p:nvPr>
        </p:nvSpPr>
        <p:spPr>
          <a:xfrm>
            <a:off x="4473312" y="638970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IN" dirty="0"/>
          </a:p>
        </p:txBody>
      </p:sp>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
        <p:nvSpPr>
          <p:cNvPr id="7" name="Title 6"/>
          <p:cNvSpPr>
            <a:spLocks noGrp="1"/>
          </p:cNvSpPr>
          <p:nvPr>
            <p:ph type="title"/>
          </p:nvPr>
        </p:nvSpPr>
        <p:spPr>
          <a:xfrm>
            <a:off x="809588" y="285728"/>
            <a:ext cx="10515600" cy="1325563"/>
          </a:xfrm>
        </p:spPr>
        <p:txBody>
          <a:bodyPr>
            <a:normAutofit/>
          </a:bodyPr>
          <a:lstStyle/>
          <a:p>
            <a:r>
              <a:rPr lang="en-US" altLang="zh-CN" sz="2400" b="1" dirty="0">
                <a:solidFill>
                  <a:schemeClr val="tx1"/>
                </a:solidFill>
              </a:rPr>
              <a:t>Technologies Used</a:t>
            </a:r>
            <a:endParaRPr lang="en-US" sz="2400" b="1" dirty="0">
              <a:solidFill>
                <a:schemeClr val="tx1"/>
              </a:solidFill>
            </a:endParaRPr>
          </a:p>
        </p:txBody>
      </p:sp>
      <p:sp>
        <p:nvSpPr>
          <p:cNvPr id="9" name="Date Placeholder 8"/>
          <p:cNvSpPr>
            <a:spLocks noGrp="1"/>
          </p:cNvSpPr>
          <p:nvPr>
            <p:ph type="dt" idx="10"/>
          </p:nvPr>
        </p:nvSpPr>
        <p:spPr/>
        <p:txBody>
          <a:bodyPr/>
          <a:lstStyle/>
          <a:p>
            <a:endParaRPr lang="en-US" dirty="0"/>
          </a:p>
        </p:txBody>
      </p:sp>
      <p:sp>
        <p:nvSpPr>
          <p:cNvPr id="10" name="Rectangle 9"/>
          <p:cNvSpPr/>
          <p:nvPr/>
        </p:nvSpPr>
        <p:spPr>
          <a:xfrm>
            <a:off x="809588" y="1412776"/>
            <a:ext cx="10260664" cy="2241960"/>
          </a:xfrm>
          <a:prstGeom prst="rect">
            <a:avLst/>
          </a:prstGeom>
        </p:spPr>
        <p:txBody>
          <a:bodyPr wrap="square">
            <a:spAutoFit/>
          </a:bodyPr>
          <a:lstStyle/>
          <a:p>
            <a:pPr marL="533400" lvl="0" indent="-457200">
              <a:lnSpc>
                <a:spcPct val="150000"/>
              </a:lnSpc>
              <a:buSzPts val="24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533400" lvl="0" indent="-457200">
              <a:lnSpc>
                <a:spcPct val="150000"/>
              </a:lnSpc>
              <a:buSzPts val="24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CISCO Packet Tracer</a:t>
            </a:r>
          </a:p>
          <a:p>
            <a:pPr marL="76200" lvl="0" algn="just">
              <a:lnSpc>
                <a:spcPct val="150000"/>
              </a:lnSpc>
              <a:buSzPts val="2400"/>
            </a:pPr>
            <a:r>
              <a:rPr lang="en-US" sz="2400" dirty="0">
                <a:solidFill>
                  <a:schemeClr val="tx1"/>
                </a:solidFill>
                <a:latin typeface="Times New Roman" panose="02020603050405020304" pitchFamily="18" charset="0"/>
                <a:cs typeface="Times New Roman" panose="02020603050405020304" pitchFamily="18" charset="0"/>
              </a:rPr>
              <a:t> 	A N</a:t>
            </a:r>
            <a:r>
              <a:rPr lang="en-US" sz="2400" b="0" i="0" dirty="0">
                <a:solidFill>
                  <a:schemeClr val="tx1"/>
                </a:solidFill>
                <a:effectLst/>
                <a:latin typeface="Times New Roman" panose="02020603050405020304" pitchFamily="18" charset="0"/>
                <a:cs typeface="Times New Roman" panose="02020603050405020304" pitchFamily="18" charset="0"/>
              </a:rPr>
              <a:t>etwork simulation tool where you practice networking, IoT and 	cybersecurity skills in a virtual lab with no need of hardware.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57E9-7DFB-DA4C-B0BB-9E075D46DEA0}"/>
              </a:ext>
            </a:extLst>
          </p:cNvPr>
          <p:cNvSpPr>
            <a:spLocks noGrp="1"/>
          </p:cNvSpPr>
          <p:nvPr>
            <p:ph type="title"/>
          </p:nvPr>
        </p:nvSpPr>
        <p:spPr>
          <a:xfrm>
            <a:off x="838200" y="297726"/>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Topics used in Project</a:t>
            </a:r>
            <a:br>
              <a:rPr lang="en-US" sz="2400" b="1" dirty="0">
                <a:latin typeface="+mj-lt"/>
              </a:rPr>
            </a:br>
            <a:endParaRPr lang="en-IN" sz="2400" b="1" dirty="0">
              <a:latin typeface="+mj-lt"/>
            </a:endParaRPr>
          </a:p>
        </p:txBody>
      </p:sp>
      <p:sp>
        <p:nvSpPr>
          <p:cNvPr id="3" name="Text Placeholder 2">
            <a:extLst>
              <a:ext uri="{FF2B5EF4-FFF2-40B4-BE49-F238E27FC236}">
                <a16:creationId xmlns:a16="http://schemas.microsoft.com/office/drawing/2014/main" id="{3E6ECD4C-EA41-5565-36E5-3C3F4A780B65}"/>
              </a:ext>
            </a:extLst>
          </p:cNvPr>
          <p:cNvSpPr>
            <a:spLocks noGrp="1"/>
          </p:cNvSpPr>
          <p:nvPr>
            <p:ph type="body" idx="1"/>
          </p:nvPr>
        </p:nvSpPr>
        <p:spPr>
          <a:xfrm>
            <a:off x="858768" y="1088739"/>
            <a:ext cx="10515600" cy="5246249"/>
          </a:xfrm>
        </p:spPr>
        <p:txBody>
          <a:bodyPr>
            <a:noAutofit/>
          </a:bodyPr>
          <a:lstStyle/>
          <a:p>
            <a:r>
              <a:rPr lang="en-US" sz="2400" dirty="0">
                <a:latin typeface="Times New Roman" panose="02020603050405020304" pitchFamily="18" charset="0"/>
                <a:cs typeface="Times New Roman" panose="02020603050405020304" pitchFamily="18" charset="0"/>
              </a:rPr>
              <a:t>LAN</a:t>
            </a:r>
          </a:p>
          <a:p>
            <a:r>
              <a:rPr lang="en-US" sz="2400" dirty="0">
                <a:latin typeface="Times New Roman" panose="02020603050405020304" pitchFamily="18" charset="0"/>
                <a:cs typeface="Times New Roman" panose="02020603050405020304" pitchFamily="18" charset="0"/>
              </a:rPr>
              <a:t>WAN</a:t>
            </a:r>
          </a:p>
          <a:p>
            <a:r>
              <a:rPr lang="en-US" sz="2400" dirty="0">
                <a:latin typeface="Times New Roman" panose="02020603050405020304" pitchFamily="18" charset="0"/>
                <a:cs typeface="Times New Roman" panose="02020603050405020304" pitchFamily="18" charset="0"/>
              </a:rPr>
              <a:t>IP Address</a:t>
            </a:r>
          </a:p>
          <a:p>
            <a:r>
              <a:rPr lang="en-US" sz="2400" dirty="0">
                <a:latin typeface="Times New Roman" panose="02020603050405020304" pitchFamily="18" charset="0"/>
                <a:cs typeface="Times New Roman" panose="02020603050405020304" pitchFamily="18" charset="0"/>
              </a:rPr>
              <a:t>IP Classes</a:t>
            </a:r>
          </a:p>
          <a:p>
            <a:r>
              <a:rPr lang="en-US" sz="2400" dirty="0">
                <a:latin typeface="Times New Roman" panose="02020603050405020304" pitchFamily="18" charset="0"/>
                <a:cs typeface="Times New Roman" panose="02020603050405020304" pitchFamily="18" charset="0"/>
              </a:rPr>
              <a:t>Networking Devices</a:t>
            </a:r>
          </a:p>
          <a:p>
            <a:r>
              <a:rPr lang="en-US" sz="2400" dirty="0">
                <a:latin typeface="Times New Roman" panose="02020603050405020304" pitchFamily="18" charset="0"/>
                <a:cs typeface="Times New Roman" panose="02020603050405020304" pitchFamily="18" charset="0"/>
              </a:rPr>
              <a:t>Protocols</a:t>
            </a:r>
          </a:p>
          <a:p>
            <a:r>
              <a:rPr lang="en-US" sz="2400" dirty="0">
                <a:latin typeface="Times New Roman" panose="02020603050405020304" pitchFamily="18" charset="0"/>
                <a:cs typeface="Times New Roman" panose="02020603050405020304" pitchFamily="18" charset="0"/>
              </a:rPr>
              <a:t>Cables</a:t>
            </a:r>
          </a:p>
          <a:p>
            <a:r>
              <a:rPr lang="en-US" sz="2400" dirty="0">
                <a:latin typeface="Times New Roman" panose="02020603050405020304" pitchFamily="18" charset="0"/>
                <a:cs typeface="Times New Roman" panose="02020603050405020304" pitchFamily="18" charset="0"/>
              </a:rPr>
              <a:t>Topology</a:t>
            </a:r>
          </a:p>
          <a:p>
            <a:r>
              <a:rPr lang="en-US" sz="2400" dirty="0">
                <a:latin typeface="Times New Roman" panose="02020603050405020304" pitchFamily="18" charset="0"/>
                <a:cs typeface="Times New Roman" panose="02020603050405020304" pitchFamily="18" charset="0"/>
              </a:rPr>
              <a:t>Routing Protocol</a:t>
            </a:r>
          </a:p>
          <a:p>
            <a:r>
              <a:rPr lang="en-US" sz="2400" dirty="0">
                <a:latin typeface="Times New Roman" panose="02020603050405020304" pitchFamily="18" charset="0"/>
                <a:cs typeface="Times New Roman" panose="02020603050405020304" pitchFamily="18" charset="0"/>
              </a:rPr>
              <a:t>Redistribution</a:t>
            </a:r>
          </a:p>
          <a:p>
            <a:pPr marL="11430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4416130-C022-7F8E-D49B-12F27F33A8A2}"/>
              </a:ext>
            </a:extLst>
          </p:cNvPr>
          <p:cNvSpPr>
            <a:spLocks noGrp="1"/>
          </p:cNvSpPr>
          <p:nvPr>
            <p:ph type="dt" idx="10"/>
          </p:nvPr>
        </p:nvSpPr>
        <p:spPr/>
        <p:txBody>
          <a:bodyPr/>
          <a:lstStyle/>
          <a:p>
            <a:endParaRPr lang="en-US" dirty="0"/>
          </a:p>
        </p:txBody>
      </p:sp>
      <p:sp>
        <p:nvSpPr>
          <p:cNvPr id="5" name="Footer Placeholder 4">
            <a:extLst>
              <a:ext uri="{FF2B5EF4-FFF2-40B4-BE49-F238E27FC236}">
                <a16:creationId xmlns:a16="http://schemas.microsoft.com/office/drawing/2014/main" id="{4ED71249-7DF8-FC5A-8B9F-EE8A99E9C7F3}"/>
              </a:ext>
            </a:extLst>
          </p:cNvPr>
          <p:cNvSpPr>
            <a:spLocks noGrp="1"/>
          </p:cNvSpPr>
          <p:nvPr>
            <p:ph type="ftr" idx="11"/>
          </p:nvPr>
        </p:nvSpPr>
        <p:spPr>
          <a:xfrm>
            <a:off x="4495800" y="6377711"/>
            <a:ext cx="4114800" cy="365125"/>
          </a:xfrm>
        </p:spPr>
        <p:txBody>
          <a:bodyPr/>
          <a:lstStyle/>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9293882C-BF7F-60DD-0CA8-55CA722539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spTree>
    <p:extLst>
      <p:ext uri="{BB962C8B-B14F-4D97-AF65-F5344CB8AC3E}">
        <p14:creationId xmlns:p14="http://schemas.microsoft.com/office/powerpoint/2010/main" val="285597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68C7E8-9AF2-64A9-5D13-C03846F16D87}"/>
              </a:ext>
            </a:extLst>
          </p:cNvPr>
          <p:cNvSpPr>
            <a:spLocks noGrp="1"/>
          </p:cNvSpPr>
          <p:nvPr>
            <p:ph type="title"/>
          </p:nvPr>
        </p:nvSpPr>
        <p:spPr/>
        <p:txBody>
          <a:bodyPr>
            <a:normAutofit/>
          </a:bodyPr>
          <a:lstStyle/>
          <a:p>
            <a:br>
              <a:rPr lang="en-US" sz="2400" b="1" dirty="0"/>
            </a:br>
            <a:r>
              <a:rPr lang="en-US" sz="2400" b="1" dirty="0"/>
              <a:t>Command used</a:t>
            </a:r>
            <a:endParaRPr lang="en-IN" sz="2400" b="1" dirty="0"/>
          </a:p>
        </p:txBody>
      </p:sp>
      <p:sp>
        <p:nvSpPr>
          <p:cNvPr id="8" name="Text Placeholder 7">
            <a:extLst>
              <a:ext uri="{FF2B5EF4-FFF2-40B4-BE49-F238E27FC236}">
                <a16:creationId xmlns:a16="http://schemas.microsoft.com/office/drawing/2014/main" id="{5D60D9BA-DBE9-98BB-18CA-940027D784AA}"/>
              </a:ext>
            </a:extLst>
          </p:cNvPr>
          <p:cNvSpPr>
            <a:spLocks noGrp="1"/>
          </p:cNvSpPr>
          <p:nvPr>
            <p:ph type="body" idx="1"/>
          </p:nvPr>
        </p:nvSpPr>
        <p:spPr/>
        <p:txBody>
          <a:bodyPr>
            <a:normAutofit/>
          </a:bodyPr>
          <a:lstStyle/>
          <a:p>
            <a:pPr marL="114300" indent="0">
              <a:buNone/>
            </a:pPr>
            <a:r>
              <a:rPr lang="en-IN" sz="2400" dirty="0">
                <a:latin typeface="Times New Roman" panose="02020603050405020304" pitchFamily="18" charset="0"/>
                <a:cs typeface="Times New Roman" panose="02020603050405020304" pitchFamily="18" charset="0"/>
              </a:rPr>
              <a:t># router rip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redistribute </a:t>
            </a:r>
            <a:r>
              <a:rPr lang="en-IN" sz="2400" dirty="0" err="1">
                <a:latin typeface="Times New Roman" panose="02020603050405020304" pitchFamily="18" charset="0"/>
                <a:cs typeface="Times New Roman" panose="02020603050405020304" pitchFamily="18" charset="0"/>
              </a:rPr>
              <a:t>ospf</a:t>
            </a:r>
            <a:r>
              <a:rPr lang="en-IN" sz="2400" dirty="0">
                <a:latin typeface="Times New Roman" panose="02020603050405020304" pitchFamily="18" charset="0"/>
                <a:cs typeface="Times New Roman" panose="02020603050405020304" pitchFamily="18" charset="0"/>
              </a:rPr>
              <a:t> process Id metric 1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redistribute </a:t>
            </a:r>
            <a:r>
              <a:rPr lang="en-IN" sz="2400" dirty="0" err="1">
                <a:latin typeface="Times New Roman" panose="02020603050405020304" pitchFamily="18" charset="0"/>
                <a:cs typeface="Times New Roman" panose="02020603050405020304" pitchFamily="18" charset="0"/>
              </a:rPr>
              <a:t>eigrp</a:t>
            </a:r>
            <a:r>
              <a:rPr lang="en-IN" sz="2400" dirty="0">
                <a:latin typeface="Times New Roman" panose="02020603050405020304" pitchFamily="18" charset="0"/>
                <a:cs typeface="Times New Roman" panose="02020603050405020304" pitchFamily="18" charset="0"/>
              </a:rPr>
              <a:t> process Id metric 1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router </a:t>
            </a:r>
            <a:r>
              <a:rPr lang="en-IN" sz="2400" dirty="0" err="1">
                <a:latin typeface="Times New Roman" panose="02020603050405020304" pitchFamily="18" charset="0"/>
                <a:cs typeface="Times New Roman" panose="02020603050405020304" pitchFamily="18" charset="0"/>
              </a:rPr>
              <a:t>ospf</a:t>
            </a:r>
            <a:r>
              <a:rPr lang="en-IN" sz="2400" dirty="0">
                <a:latin typeface="Times New Roman" panose="02020603050405020304" pitchFamily="18" charset="0"/>
                <a:cs typeface="Times New Roman" panose="02020603050405020304" pitchFamily="18" charset="0"/>
              </a:rPr>
              <a:t> process id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redistribute rip subnets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redistribute </a:t>
            </a:r>
            <a:r>
              <a:rPr lang="en-IN" sz="2400" dirty="0" err="1">
                <a:latin typeface="Times New Roman" panose="02020603050405020304" pitchFamily="18" charset="0"/>
                <a:cs typeface="Times New Roman" panose="02020603050405020304" pitchFamily="18" charset="0"/>
              </a:rPr>
              <a:t>eigrp</a:t>
            </a:r>
            <a:r>
              <a:rPr lang="en-IN" sz="2400" dirty="0">
                <a:latin typeface="Times New Roman" panose="02020603050405020304" pitchFamily="18" charset="0"/>
                <a:cs typeface="Times New Roman" panose="02020603050405020304" pitchFamily="18" charset="0"/>
              </a:rPr>
              <a:t> process id subnets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router </a:t>
            </a:r>
            <a:r>
              <a:rPr lang="en-IN" sz="2400" dirty="0" err="1">
                <a:latin typeface="Times New Roman" panose="02020603050405020304" pitchFamily="18" charset="0"/>
                <a:cs typeface="Times New Roman" panose="02020603050405020304" pitchFamily="18" charset="0"/>
              </a:rPr>
              <a:t>eigrp</a:t>
            </a:r>
            <a:r>
              <a:rPr lang="en-IN" sz="2400" dirty="0">
                <a:latin typeface="Times New Roman" panose="02020603050405020304" pitchFamily="18" charset="0"/>
                <a:cs typeface="Times New Roman" panose="02020603050405020304" pitchFamily="18" charset="0"/>
              </a:rPr>
              <a:t> process id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redistribute rip metric 1 100 100 100 100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redistribute </a:t>
            </a:r>
            <a:r>
              <a:rPr lang="en-IN" sz="2400" dirty="0" err="1">
                <a:latin typeface="Times New Roman" panose="02020603050405020304" pitchFamily="18" charset="0"/>
                <a:cs typeface="Times New Roman" panose="02020603050405020304" pitchFamily="18" charset="0"/>
              </a:rPr>
              <a:t>ospf</a:t>
            </a:r>
            <a:r>
              <a:rPr lang="en-IN" sz="2400" dirty="0">
                <a:latin typeface="Times New Roman" panose="02020603050405020304" pitchFamily="18" charset="0"/>
                <a:cs typeface="Times New Roman" panose="02020603050405020304" pitchFamily="18" charset="0"/>
              </a:rPr>
              <a:t> process id metric 1 100 100 100 100</a:t>
            </a:r>
            <a:endParaRPr lang="en-IN" sz="2400" dirty="0"/>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endParaRPr lang="en-US" dirty="0"/>
          </a:p>
          <a:p>
            <a:endParaRPr lang="en-US"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dirty="0"/>
          </a:p>
        </p:txBody>
      </p:sp>
    </p:spTree>
    <p:extLst>
      <p:ext uri="{BB962C8B-B14F-4D97-AF65-F5344CB8AC3E}">
        <p14:creationId xmlns:p14="http://schemas.microsoft.com/office/powerpoint/2010/main" val="44416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794" y="2766219"/>
            <a:ext cx="5286412" cy="1325563"/>
          </a:xfrm>
        </p:spPr>
        <p:txBody>
          <a:bodyPr>
            <a:noAutofit/>
          </a:bodyPr>
          <a:lstStyle/>
          <a:p>
            <a:r>
              <a:rPr lang="en-US" b="1" dirty="0"/>
              <a:t>DEMONSTRATION</a:t>
            </a:r>
            <a:endParaRPr lang="en-US" b="1"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dirty="0"/>
          </a:p>
        </p:txBody>
      </p:sp>
      <p:sp>
        <p:nvSpPr>
          <p:cNvPr id="5" name="Date Placeholder 4"/>
          <p:cNvSpPr>
            <a:spLocks noGrp="1"/>
          </p:cNvSpPr>
          <p:nvPr>
            <p:ph type="dt" idx="10"/>
          </p:nvPr>
        </p:nvSpPr>
        <p:spPr/>
        <p:txBody>
          <a:bodyPr/>
          <a:lstStyle/>
          <a:p>
            <a:endParaRPr lang="en-US" dirty="0"/>
          </a:p>
        </p:txBody>
      </p:sp>
      <p:sp>
        <p:nvSpPr>
          <p:cNvPr id="6" name="Footer Placeholder 5"/>
          <p:cNvSpPr>
            <a:spLocks noGrp="1"/>
          </p:cNvSpPr>
          <p:nvPr>
            <p:ph type="ftr" idx="11"/>
          </p:nvPr>
        </p:nvSpPr>
        <p:spPr>
          <a:xfrm>
            <a:off x="4495800" y="6356349"/>
            <a:ext cx="4114800" cy="365125"/>
          </a:xfrm>
        </p:spPr>
        <p:txBody>
          <a:bodyPr/>
          <a:lstStyle/>
          <a:p>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5214-7D2C-8949-E745-F7B6A4A7789D}"/>
              </a:ext>
            </a:extLst>
          </p:cNvPr>
          <p:cNvSpPr>
            <a:spLocks noGrp="1"/>
          </p:cNvSpPr>
          <p:nvPr>
            <p:ph type="title"/>
          </p:nvPr>
        </p:nvSpPr>
        <p:spPr>
          <a:xfrm>
            <a:off x="838200" y="365125"/>
            <a:ext cx="10515600" cy="831627"/>
          </a:xfrm>
        </p:spPr>
        <p:txBody>
          <a:bodyPr>
            <a:normAutofit/>
          </a:bodyPr>
          <a:lstStyle/>
          <a:p>
            <a:pPr algn="ctr"/>
            <a:r>
              <a:rPr lang="en-US" sz="3600" dirty="0"/>
              <a:t>Basic interface</a:t>
            </a:r>
            <a:endParaRPr lang="en-IN" sz="3600" dirty="0"/>
          </a:p>
        </p:txBody>
      </p:sp>
      <p:sp>
        <p:nvSpPr>
          <p:cNvPr id="4" name="Date Placeholder 3">
            <a:extLst>
              <a:ext uri="{FF2B5EF4-FFF2-40B4-BE49-F238E27FC236}">
                <a16:creationId xmlns:a16="http://schemas.microsoft.com/office/drawing/2014/main" id="{CCE2F9B8-979A-51F9-EE2E-6D13DADA1951}"/>
              </a:ext>
            </a:extLst>
          </p:cNvPr>
          <p:cNvSpPr>
            <a:spLocks noGrp="1"/>
          </p:cNvSpPr>
          <p:nvPr>
            <p:ph type="dt" idx="10"/>
          </p:nvPr>
        </p:nvSpPr>
        <p:spPr/>
        <p:txBody>
          <a:bodyPr/>
          <a:lstStyle/>
          <a:p>
            <a:endParaRPr lang="en-US" dirty="0"/>
          </a:p>
        </p:txBody>
      </p:sp>
      <p:sp>
        <p:nvSpPr>
          <p:cNvPr id="5" name="Footer Placeholder 4">
            <a:extLst>
              <a:ext uri="{FF2B5EF4-FFF2-40B4-BE49-F238E27FC236}">
                <a16:creationId xmlns:a16="http://schemas.microsoft.com/office/drawing/2014/main" id="{A721C52C-62E3-92BC-92C7-85287D1AE967}"/>
              </a:ext>
            </a:extLst>
          </p:cNvPr>
          <p:cNvSpPr>
            <a:spLocks noGrp="1"/>
          </p:cNvSpPr>
          <p:nvPr>
            <p:ph type="ftr" idx="11"/>
          </p:nvPr>
        </p:nvSpPr>
        <p:spPr>
          <a:xfrm>
            <a:off x="4513312" y="6356349"/>
            <a:ext cx="4114800" cy="365125"/>
          </a:xfrm>
        </p:spPr>
        <p:txBody>
          <a:bodyPr/>
          <a:lstStyle/>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D3E73EE6-F4A4-6B4C-A342-C617700103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pic>
        <p:nvPicPr>
          <p:cNvPr id="8" name="Picture 7">
            <a:extLst>
              <a:ext uri="{FF2B5EF4-FFF2-40B4-BE49-F238E27FC236}">
                <a16:creationId xmlns:a16="http://schemas.microsoft.com/office/drawing/2014/main" id="{CB7A906B-8B8E-06B4-9521-F250FA1B3074}"/>
              </a:ext>
            </a:extLst>
          </p:cNvPr>
          <p:cNvPicPr>
            <a:picLocks noChangeAspect="1"/>
          </p:cNvPicPr>
          <p:nvPr/>
        </p:nvPicPr>
        <p:blipFill>
          <a:blip r:embed="rId2"/>
          <a:stretch>
            <a:fillRect/>
          </a:stretch>
        </p:blipFill>
        <p:spPr>
          <a:xfrm>
            <a:off x="2618059" y="1078250"/>
            <a:ext cx="6896871" cy="5396601"/>
          </a:xfrm>
          <a:prstGeom prst="rect">
            <a:avLst/>
          </a:prstGeom>
        </p:spPr>
      </p:pic>
    </p:spTree>
    <p:extLst>
      <p:ext uri="{BB962C8B-B14F-4D97-AF65-F5344CB8AC3E}">
        <p14:creationId xmlns:p14="http://schemas.microsoft.com/office/powerpoint/2010/main" val="176701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6B5EC66-4B57-7A1C-3B4A-642A0DA75591}"/>
              </a:ext>
            </a:extLst>
          </p:cNvPr>
          <p:cNvPicPr>
            <a:picLocks noChangeAspect="1"/>
          </p:cNvPicPr>
          <p:nvPr/>
        </p:nvPicPr>
        <p:blipFill>
          <a:blip r:embed="rId2"/>
          <a:stretch>
            <a:fillRect/>
          </a:stretch>
        </p:blipFill>
        <p:spPr>
          <a:xfrm>
            <a:off x="2063552" y="1628800"/>
            <a:ext cx="7750969" cy="3119437"/>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sp>
        <p:nvSpPr>
          <p:cNvPr id="5" name="Footer Placeholder 4"/>
          <p:cNvSpPr>
            <a:spLocks noGrp="1"/>
          </p:cNvSpPr>
          <p:nvPr>
            <p:ph type="ftr" idx="11"/>
          </p:nvPr>
        </p:nvSpPr>
        <p:spPr>
          <a:xfrm>
            <a:off x="4481696" y="6356350"/>
            <a:ext cx="4114800" cy="365125"/>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268620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a:t>CONTENTS</a:t>
            </a:r>
            <a:r>
              <a:rPr lang="en-US" sz="2400" b="1" dirty="0"/>
              <a:t>:-</a:t>
            </a:r>
          </a:p>
        </p:txBody>
      </p:sp>
      <p:sp>
        <p:nvSpPr>
          <p:cNvPr id="3" name="Text Placeholder 2"/>
          <p:cNvSpPr>
            <a:spLocks noGrp="1"/>
          </p:cNvSpPr>
          <p:nvPr>
            <p:ph type="body" idx="1"/>
          </p:nvPr>
        </p:nvSpPr>
        <p:spPr>
          <a:xfrm>
            <a:off x="1166778" y="1196752"/>
            <a:ext cx="10515600" cy="5159598"/>
          </a:xfrm>
        </p:spPr>
        <p:txBody>
          <a:bodyPr>
            <a:normAutofit/>
          </a:bodyPr>
          <a:lstStyle/>
          <a:p>
            <a:pPr marL="533400" indent="-457200">
              <a:lnSpc>
                <a:spcPct val="120000"/>
              </a:lnSpc>
              <a:buSzPts val="2400"/>
            </a:pPr>
            <a:r>
              <a:rPr lang="en-US" sz="2400" dirty="0"/>
              <a:t>My Learnings</a:t>
            </a:r>
          </a:p>
          <a:p>
            <a:pPr marL="533400" indent="-457200">
              <a:lnSpc>
                <a:spcPct val="120000"/>
              </a:lnSpc>
              <a:buSzPts val="2400"/>
            </a:pPr>
            <a:r>
              <a:rPr lang="en-US" sz="2400" dirty="0"/>
              <a:t>Introduction</a:t>
            </a:r>
          </a:p>
          <a:p>
            <a:pPr lvl="0" indent="-381000">
              <a:lnSpc>
                <a:spcPct val="120000"/>
              </a:lnSpc>
              <a:buSzPts val="2400"/>
              <a:buFont typeface="Arial" pitchFamily="34" charset="0"/>
              <a:buChar char="•"/>
            </a:pPr>
            <a:r>
              <a:rPr lang="en-US" sz="2400" dirty="0"/>
              <a:t> Problem Statement</a:t>
            </a:r>
          </a:p>
          <a:p>
            <a:pPr lvl="0" indent="-381000">
              <a:lnSpc>
                <a:spcPct val="120000"/>
              </a:lnSpc>
              <a:buSzPts val="2400"/>
              <a:buFont typeface="Arial" pitchFamily="34" charset="0"/>
              <a:buChar char="•"/>
            </a:pPr>
            <a:r>
              <a:rPr lang="en-US" sz="2400" dirty="0"/>
              <a:t> Solution</a:t>
            </a:r>
          </a:p>
          <a:p>
            <a:pPr lvl="0" indent="-381000">
              <a:lnSpc>
                <a:spcPct val="120000"/>
              </a:lnSpc>
              <a:buSzPts val="2400"/>
              <a:buFont typeface="Arial" pitchFamily="34" charset="0"/>
              <a:buChar char="•"/>
            </a:pPr>
            <a:r>
              <a:rPr lang="en-US" sz="2400" dirty="0"/>
              <a:t> Topics used in Project</a:t>
            </a:r>
          </a:p>
          <a:p>
            <a:pPr lvl="0" indent="-381000">
              <a:lnSpc>
                <a:spcPct val="120000"/>
              </a:lnSpc>
              <a:buSzPts val="2400"/>
              <a:buFont typeface="Arial" pitchFamily="34" charset="0"/>
              <a:buChar char="•"/>
            </a:pPr>
            <a:r>
              <a:rPr lang="en-US" sz="2400" dirty="0"/>
              <a:t> Technology Used</a:t>
            </a:r>
          </a:p>
          <a:p>
            <a:pPr lvl="0" indent="-381000">
              <a:lnSpc>
                <a:spcPct val="120000"/>
              </a:lnSpc>
              <a:buSzPts val="2400"/>
              <a:buFont typeface="Arial" pitchFamily="34" charset="0"/>
              <a:buChar char="•"/>
            </a:pPr>
            <a:r>
              <a:rPr lang="en-US" sz="2400" dirty="0"/>
              <a:t> Command Used</a:t>
            </a:r>
          </a:p>
          <a:p>
            <a:pPr lvl="0" indent="-381000">
              <a:lnSpc>
                <a:spcPct val="120000"/>
              </a:lnSpc>
              <a:buSzPts val="2400"/>
              <a:buFont typeface="Arial" pitchFamily="34" charset="0"/>
              <a:buChar char="•"/>
            </a:pPr>
            <a:r>
              <a:rPr lang="en-US" sz="2400" dirty="0"/>
              <a:t> Demonstration</a:t>
            </a:r>
          </a:p>
          <a:p>
            <a:pPr marL="76200" lvl="0" indent="0">
              <a:lnSpc>
                <a:spcPct val="120000"/>
              </a:lnSpc>
              <a:buSzPts val="2400"/>
              <a:buNone/>
            </a:pPr>
            <a:endParaRPr lang="en-US" sz="2600" dirty="0"/>
          </a:p>
          <a:p>
            <a:pPr lvl="0" indent="-381000">
              <a:lnSpc>
                <a:spcPct val="150000"/>
              </a:lnSpc>
              <a:buSzPts val="2400"/>
              <a:buFont typeface="Arial" pitchFamily="34" charset="0"/>
              <a:buChar char="•"/>
            </a:pPr>
            <a:endParaRPr lang="en-US" sz="2400" dirty="0"/>
          </a:p>
          <a:p>
            <a:pPr>
              <a:lnSpc>
                <a:spcPct val="100000"/>
              </a:lnSpc>
              <a:buFont typeface="Arial" pitchFamily="34" charset="0"/>
              <a:buChar char="•"/>
            </a:pPr>
            <a:endParaRPr lang="en-US" altLang="zh-C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a:t>
            </a:fld>
            <a:endParaRPr lang="en-IN" dirty="0"/>
          </a:p>
        </p:txBody>
      </p:sp>
      <p:sp>
        <p:nvSpPr>
          <p:cNvPr id="5" name="Date Placeholder 4"/>
          <p:cNvSpPr>
            <a:spLocks noGrp="1"/>
          </p:cNvSpPr>
          <p:nvPr>
            <p:ph type="dt" idx="10"/>
          </p:nvPr>
        </p:nvSpPr>
        <p:spPr/>
        <p:txBody>
          <a:bodyPr/>
          <a:lstStyle/>
          <a:p>
            <a:endParaRPr lang="en-US" dirty="0"/>
          </a:p>
        </p:txBody>
      </p:sp>
      <p:sp>
        <p:nvSpPr>
          <p:cNvPr id="6" name="Footer Placeholder 5"/>
          <p:cNvSpPr>
            <a:spLocks noGrp="1"/>
          </p:cNvSpPr>
          <p:nvPr>
            <p:ph type="ftr" idx="11"/>
          </p:nvPr>
        </p:nvSpPr>
        <p:spPr>
          <a:xfrm>
            <a:off x="4495800" y="6492875"/>
            <a:ext cx="4114800" cy="365125"/>
          </a:xfrm>
        </p:spPr>
        <p:txBody>
          <a:bodyPr/>
          <a:lstStyle/>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D6F3-A5CD-6359-BADD-CF0300617561}"/>
              </a:ext>
            </a:extLst>
          </p:cNvPr>
          <p:cNvSpPr>
            <a:spLocks noGrp="1"/>
          </p:cNvSpPr>
          <p:nvPr>
            <p:ph type="title"/>
          </p:nvPr>
        </p:nvSpPr>
        <p:spPr>
          <a:xfrm>
            <a:off x="838200" y="446869"/>
            <a:ext cx="10515600" cy="1196752"/>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MY LEARNINGS:-</a:t>
            </a:r>
            <a:endParaRPr lang="en-IN" sz="24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BD2673D-E8B9-6D35-B742-116A18BDF05B}"/>
              </a:ext>
            </a:extLst>
          </p:cNvPr>
          <p:cNvSpPr>
            <a:spLocks noGrp="1"/>
          </p:cNvSpPr>
          <p:nvPr>
            <p:ph type="body" idx="1"/>
          </p:nvPr>
        </p:nvSpPr>
        <p:spPr>
          <a:xfrm>
            <a:off x="838200" y="1333277"/>
            <a:ext cx="10515600" cy="4871566"/>
          </a:xfrm>
        </p:spPr>
        <p:txBody>
          <a:bodyPr>
            <a:normAutofit/>
          </a:bodyPr>
          <a:lstStyle/>
          <a:p>
            <a:r>
              <a:rPr lang="en-US" sz="2400" dirty="0"/>
              <a:t>Computer Network</a:t>
            </a:r>
          </a:p>
          <a:p>
            <a:pPr lvl="1"/>
            <a:r>
              <a:rPr lang="en-US" dirty="0"/>
              <a:t>LAN</a:t>
            </a:r>
          </a:p>
          <a:p>
            <a:pPr lvl="1"/>
            <a:r>
              <a:rPr lang="en-US" dirty="0"/>
              <a:t>MAN</a:t>
            </a:r>
          </a:p>
          <a:p>
            <a:pPr lvl="1"/>
            <a:r>
              <a:rPr lang="en-US" dirty="0"/>
              <a:t>WAN</a:t>
            </a:r>
          </a:p>
          <a:p>
            <a:pPr lvl="1"/>
            <a:r>
              <a:rPr lang="en-US" dirty="0"/>
              <a:t>PAN</a:t>
            </a:r>
          </a:p>
          <a:p>
            <a:r>
              <a:rPr lang="en-US" sz="2400" dirty="0"/>
              <a:t>Transmission Modes</a:t>
            </a:r>
          </a:p>
          <a:p>
            <a:pPr lvl="1"/>
            <a:r>
              <a:rPr lang="en-US" dirty="0"/>
              <a:t>Simplex</a:t>
            </a:r>
          </a:p>
          <a:p>
            <a:pPr lvl="1"/>
            <a:r>
              <a:rPr lang="en-US" dirty="0"/>
              <a:t>Duplex</a:t>
            </a:r>
          </a:p>
          <a:p>
            <a:pPr lvl="2"/>
            <a:r>
              <a:rPr lang="en-US" sz="2400" dirty="0"/>
              <a:t>Half Duplex</a:t>
            </a:r>
          </a:p>
          <a:p>
            <a:pPr lvl="2"/>
            <a:r>
              <a:rPr lang="en-US" sz="2400" dirty="0"/>
              <a:t>Full Duplex</a:t>
            </a:r>
          </a:p>
          <a:p>
            <a:r>
              <a:rPr kumimoji="0" lang="en-US" sz="2400" i="0" u="none" strike="noStrike" kern="0" cap="none" spc="0" normalizeH="0" baseline="0" noProof="0" dirty="0">
                <a:ln>
                  <a:noFill/>
                </a:ln>
                <a:solidFill>
                  <a:srgbClr val="000000"/>
                </a:solidFill>
                <a:effectLst/>
                <a:uLnTx/>
                <a:uFillTx/>
                <a:latin typeface="Times New Roman"/>
                <a:cs typeface="Times New Roman"/>
                <a:sym typeface="Times New Roman"/>
              </a:rPr>
              <a:t>MAC Address</a:t>
            </a:r>
            <a:endParaRPr lang="en-US" sz="2400" dirty="0"/>
          </a:p>
        </p:txBody>
      </p:sp>
      <p:sp>
        <p:nvSpPr>
          <p:cNvPr id="4" name="Date Placeholder 3">
            <a:extLst>
              <a:ext uri="{FF2B5EF4-FFF2-40B4-BE49-F238E27FC236}">
                <a16:creationId xmlns:a16="http://schemas.microsoft.com/office/drawing/2014/main" id="{A922BC13-96CA-54C2-A9E1-B12E03202010}"/>
              </a:ext>
            </a:extLst>
          </p:cNvPr>
          <p:cNvSpPr>
            <a:spLocks noGrp="1"/>
          </p:cNvSpPr>
          <p:nvPr>
            <p:ph type="dt" idx="10"/>
          </p:nvPr>
        </p:nvSpPr>
        <p:spPr/>
        <p:txBody>
          <a:bodyPr/>
          <a:lstStyle/>
          <a:p>
            <a:endParaRPr lang="en-US" dirty="0"/>
          </a:p>
        </p:txBody>
      </p:sp>
      <p:sp>
        <p:nvSpPr>
          <p:cNvPr id="5" name="Footer Placeholder 4">
            <a:extLst>
              <a:ext uri="{FF2B5EF4-FFF2-40B4-BE49-F238E27FC236}">
                <a16:creationId xmlns:a16="http://schemas.microsoft.com/office/drawing/2014/main" id="{AAAC182A-EE0A-A94E-FA6F-FBB264A18EA1}"/>
              </a:ext>
            </a:extLst>
          </p:cNvPr>
          <p:cNvSpPr>
            <a:spLocks noGrp="1"/>
          </p:cNvSpPr>
          <p:nvPr>
            <p:ph type="ftr" idx="11"/>
          </p:nvPr>
        </p:nvSpPr>
        <p:spPr>
          <a:xfrm>
            <a:off x="4504928" y="6492875"/>
            <a:ext cx="4114800" cy="365125"/>
          </a:xfrm>
        </p:spPr>
        <p:txBody>
          <a:bodyPr/>
          <a:lstStyle/>
          <a:p>
            <a:endParaRPr lang="en-US" dirty="0"/>
          </a:p>
          <a:p>
            <a:endParaRPr lang="en-US" dirty="0"/>
          </a:p>
        </p:txBody>
      </p:sp>
      <p:sp>
        <p:nvSpPr>
          <p:cNvPr id="6" name="Slide Number Placeholder 5">
            <a:extLst>
              <a:ext uri="{FF2B5EF4-FFF2-40B4-BE49-F238E27FC236}">
                <a16:creationId xmlns:a16="http://schemas.microsoft.com/office/drawing/2014/main" id="{D016AFA0-C0B7-29F3-10AD-480FF346DE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spTree>
    <p:extLst>
      <p:ext uri="{BB962C8B-B14F-4D97-AF65-F5344CB8AC3E}">
        <p14:creationId xmlns:p14="http://schemas.microsoft.com/office/powerpoint/2010/main" val="257867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12517-88A4-AFCD-DCF7-F5CAD92054C1}"/>
              </a:ext>
            </a:extLst>
          </p:cNvPr>
          <p:cNvSpPr>
            <a:spLocks noGrp="1"/>
          </p:cNvSpPr>
          <p:nvPr>
            <p:ph type="body" idx="1"/>
          </p:nvPr>
        </p:nvSpPr>
        <p:spPr>
          <a:xfrm>
            <a:off x="838200" y="136525"/>
            <a:ext cx="10515600" cy="6316811"/>
          </a:xfrm>
        </p:spPr>
        <p:txBody>
          <a:bodyPr>
            <a:normAutofit/>
          </a:bodyPr>
          <a:lstStyle/>
          <a:p>
            <a:pPr>
              <a:buFont typeface="Arial" panose="020B0604020202020204" pitchFamily="34" charset="0"/>
              <a:buChar char="•"/>
            </a:pPr>
            <a:r>
              <a:rPr lang="en-US" sz="2400" b="1" dirty="0"/>
              <a:t> </a:t>
            </a:r>
            <a:r>
              <a:rPr lang="en-US" sz="2400" dirty="0"/>
              <a:t>OSI models/layers</a:t>
            </a:r>
          </a:p>
          <a:p>
            <a:pPr lvl="1"/>
            <a:r>
              <a:rPr lang="en-US" dirty="0"/>
              <a:t>Physical Layer</a:t>
            </a:r>
          </a:p>
          <a:p>
            <a:pPr lvl="1"/>
            <a:r>
              <a:rPr lang="en-US" dirty="0"/>
              <a:t>Data Link Layer</a:t>
            </a:r>
          </a:p>
          <a:p>
            <a:pPr lvl="1"/>
            <a:r>
              <a:rPr lang="en-US" dirty="0"/>
              <a:t>Network Layer</a:t>
            </a:r>
          </a:p>
          <a:p>
            <a:pPr lvl="1"/>
            <a:r>
              <a:rPr lang="en-US" dirty="0"/>
              <a:t>Transport Layer</a:t>
            </a:r>
          </a:p>
          <a:p>
            <a:pPr lvl="1"/>
            <a:r>
              <a:rPr lang="en-US" dirty="0"/>
              <a:t>Session Layer</a:t>
            </a:r>
          </a:p>
          <a:p>
            <a:pPr lvl="1"/>
            <a:r>
              <a:rPr lang="en-US" dirty="0"/>
              <a:t>Presentation Layer</a:t>
            </a:r>
            <a:endParaRPr lang="en-IN" dirty="0"/>
          </a:p>
          <a:p>
            <a:pPr lvl="1"/>
            <a:r>
              <a:rPr lang="en-IN" dirty="0"/>
              <a:t>Application Layer</a:t>
            </a:r>
          </a:p>
          <a:p>
            <a:r>
              <a:rPr lang="en-IN" sz="2400" dirty="0"/>
              <a:t>IP Address (Internet protocol address)</a:t>
            </a:r>
          </a:p>
          <a:p>
            <a:r>
              <a:rPr lang="en-IN" sz="2400" dirty="0"/>
              <a:t>IP classes (IPv4)</a:t>
            </a:r>
          </a:p>
          <a:p>
            <a:pPr lvl="1"/>
            <a:r>
              <a:rPr lang="en-IN" dirty="0"/>
              <a:t>Class A (1-126)</a:t>
            </a:r>
          </a:p>
          <a:p>
            <a:pPr lvl="1"/>
            <a:r>
              <a:rPr lang="en-IN" dirty="0"/>
              <a:t>Class B (128-191)</a:t>
            </a:r>
          </a:p>
          <a:p>
            <a:pPr lvl="1"/>
            <a:r>
              <a:rPr lang="en-IN" dirty="0"/>
              <a:t>Class C (192-223)</a:t>
            </a:r>
          </a:p>
          <a:p>
            <a:pPr lvl="1"/>
            <a:r>
              <a:rPr lang="en-IN" dirty="0"/>
              <a:t>Class D (224-239)</a:t>
            </a:r>
          </a:p>
          <a:p>
            <a:pPr lvl="1"/>
            <a:r>
              <a:rPr lang="en-IN" dirty="0"/>
              <a:t>Class E (240-255)</a:t>
            </a:r>
            <a:endParaRPr lang="en-US" dirty="0"/>
          </a:p>
        </p:txBody>
      </p:sp>
      <p:sp>
        <p:nvSpPr>
          <p:cNvPr id="4" name="Date Placeholder 3">
            <a:extLst>
              <a:ext uri="{FF2B5EF4-FFF2-40B4-BE49-F238E27FC236}">
                <a16:creationId xmlns:a16="http://schemas.microsoft.com/office/drawing/2014/main" id="{FEA78013-46CE-508C-8FB6-ECD4AA3ECF44}"/>
              </a:ext>
            </a:extLst>
          </p:cNvPr>
          <p:cNvSpPr>
            <a:spLocks noGrp="1"/>
          </p:cNvSpPr>
          <p:nvPr>
            <p:ph type="dt" idx="10"/>
          </p:nvPr>
        </p:nvSpPr>
        <p:spPr>
          <a:xfrm>
            <a:off x="695400" y="6440318"/>
            <a:ext cx="2743200" cy="365125"/>
          </a:xfrm>
        </p:spPr>
        <p:txBody>
          <a:bodyPr/>
          <a:lstStyle/>
          <a:p>
            <a:endParaRPr lang="en-US" dirty="0"/>
          </a:p>
          <a:p>
            <a:endParaRPr lang="en-US" dirty="0"/>
          </a:p>
        </p:txBody>
      </p:sp>
      <p:sp>
        <p:nvSpPr>
          <p:cNvPr id="6" name="Slide Number Placeholder 5">
            <a:extLst>
              <a:ext uri="{FF2B5EF4-FFF2-40B4-BE49-F238E27FC236}">
                <a16:creationId xmlns:a16="http://schemas.microsoft.com/office/drawing/2014/main" id="{71A0670D-4C7D-28E7-81FD-DC44348624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4</a:t>
            </a:fld>
            <a:endParaRPr lang="en-IN"/>
          </a:p>
        </p:txBody>
      </p:sp>
    </p:spTree>
    <p:extLst>
      <p:ext uri="{BB962C8B-B14F-4D97-AF65-F5344CB8AC3E}">
        <p14:creationId xmlns:p14="http://schemas.microsoft.com/office/powerpoint/2010/main" val="325581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53E7A-2B4F-3638-D72C-7C2F4FEC0ED3}"/>
              </a:ext>
            </a:extLst>
          </p:cNvPr>
          <p:cNvSpPr>
            <a:spLocks noGrp="1"/>
          </p:cNvSpPr>
          <p:nvPr>
            <p:ph type="body" idx="1"/>
          </p:nvPr>
        </p:nvSpPr>
        <p:spPr>
          <a:xfrm>
            <a:off x="838200" y="406931"/>
            <a:ext cx="10515600" cy="5916315"/>
          </a:xfrm>
        </p:spPr>
        <p:txBody>
          <a:bodyPr>
            <a:normAutofit fontScale="92500" lnSpcReduction="20000"/>
          </a:bodyPr>
          <a:lstStyle/>
          <a:p>
            <a:r>
              <a:rPr lang="en-US" sz="2600" dirty="0"/>
              <a:t>Protocols</a:t>
            </a:r>
            <a:endParaRPr lang="en-IN" sz="2600" dirty="0"/>
          </a:p>
          <a:p>
            <a:r>
              <a:rPr lang="en-IN" sz="2600" dirty="0"/>
              <a:t>Networking Devices</a:t>
            </a:r>
          </a:p>
          <a:p>
            <a:pPr lvl="1"/>
            <a:r>
              <a:rPr lang="en-IN" sz="2600" dirty="0"/>
              <a:t>LAN Card</a:t>
            </a:r>
          </a:p>
          <a:p>
            <a:pPr lvl="1"/>
            <a:r>
              <a:rPr lang="en-IN" sz="2600" dirty="0"/>
              <a:t>Repeater</a:t>
            </a:r>
          </a:p>
          <a:p>
            <a:pPr lvl="1"/>
            <a:r>
              <a:rPr lang="en-IN" sz="2600" dirty="0"/>
              <a:t>HUB</a:t>
            </a:r>
          </a:p>
          <a:p>
            <a:pPr lvl="1"/>
            <a:r>
              <a:rPr lang="en-IN" sz="2600" dirty="0"/>
              <a:t>Switch</a:t>
            </a:r>
          </a:p>
          <a:p>
            <a:pPr lvl="1"/>
            <a:r>
              <a:rPr lang="en-IN" sz="2600" dirty="0"/>
              <a:t>Bridge</a:t>
            </a:r>
          </a:p>
          <a:p>
            <a:pPr lvl="1"/>
            <a:r>
              <a:rPr lang="en-IN" sz="2600" dirty="0"/>
              <a:t>Gateway</a:t>
            </a:r>
          </a:p>
          <a:p>
            <a:pPr lvl="1"/>
            <a:r>
              <a:rPr lang="en-IN" sz="2600" dirty="0"/>
              <a:t>Firewall</a:t>
            </a:r>
          </a:p>
          <a:p>
            <a:pPr lvl="1"/>
            <a:r>
              <a:rPr lang="en-IN" sz="2600" dirty="0"/>
              <a:t>Router</a:t>
            </a:r>
          </a:p>
          <a:p>
            <a:r>
              <a:rPr lang="en-IN" sz="2600" dirty="0"/>
              <a:t>Cables</a:t>
            </a:r>
          </a:p>
          <a:p>
            <a:pPr lvl="1"/>
            <a:r>
              <a:rPr lang="en-IN" sz="2600" dirty="0"/>
              <a:t>Coaxial Cable</a:t>
            </a:r>
          </a:p>
          <a:p>
            <a:pPr lvl="1"/>
            <a:r>
              <a:rPr lang="en-IN" sz="2600" dirty="0"/>
              <a:t>Twisted Pair Cable</a:t>
            </a:r>
          </a:p>
          <a:p>
            <a:pPr lvl="2"/>
            <a:r>
              <a:rPr lang="en-IN" sz="2600" dirty="0"/>
              <a:t>Straight through cable</a:t>
            </a:r>
          </a:p>
          <a:p>
            <a:pPr lvl="2"/>
            <a:r>
              <a:rPr lang="en-IN" sz="2600" dirty="0"/>
              <a:t>Cross over cable</a:t>
            </a:r>
          </a:p>
          <a:p>
            <a:pPr lvl="2"/>
            <a:r>
              <a:rPr lang="en-IN" sz="2600" dirty="0"/>
              <a:t>Roll over cable</a:t>
            </a:r>
          </a:p>
          <a:p>
            <a:pPr lvl="1"/>
            <a:r>
              <a:rPr lang="en-IN" sz="2600" dirty="0"/>
              <a:t>Optic Fibre Cable</a:t>
            </a:r>
          </a:p>
          <a:p>
            <a:endParaRPr lang="en-IN" dirty="0"/>
          </a:p>
        </p:txBody>
      </p:sp>
      <p:sp>
        <p:nvSpPr>
          <p:cNvPr id="4" name="Date Placeholder 3">
            <a:extLst>
              <a:ext uri="{FF2B5EF4-FFF2-40B4-BE49-F238E27FC236}">
                <a16:creationId xmlns:a16="http://schemas.microsoft.com/office/drawing/2014/main" id="{3880A48D-E15E-BC47-3CC4-B4A21310EE25}"/>
              </a:ext>
            </a:extLst>
          </p:cNvPr>
          <p:cNvSpPr>
            <a:spLocks noGrp="1"/>
          </p:cNvSpPr>
          <p:nvPr>
            <p:ph type="dt" idx="10"/>
          </p:nvPr>
        </p:nvSpPr>
        <p:spPr/>
        <p:txBody>
          <a:bodyPr/>
          <a:lstStyle/>
          <a:p>
            <a:endParaRPr lang="en-US" dirty="0"/>
          </a:p>
        </p:txBody>
      </p:sp>
      <p:sp>
        <p:nvSpPr>
          <p:cNvPr id="6" name="Slide Number Placeholder 5">
            <a:extLst>
              <a:ext uri="{FF2B5EF4-FFF2-40B4-BE49-F238E27FC236}">
                <a16:creationId xmlns:a16="http://schemas.microsoft.com/office/drawing/2014/main" id="{485C0F76-97BC-1ED1-EF77-DB02932F0E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Tree>
    <p:extLst>
      <p:ext uri="{BB962C8B-B14F-4D97-AF65-F5344CB8AC3E}">
        <p14:creationId xmlns:p14="http://schemas.microsoft.com/office/powerpoint/2010/main" val="67195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A2A73D-57C2-307E-D688-E6B2850915F1}"/>
              </a:ext>
            </a:extLst>
          </p:cNvPr>
          <p:cNvSpPr>
            <a:spLocks noGrp="1"/>
          </p:cNvSpPr>
          <p:nvPr>
            <p:ph type="body" idx="1"/>
          </p:nvPr>
        </p:nvSpPr>
        <p:spPr>
          <a:xfrm>
            <a:off x="838200" y="332656"/>
            <a:ext cx="10515600" cy="5844307"/>
          </a:xfrm>
        </p:spPr>
        <p:txBody>
          <a:bodyPr>
            <a:normAutofit/>
          </a:bodyPr>
          <a:lstStyle/>
          <a:p>
            <a:r>
              <a:rPr lang="en-US" sz="2400" dirty="0"/>
              <a:t>Topology</a:t>
            </a:r>
          </a:p>
          <a:p>
            <a:pPr lvl="1"/>
            <a:r>
              <a:rPr lang="en-US" dirty="0"/>
              <a:t>Bus topology</a:t>
            </a:r>
          </a:p>
          <a:p>
            <a:pPr lvl="1"/>
            <a:r>
              <a:rPr lang="en-US" dirty="0"/>
              <a:t>Ring topology</a:t>
            </a:r>
          </a:p>
          <a:p>
            <a:pPr lvl="1"/>
            <a:r>
              <a:rPr lang="en-US" dirty="0"/>
              <a:t>Star topology</a:t>
            </a:r>
          </a:p>
          <a:p>
            <a:pPr lvl="1"/>
            <a:r>
              <a:rPr lang="en-US" dirty="0"/>
              <a:t>Mesh topology</a:t>
            </a:r>
          </a:p>
          <a:p>
            <a:pPr lvl="1"/>
            <a:r>
              <a:rPr lang="en-US" dirty="0"/>
              <a:t>Tree topology</a:t>
            </a:r>
          </a:p>
          <a:p>
            <a:pPr lvl="1"/>
            <a:r>
              <a:rPr lang="en-US" dirty="0"/>
              <a:t>Hybrid topology</a:t>
            </a:r>
          </a:p>
          <a:p>
            <a:r>
              <a:rPr lang="en-US" sz="2400" dirty="0"/>
              <a:t>Routing Protocols</a:t>
            </a:r>
          </a:p>
          <a:p>
            <a:pPr lvl="1"/>
            <a:r>
              <a:rPr lang="en-US" dirty="0"/>
              <a:t>RIP (Routing information protocol)</a:t>
            </a:r>
          </a:p>
          <a:p>
            <a:pPr lvl="1"/>
            <a:r>
              <a:rPr lang="en-US" dirty="0"/>
              <a:t>OSPF (Open Shortest Path Protocol)</a:t>
            </a:r>
          </a:p>
          <a:p>
            <a:pPr lvl="1"/>
            <a:r>
              <a:rPr lang="en-US" dirty="0"/>
              <a:t>EIGRP (Enhance Interior Gateway Routing Protocol)</a:t>
            </a:r>
            <a:endParaRPr lang="en-US" sz="2400" dirty="0"/>
          </a:p>
          <a:p>
            <a:r>
              <a:rPr lang="en-US" sz="2400" dirty="0"/>
              <a:t>Email Server</a:t>
            </a:r>
          </a:p>
          <a:p>
            <a:r>
              <a:rPr lang="en-US" sz="2400" dirty="0"/>
              <a:t>WIFI (Wireless Fidelity)</a:t>
            </a:r>
          </a:p>
          <a:p>
            <a:endParaRPr lang="en-US" dirty="0"/>
          </a:p>
        </p:txBody>
      </p:sp>
      <p:sp>
        <p:nvSpPr>
          <p:cNvPr id="4" name="Date Placeholder 3">
            <a:extLst>
              <a:ext uri="{FF2B5EF4-FFF2-40B4-BE49-F238E27FC236}">
                <a16:creationId xmlns:a16="http://schemas.microsoft.com/office/drawing/2014/main" id="{2CC2AEEB-B68C-FDA0-F854-7570E694AE72}"/>
              </a:ext>
            </a:extLst>
          </p:cNvPr>
          <p:cNvSpPr>
            <a:spLocks noGrp="1"/>
          </p:cNvSpPr>
          <p:nvPr>
            <p:ph type="dt" idx="10"/>
          </p:nvPr>
        </p:nvSpPr>
        <p:spPr/>
        <p:txBody>
          <a:bodyPr/>
          <a:lstStyle/>
          <a:p>
            <a:endParaRPr lang="en-US" dirty="0"/>
          </a:p>
        </p:txBody>
      </p:sp>
      <p:sp>
        <p:nvSpPr>
          <p:cNvPr id="6" name="Slide Number Placeholder 5">
            <a:extLst>
              <a:ext uri="{FF2B5EF4-FFF2-40B4-BE49-F238E27FC236}">
                <a16:creationId xmlns:a16="http://schemas.microsoft.com/office/drawing/2014/main" id="{937222E4-0025-B206-2327-B4B0BB582E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Tree>
    <p:extLst>
      <p:ext uri="{BB962C8B-B14F-4D97-AF65-F5344CB8AC3E}">
        <p14:creationId xmlns:p14="http://schemas.microsoft.com/office/powerpoint/2010/main" val="171191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A2A73D-57C2-307E-D688-E6B2850915F1}"/>
              </a:ext>
            </a:extLst>
          </p:cNvPr>
          <p:cNvSpPr>
            <a:spLocks noGrp="1"/>
          </p:cNvSpPr>
          <p:nvPr>
            <p:ph type="body" idx="1"/>
          </p:nvPr>
        </p:nvSpPr>
        <p:spPr>
          <a:xfrm>
            <a:off x="838200" y="305762"/>
            <a:ext cx="10515600" cy="5844307"/>
          </a:xfrm>
        </p:spPr>
        <p:txBody>
          <a:bodyPr>
            <a:normAutofit/>
          </a:bodyPr>
          <a:lstStyle/>
          <a:p>
            <a:pPr marL="114300" indent="0">
              <a:buNone/>
            </a:pPr>
            <a:endParaRPr lang="en-US" sz="2400" dirty="0"/>
          </a:p>
          <a:p>
            <a:r>
              <a:rPr lang="en-US" sz="2400" dirty="0"/>
              <a:t>VoIP (Voice Over Internet Protocol)</a:t>
            </a:r>
          </a:p>
          <a:p>
            <a:r>
              <a:rPr lang="en-US" sz="2400" dirty="0"/>
              <a:t>NAT (Network Address Translation)</a:t>
            </a:r>
          </a:p>
          <a:p>
            <a:r>
              <a:rPr lang="en-US" sz="2400" dirty="0"/>
              <a:t>VPN (Virtual Private Network)</a:t>
            </a:r>
          </a:p>
          <a:p>
            <a:r>
              <a:rPr lang="en-US" sz="2400" dirty="0"/>
              <a:t>Redistribution</a:t>
            </a:r>
          </a:p>
          <a:p>
            <a:pPr marL="1028700" lvl="2" indent="0" algn="just">
              <a:buNone/>
            </a:pPr>
            <a:endParaRPr lang="en-US" sz="2400" dirty="0"/>
          </a:p>
          <a:p>
            <a:pPr marL="1028700" lvl="2" indent="0" algn="just">
              <a:buNone/>
            </a:pPr>
            <a:endParaRPr lang="en-US" sz="1600" dirty="0"/>
          </a:p>
        </p:txBody>
      </p:sp>
      <p:sp>
        <p:nvSpPr>
          <p:cNvPr id="4" name="Date Placeholder 3">
            <a:extLst>
              <a:ext uri="{FF2B5EF4-FFF2-40B4-BE49-F238E27FC236}">
                <a16:creationId xmlns:a16="http://schemas.microsoft.com/office/drawing/2014/main" id="{2CC2AEEB-B68C-FDA0-F854-7570E694AE72}"/>
              </a:ext>
            </a:extLst>
          </p:cNvPr>
          <p:cNvSpPr>
            <a:spLocks noGrp="1"/>
          </p:cNvSpPr>
          <p:nvPr>
            <p:ph type="dt" idx="10"/>
          </p:nvPr>
        </p:nvSpPr>
        <p:spPr/>
        <p:txBody>
          <a:bodyPr/>
          <a:lstStyle/>
          <a:p>
            <a:endParaRPr lang="en-US" dirty="0"/>
          </a:p>
        </p:txBody>
      </p:sp>
      <p:sp>
        <p:nvSpPr>
          <p:cNvPr id="5" name="Footer Placeholder 4">
            <a:extLst>
              <a:ext uri="{FF2B5EF4-FFF2-40B4-BE49-F238E27FC236}">
                <a16:creationId xmlns:a16="http://schemas.microsoft.com/office/drawing/2014/main" id="{0AB68780-6E7F-516B-AD17-EC19DF0C9CF5}"/>
              </a:ext>
            </a:extLst>
          </p:cNvPr>
          <p:cNvSpPr>
            <a:spLocks noGrp="1"/>
          </p:cNvSpPr>
          <p:nvPr>
            <p:ph type="ftr" idx="11"/>
          </p:nvPr>
        </p:nvSpPr>
        <p:spPr>
          <a:xfrm>
            <a:off x="4495800" y="6492875"/>
            <a:ext cx="4114800" cy="365125"/>
          </a:xfrm>
        </p:spPr>
        <p:txBody>
          <a:bodyPr/>
          <a:lstStyle/>
          <a:p>
            <a:endParaRPr lang="en-US" dirty="0"/>
          </a:p>
          <a:p>
            <a:endParaRPr lang="en-US" dirty="0"/>
          </a:p>
        </p:txBody>
      </p:sp>
      <p:sp>
        <p:nvSpPr>
          <p:cNvPr id="6" name="Slide Number Placeholder 5">
            <a:extLst>
              <a:ext uri="{FF2B5EF4-FFF2-40B4-BE49-F238E27FC236}">
                <a16:creationId xmlns:a16="http://schemas.microsoft.com/office/drawing/2014/main" id="{937222E4-0025-B206-2327-B4B0BB582E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Tree>
    <p:extLst>
      <p:ext uri="{BB962C8B-B14F-4D97-AF65-F5344CB8AC3E}">
        <p14:creationId xmlns:p14="http://schemas.microsoft.com/office/powerpoint/2010/main" val="358664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67E3-E60E-E00C-407C-0F224B60DE12}"/>
              </a:ext>
            </a:extLst>
          </p:cNvPr>
          <p:cNvSpPr>
            <a:spLocks noGrp="1"/>
          </p:cNvSpPr>
          <p:nvPr>
            <p:ph type="title"/>
          </p:nvPr>
        </p:nvSpPr>
        <p:spPr>
          <a:xfrm>
            <a:off x="1000930" y="2719946"/>
            <a:ext cx="10515600" cy="1325563"/>
          </a:xfrm>
        </p:spPr>
        <p:txBody>
          <a:bodyPr>
            <a:normAutofit/>
          </a:bodyPr>
          <a:lstStyle/>
          <a:p>
            <a:r>
              <a:rPr lang="en-IN" sz="2400" b="1" dirty="0"/>
              <a:t>Use</a:t>
            </a:r>
          </a:p>
        </p:txBody>
      </p:sp>
      <p:sp>
        <p:nvSpPr>
          <p:cNvPr id="3" name="Text Placeholder 2">
            <a:extLst>
              <a:ext uri="{FF2B5EF4-FFF2-40B4-BE49-F238E27FC236}">
                <a16:creationId xmlns:a16="http://schemas.microsoft.com/office/drawing/2014/main" id="{F5757F8F-03DD-296E-3405-9A19D77A1072}"/>
              </a:ext>
            </a:extLst>
          </p:cNvPr>
          <p:cNvSpPr>
            <a:spLocks noGrp="1"/>
          </p:cNvSpPr>
          <p:nvPr>
            <p:ph type="body" idx="1"/>
          </p:nvPr>
        </p:nvSpPr>
        <p:spPr>
          <a:xfrm>
            <a:off x="1189842" y="1270980"/>
            <a:ext cx="10515600" cy="1656184"/>
          </a:xfrm>
        </p:spPr>
        <p:txBody>
          <a:bodyPr>
            <a:normAutofit/>
          </a:bodyPr>
          <a:lstStyle/>
          <a:p>
            <a:r>
              <a:rPr lang="en-US" sz="2400" dirty="0">
                <a:solidFill>
                  <a:schemeClr val="tx1"/>
                </a:solidFill>
              </a:rPr>
              <a:t>Route Redistribution is the transfer of routes learned from one routing protocol to another.</a:t>
            </a:r>
          </a:p>
          <a:p>
            <a:r>
              <a:rPr lang="en-US" sz="2400" dirty="0">
                <a:solidFill>
                  <a:schemeClr val="tx1"/>
                </a:solidFill>
              </a:rPr>
              <a:t>Used on routers with multiple routing protocols.</a:t>
            </a:r>
          </a:p>
        </p:txBody>
      </p:sp>
      <p:sp>
        <p:nvSpPr>
          <p:cNvPr id="4" name="Date Placeholder 3">
            <a:extLst>
              <a:ext uri="{FF2B5EF4-FFF2-40B4-BE49-F238E27FC236}">
                <a16:creationId xmlns:a16="http://schemas.microsoft.com/office/drawing/2014/main" id="{77DA4EA2-1499-EF7C-188D-FEA2AC4C75C0}"/>
              </a:ext>
            </a:extLst>
          </p:cNvPr>
          <p:cNvSpPr>
            <a:spLocks noGrp="1"/>
          </p:cNvSpPr>
          <p:nvPr>
            <p:ph type="dt" idx="10"/>
          </p:nvPr>
        </p:nvSpPr>
        <p:spPr/>
        <p:txBody>
          <a:bodyPr/>
          <a:lstStyle/>
          <a:p>
            <a:endParaRPr lang="en-US" dirty="0"/>
          </a:p>
        </p:txBody>
      </p:sp>
      <p:sp>
        <p:nvSpPr>
          <p:cNvPr id="5" name="Footer Placeholder 4">
            <a:extLst>
              <a:ext uri="{FF2B5EF4-FFF2-40B4-BE49-F238E27FC236}">
                <a16:creationId xmlns:a16="http://schemas.microsoft.com/office/drawing/2014/main" id="{5376A4EA-D619-C0B2-AAB7-8B9D7113B6FA}"/>
              </a:ext>
            </a:extLst>
          </p:cNvPr>
          <p:cNvSpPr>
            <a:spLocks noGrp="1"/>
          </p:cNvSpPr>
          <p:nvPr>
            <p:ph type="ftr" idx="11"/>
          </p:nvPr>
        </p:nvSpPr>
        <p:spPr>
          <a:xfrm>
            <a:off x="4495800" y="6376344"/>
            <a:ext cx="4114800" cy="365125"/>
          </a:xfrm>
        </p:spPr>
        <p:txBody>
          <a:bodyPr/>
          <a:lstStyle/>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FBE55298-2E5B-5833-6F58-5DB71A381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a:p>
        </p:txBody>
      </p:sp>
      <p:sp>
        <p:nvSpPr>
          <p:cNvPr id="7" name="Title 1">
            <a:extLst>
              <a:ext uri="{FF2B5EF4-FFF2-40B4-BE49-F238E27FC236}">
                <a16:creationId xmlns:a16="http://schemas.microsoft.com/office/drawing/2014/main" id="{8E0C58DA-25C3-4820-9334-DA47AFA1973F}"/>
              </a:ext>
            </a:extLst>
          </p:cNvPr>
          <p:cNvSpPr txBox="1">
            <a:spLocks/>
          </p:cNvSpPr>
          <p:nvPr/>
        </p:nvSpPr>
        <p:spPr>
          <a:xfrm>
            <a:off x="838200" y="87213"/>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b="1" u="sng" dirty="0"/>
              <a:t>INTRODUCTION:-</a:t>
            </a:r>
          </a:p>
          <a:p>
            <a:endParaRPr lang="en-IN" sz="2400" b="1" dirty="0"/>
          </a:p>
          <a:p>
            <a:r>
              <a:rPr lang="en-IN" sz="2400" b="1" dirty="0"/>
              <a:t>What is Redistribution?</a:t>
            </a:r>
          </a:p>
        </p:txBody>
      </p:sp>
      <p:sp>
        <p:nvSpPr>
          <p:cNvPr id="8" name="Text Placeholder 2">
            <a:extLst>
              <a:ext uri="{FF2B5EF4-FFF2-40B4-BE49-F238E27FC236}">
                <a16:creationId xmlns:a16="http://schemas.microsoft.com/office/drawing/2014/main" id="{B6C85522-C9C4-4021-B02C-1CFA1A266BB9}"/>
              </a:ext>
            </a:extLst>
          </p:cNvPr>
          <p:cNvSpPr txBox="1">
            <a:spLocks/>
          </p:cNvSpPr>
          <p:nvPr/>
        </p:nvSpPr>
        <p:spPr>
          <a:xfrm>
            <a:off x="1189842" y="3789040"/>
            <a:ext cx="10515600" cy="1656184"/>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pPr>
              <a:buFont typeface="Arial" panose="020B0604020202020204" pitchFamily="34" charset="0"/>
              <a:buChar char="•"/>
            </a:pPr>
            <a:r>
              <a:rPr lang="en-US" sz="2400" dirty="0">
                <a:solidFill>
                  <a:schemeClr val="tx1"/>
                </a:solidFill>
              </a:rPr>
              <a:t>Redistribution is used to allow different networks belonging to the same company to communicate with each other. </a:t>
            </a:r>
          </a:p>
          <a:p>
            <a:pPr>
              <a:buFont typeface="Arial" panose="020B0604020202020204" pitchFamily="34" charset="0"/>
              <a:buChar char="•"/>
            </a:pPr>
            <a:r>
              <a:rPr lang="en-US" sz="2400" dirty="0">
                <a:solidFill>
                  <a:schemeClr val="tx1"/>
                </a:solidFill>
              </a:rPr>
              <a:t>Redistribution is used when two companies merge and their networks use different routing protocols.</a:t>
            </a:r>
          </a:p>
        </p:txBody>
      </p:sp>
    </p:spTree>
    <p:extLst>
      <p:ext uri="{BB962C8B-B14F-4D97-AF65-F5344CB8AC3E}">
        <p14:creationId xmlns:p14="http://schemas.microsoft.com/office/powerpoint/2010/main" val="239329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44E6-C798-5EBC-04EC-F7953D84545D}"/>
              </a:ext>
            </a:extLst>
          </p:cNvPr>
          <p:cNvSpPr>
            <a:spLocks noGrp="1"/>
          </p:cNvSpPr>
          <p:nvPr>
            <p:ph type="title"/>
          </p:nvPr>
        </p:nvSpPr>
        <p:spPr>
          <a:xfrm>
            <a:off x="838200" y="339562"/>
            <a:ext cx="10515600" cy="903635"/>
          </a:xfrm>
        </p:spPr>
        <p:txBody>
          <a:bodyPr>
            <a:normAutofit fontScale="90000"/>
          </a:bodyPr>
          <a:lstStyle/>
          <a:p>
            <a:br>
              <a:rPr lang="en-IN" sz="2400" b="1" dirty="0"/>
            </a:br>
            <a:br>
              <a:rPr lang="en-IN" sz="2400" b="1" dirty="0"/>
            </a:br>
            <a:r>
              <a:rPr lang="en-IN" sz="2700" b="1" dirty="0"/>
              <a:t>Example</a:t>
            </a:r>
          </a:p>
        </p:txBody>
      </p:sp>
      <p:sp>
        <p:nvSpPr>
          <p:cNvPr id="3" name="Text Placeholder 2">
            <a:extLst>
              <a:ext uri="{FF2B5EF4-FFF2-40B4-BE49-F238E27FC236}">
                <a16:creationId xmlns:a16="http://schemas.microsoft.com/office/drawing/2014/main" id="{20FCABAF-E75E-5BC5-A730-3C4EE4A4A0C2}"/>
              </a:ext>
            </a:extLst>
          </p:cNvPr>
          <p:cNvSpPr>
            <a:spLocks noGrp="1"/>
          </p:cNvSpPr>
          <p:nvPr>
            <p:ph type="body" idx="1"/>
          </p:nvPr>
        </p:nvSpPr>
        <p:spPr>
          <a:xfrm>
            <a:off x="1127448" y="1124744"/>
            <a:ext cx="10515600" cy="5087590"/>
          </a:xfrm>
        </p:spPr>
        <p:txBody>
          <a:bodyPr>
            <a:noAutofit/>
          </a:bodyPr>
          <a:lstStyle/>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r>
              <a:rPr lang="en-US" sz="2400" dirty="0">
                <a:solidFill>
                  <a:schemeClr val="tx1"/>
                </a:solidFill>
              </a:rPr>
              <a:t>Assume that RIP being used in a growing network. Beyond a hop count of 15, it will become impossible to use RIP.</a:t>
            </a:r>
          </a:p>
          <a:p>
            <a:pPr>
              <a:buFont typeface="Arial" panose="020B0604020202020204" pitchFamily="34" charset="0"/>
              <a:buChar char="•"/>
            </a:pPr>
            <a:r>
              <a:rPr lang="en-US" sz="2400" dirty="0">
                <a:solidFill>
                  <a:schemeClr val="tx1"/>
                </a:solidFill>
              </a:rPr>
              <a:t>In this situation, we will need to switch to another routing protocol.</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While switching, two protocols would need to co-exist in the network while maintaining complete reachability.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Redistribution of routes from RIP to the new protocol and vice versa can achieve this.</a:t>
            </a:r>
          </a:p>
        </p:txBody>
      </p:sp>
      <p:sp>
        <p:nvSpPr>
          <p:cNvPr id="4" name="Date Placeholder 3">
            <a:extLst>
              <a:ext uri="{FF2B5EF4-FFF2-40B4-BE49-F238E27FC236}">
                <a16:creationId xmlns:a16="http://schemas.microsoft.com/office/drawing/2014/main" id="{3D4BB461-613A-2268-C4C8-6219CEC577BA}"/>
              </a:ext>
            </a:extLst>
          </p:cNvPr>
          <p:cNvSpPr>
            <a:spLocks noGrp="1"/>
          </p:cNvSpPr>
          <p:nvPr>
            <p:ph type="dt" idx="10"/>
          </p:nvPr>
        </p:nvSpPr>
        <p:spPr/>
        <p:txBody>
          <a:bodyPr/>
          <a:lstStyle/>
          <a:p>
            <a:endParaRPr lang="en-US" dirty="0"/>
          </a:p>
        </p:txBody>
      </p:sp>
      <p:sp>
        <p:nvSpPr>
          <p:cNvPr id="5" name="Footer Placeholder 4">
            <a:extLst>
              <a:ext uri="{FF2B5EF4-FFF2-40B4-BE49-F238E27FC236}">
                <a16:creationId xmlns:a16="http://schemas.microsoft.com/office/drawing/2014/main" id="{C38B43C9-7FD6-ABFC-05A9-07A53E6646F0}"/>
              </a:ext>
            </a:extLst>
          </p:cNvPr>
          <p:cNvSpPr>
            <a:spLocks noGrp="1"/>
          </p:cNvSpPr>
          <p:nvPr>
            <p:ph type="ftr" idx="11"/>
          </p:nvPr>
        </p:nvSpPr>
        <p:spPr>
          <a:xfrm>
            <a:off x="4495800" y="6382548"/>
            <a:ext cx="4114800" cy="365125"/>
          </a:xfrm>
        </p:spPr>
        <p:txBody>
          <a:bodyPr/>
          <a:lstStyle/>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67AF672E-BCAF-1F53-5C1E-CC3773D976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spTree>
    <p:extLst>
      <p:ext uri="{BB962C8B-B14F-4D97-AF65-F5344CB8AC3E}">
        <p14:creationId xmlns:p14="http://schemas.microsoft.com/office/powerpoint/2010/main" val="31200902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1646</TotalTime>
  <Words>585</Words>
  <Application>Microsoft Office PowerPoint</Application>
  <PresentationFormat>Widescreen</PresentationFormat>
  <Paragraphs>153</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CONTENTS:-</vt:lpstr>
      <vt:lpstr> MY LEARNINGS:-</vt:lpstr>
      <vt:lpstr>PowerPoint Presentation</vt:lpstr>
      <vt:lpstr>PowerPoint Presentation</vt:lpstr>
      <vt:lpstr>PowerPoint Presentation</vt:lpstr>
      <vt:lpstr>PowerPoint Presentation</vt:lpstr>
      <vt:lpstr>Use</vt:lpstr>
      <vt:lpstr>  Example</vt:lpstr>
      <vt:lpstr>Problem Statement and their Solution</vt:lpstr>
      <vt:lpstr>Technologies Used</vt:lpstr>
      <vt:lpstr>Topics used in Project </vt:lpstr>
      <vt:lpstr> Command used</vt:lpstr>
      <vt:lpstr>DEMONSTRATION</vt:lpstr>
      <vt:lpstr>Basic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57</cp:revision>
  <dcterms:modified xsi:type="dcterms:W3CDTF">2022-12-27T14:07:38Z</dcterms:modified>
</cp:coreProperties>
</file>