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0275213" cy="42803763"/>
  <p:notesSz cx="7102475"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iLfZS17oOqTwbgeAQ8dRsgFwsP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730" y="48"/>
      </p:cViewPr>
      <p:guideLst>
        <p:guide orient="horz" pos="6288"/>
        <p:guide orient="horz" pos="26261"/>
        <p:guide orient="horz" pos="2793"/>
        <p:guide pos="95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77740" cy="511731"/>
          </a:xfrm>
          <a:prstGeom prst="rect">
            <a:avLst/>
          </a:prstGeom>
          <a:noFill/>
          <a:ln>
            <a:noFill/>
          </a:ln>
        </p:spPr>
        <p:txBody>
          <a:bodyPr spcFirstLastPara="1" wrap="square" lIns="99325" tIns="49675" rIns="99325" bIns="496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3057" y="1"/>
            <a:ext cx="3077740" cy="511731"/>
          </a:xfrm>
          <a:prstGeom prst="rect">
            <a:avLst/>
          </a:prstGeom>
          <a:noFill/>
          <a:ln>
            <a:noFill/>
          </a:ln>
        </p:spPr>
        <p:txBody>
          <a:bodyPr spcFirstLastPara="1" wrap="square" lIns="99325" tIns="49675" rIns="99325" bIns="4967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193925" y="766763"/>
            <a:ext cx="2716213"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0248" y="4862321"/>
            <a:ext cx="5681980" cy="4605575"/>
          </a:xfrm>
          <a:prstGeom prst="rect">
            <a:avLst/>
          </a:prstGeom>
          <a:noFill/>
          <a:ln>
            <a:noFill/>
          </a:ln>
        </p:spPr>
        <p:txBody>
          <a:bodyPr spcFirstLastPara="1" wrap="square" lIns="99325" tIns="49675" rIns="99325" bIns="49675" anchor="t" anchorCtr="0">
            <a:noAutofit/>
          </a:bodyPr>
          <a:lstStyle>
            <a:lvl1pPr marL="457200" marR="0" lvl="0" indent="-228600" algn="l" rtl="0">
              <a:lnSpc>
                <a:spcPct val="100000"/>
              </a:lnSpc>
              <a:spcBef>
                <a:spcPts val="33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33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33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33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33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25"/>
            <a:ext cx="3077740" cy="511731"/>
          </a:xfrm>
          <a:prstGeom prst="rect">
            <a:avLst/>
          </a:prstGeom>
          <a:noFill/>
          <a:ln>
            <a:noFill/>
          </a:ln>
        </p:spPr>
        <p:txBody>
          <a:bodyPr spcFirstLastPara="1" wrap="square" lIns="99325" tIns="49675" rIns="99325" bIns="4967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8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3057" y="9721125"/>
            <a:ext cx="3077740" cy="511731"/>
          </a:xfrm>
          <a:prstGeom prst="rect">
            <a:avLst/>
          </a:prstGeom>
          <a:noFill/>
          <a:ln>
            <a:noFill/>
          </a:ln>
        </p:spPr>
        <p:txBody>
          <a:bodyPr spcFirstLastPara="1" wrap="square" lIns="99325" tIns="49675" rIns="99325" bIns="4967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1:notes"/>
          <p:cNvSpPr txBox="1">
            <a:spLocks noGrp="1"/>
          </p:cNvSpPr>
          <p:nvPr>
            <p:ph type="sldNum" idx="12"/>
          </p:nvPr>
        </p:nvSpPr>
        <p:spPr>
          <a:xfrm>
            <a:off x="4023057" y="9721125"/>
            <a:ext cx="3077700" cy="511800"/>
          </a:xfrm>
          <a:prstGeom prst="rect">
            <a:avLst/>
          </a:prstGeom>
          <a:noFill/>
          <a:ln>
            <a:noFill/>
          </a:ln>
        </p:spPr>
        <p:txBody>
          <a:bodyPr spcFirstLastPara="1" wrap="square" lIns="99325" tIns="49675" rIns="99325" bIns="496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16" name="Google Shape;16;p1:notes"/>
          <p:cNvSpPr>
            <a:spLocks noGrp="1" noRot="1" noChangeAspect="1"/>
          </p:cNvSpPr>
          <p:nvPr>
            <p:ph type="sldImg" idx="2"/>
          </p:nvPr>
        </p:nvSpPr>
        <p:spPr>
          <a:xfrm>
            <a:off x="2193925" y="766763"/>
            <a:ext cx="2716213" cy="3838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 name="Google Shape;17;p1:notes"/>
          <p:cNvSpPr txBox="1">
            <a:spLocks noGrp="1"/>
          </p:cNvSpPr>
          <p:nvPr>
            <p:ph type="body" idx="1"/>
          </p:nvPr>
        </p:nvSpPr>
        <p:spPr>
          <a:xfrm>
            <a:off x="710248" y="4862321"/>
            <a:ext cx="5682000" cy="4605600"/>
          </a:xfrm>
          <a:prstGeom prst="rect">
            <a:avLst/>
          </a:prstGeom>
          <a:noFill/>
          <a:ln>
            <a:noFill/>
          </a:ln>
        </p:spPr>
        <p:txBody>
          <a:bodyPr spcFirstLastPara="1" wrap="square" lIns="99325" tIns="49675" rIns="99325" bIns="4967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p:nvPr/>
        </p:nvSpPr>
        <p:spPr>
          <a:xfrm rot="-5400000">
            <a:off x="24748747" y="42184202"/>
            <a:ext cx="388281" cy="103234"/>
          </a:xfrm>
          <a:prstGeom prst="rect">
            <a:avLst/>
          </a:prstGeom>
          <a:noFill/>
          <a:ln>
            <a:noFill/>
          </a:ln>
        </p:spPr>
        <p:txBody>
          <a:bodyPr spcFirstLastPara="1" wrap="square" lIns="86975" tIns="43475" rIns="86975" bIns="43475" anchor="t" anchorCtr="0">
            <a:noAutofit/>
          </a:bodyPr>
          <a:lstStyle/>
          <a:p>
            <a:pPr marL="0" marR="0" lvl="0" indent="0" algn="ctr" rtl="0">
              <a:lnSpc>
                <a:spcPct val="100000"/>
              </a:lnSpc>
              <a:spcBef>
                <a:spcPts val="0"/>
              </a:spcBef>
              <a:spcAft>
                <a:spcPts val="0"/>
              </a:spcAft>
              <a:buClr>
                <a:schemeClr val="dk1"/>
              </a:buClr>
              <a:buSzPts val="100"/>
              <a:buFont typeface="Arial"/>
              <a:buNone/>
            </a:pPr>
            <a:r>
              <a:rPr lang="en-US" sz="100" b="0" i="0" u="sng" strike="noStrike" cap="none">
                <a:solidFill>
                  <a:schemeClr val="hlink"/>
                </a:solidFill>
                <a:latin typeface="Arial"/>
                <a:ea typeface="Arial"/>
                <a:cs typeface="Arial"/>
                <a:sym typeface="Arial"/>
                <a:hlinkClick r:id="rId3"/>
              </a:rPr>
              <a:t>www.postersession.com</a:t>
            </a:r>
            <a:endParaRPr sz="100" b="0" i="0" u="none" strike="noStrike" cap="none">
              <a:solidFill>
                <a:schemeClr val="dk1"/>
              </a:solidFill>
              <a:latin typeface="Arial"/>
              <a:ea typeface="Arial"/>
              <a:cs typeface="Arial"/>
              <a:sym typeface="Arial"/>
            </a:endParaRPr>
          </a:p>
        </p:txBody>
      </p:sp>
      <p:pic>
        <p:nvPicPr>
          <p:cNvPr id="11" name="Google Shape;11;p2"/>
          <p:cNvPicPr preferRelativeResize="0"/>
          <p:nvPr/>
        </p:nvPicPr>
        <p:blipFill rotWithShape="1">
          <a:blip r:embed="rId4">
            <a:alphaModFix/>
          </a:blip>
          <a:srcRect r="38726"/>
          <a:stretch/>
        </p:blipFill>
        <p:spPr>
          <a:xfrm>
            <a:off x="22904336" y="42144694"/>
            <a:ext cx="3809222" cy="207455"/>
          </a:xfrm>
          <a:prstGeom prst="rect">
            <a:avLst/>
          </a:prstGeom>
          <a:noFill/>
          <a:ln>
            <a:noFill/>
          </a:ln>
        </p:spPr>
      </p:pic>
      <p:sp>
        <p:nvSpPr>
          <p:cNvPr id="12" name="Google Shape;12;p2"/>
          <p:cNvSpPr txBox="1"/>
          <p:nvPr/>
        </p:nvSpPr>
        <p:spPr>
          <a:xfrm>
            <a:off x="26713556" y="42062331"/>
            <a:ext cx="2242539" cy="318678"/>
          </a:xfrm>
          <a:prstGeom prst="rect">
            <a:avLst/>
          </a:prstGeom>
          <a:noFill/>
          <a:ln>
            <a:noFill/>
          </a:ln>
        </p:spPr>
        <p:txBody>
          <a:bodyPr spcFirstLastPara="1" wrap="square" lIns="86975" tIns="43475" rIns="86975" bIns="434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www.postersession.com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3064"/>
            </a:gs>
            <a:gs pos="50000">
              <a:schemeClr val="lt1"/>
            </a:gs>
            <a:gs pos="100000">
              <a:srgbClr val="003064"/>
            </a:gs>
          </a:gsLst>
          <a:lin ang="5400012" scaled="0"/>
        </a:gradFill>
        <a:effectLst/>
      </p:bgPr>
    </p:bg>
    <p:spTree>
      <p:nvGrpSpPr>
        <p:cNvPr id="1" name="Shape 18"/>
        <p:cNvGrpSpPr/>
        <p:nvPr/>
      </p:nvGrpSpPr>
      <p:grpSpPr>
        <a:xfrm>
          <a:off x="0" y="0"/>
          <a:ext cx="0" cy="0"/>
          <a:chOff x="0" y="0"/>
          <a:chExt cx="0" cy="0"/>
        </a:xfrm>
      </p:grpSpPr>
      <p:sp>
        <p:nvSpPr>
          <p:cNvPr id="19" name="Google Shape;19;p1"/>
          <p:cNvSpPr/>
          <p:nvPr/>
        </p:nvSpPr>
        <p:spPr>
          <a:xfrm>
            <a:off x="15621000" y="6382700"/>
            <a:ext cx="14204700" cy="33896400"/>
          </a:xfrm>
          <a:prstGeom prst="roundRect">
            <a:avLst>
              <a:gd name="adj" fmla="val 124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200"/>
              <a:buFont typeface="Arial"/>
              <a:buNone/>
            </a:pPr>
            <a:endParaRPr sz="8200" b="0" i="0" u="none" strike="noStrike" cap="none">
              <a:solidFill>
                <a:schemeClr val="dk1"/>
              </a:solidFill>
              <a:latin typeface="Arial"/>
              <a:ea typeface="Arial"/>
              <a:cs typeface="Arial"/>
              <a:sym typeface="Arial"/>
            </a:endParaRPr>
          </a:p>
        </p:txBody>
      </p:sp>
      <p:sp>
        <p:nvSpPr>
          <p:cNvPr id="20" name="Google Shape;20;p1"/>
          <p:cNvSpPr/>
          <p:nvPr/>
        </p:nvSpPr>
        <p:spPr>
          <a:xfrm>
            <a:off x="571500" y="6428950"/>
            <a:ext cx="14345700" cy="33896400"/>
          </a:xfrm>
          <a:prstGeom prst="roundRect">
            <a:avLst>
              <a:gd name="adj" fmla="val 1890"/>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15000"/>
              </a:lnSpc>
              <a:spcBef>
                <a:spcPts val="0"/>
              </a:spcBef>
              <a:spcAft>
                <a:spcPts val="0"/>
              </a:spcAft>
              <a:buClr>
                <a:schemeClr val="dk1"/>
              </a:buClr>
              <a:buSzPts val="1100"/>
              <a:buFont typeface="Arial"/>
              <a:buNone/>
            </a:pPr>
            <a:endParaRPr sz="4000" b="0" i="0" u="none" strike="noStrike" cap="none">
              <a:solidFill>
                <a:schemeClr val="dk1"/>
              </a:solidFill>
              <a:latin typeface="Arial"/>
              <a:ea typeface="Arial"/>
              <a:cs typeface="Arial"/>
              <a:sym typeface="Arial"/>
            </a:endParaRPr>
          </a:p>
        </p:txBody>
      </p:sp>
      <p:sp>
        <p:nvSpPr>
          <p:cNvPr id="21" name="Google Shape;21;p1"/>
          <p:cNvSpPr/>
          <p:nvPr/>
        </p:nvSpPr>
        <p:spPr>
          <a:xfrm>
            <a:off x="544326" y="349008"/>
            <a:ext cx="29268300" cy="4549500"/>
          </a:xfrm>
          <a:prstGeom prst="roundRect">
            <a:avLst>
              <a:gd name="adj" fmla="val 3723"/>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200"/>
              <a:buFont typeface="Arial"/>
              <a:buNone/>
            </a:pPr>
            <a:endParaRPr sz="8200" b="0" i="0" u="none" strike="noStrike" cap="none">
              <a:solidFill>
                <a:schemeClr val="lt1"/>
              </a:solidFill>
              <a:latin typeface="Arial"/>
              <a:ea typeface="Arial"/>
              <a:cs typeface="Arial"/>
              <a:sym typeface="Arial"/>
            </a:endParaRPr>
          </a:p>
        </p:txBody>
      </p:sp>
      <p:pic>
        <p:nvPicPr>
          <p:cNvPr id="22" name="Google Shape;22;p1"/>
          <p:cNvPicPr preferRelativeResize="0"/>
          <p:nvPr/>
        </p:nvPicPr>
        <p:blipFill rotWithShape="1">
          <a:blip r:embed="rId3">
            <a:alphaModFix/>
          </a:blip>
          <a:srcRect/>
          <a:stretch/>
        </p:blipFill>
        <p:spPr>
          <a:xfrm>
            <a:off x="19608280" y="41981809"/>
            <a:ext cx="10093954" cy="698455"/>
          </a:xfrm>
          <a:prstGeom prst="rect">
            <a:avLst/>
          </a:prstGeom>
          <a:noFill/>
          <a:ln>
            <a:noFill/>
          </a:ln>
        </p:spPr>
      </p:pic>
      <p:sp>
        <p:nvSpPr>
          <p:cNvPr id="23" name="Google Shape;23;p1"/>
          <p:cNvSpPr txBox="1"/>
          <p:nvPr/>
        </p:nvSpPr>
        <p:spPr>
          <a:xfrm>
            <a:off x="558037" y="6592225"/>
            <a:ext cx="14345700" cy="584700"/>
          </a:xfrm>
          <a:prstGeom prst="rect">
            <a:avLst/>
          </a:prstGeom>
          <a:solidFill>
            <a:schemeClr val="accent2"/>
          </a:solidFill>
          <a:ln>
            <a:noFill/>
          </a:ln>
        </p:spPr>
        <p:txBody>
          <a:bodyPr spcFirstLastPara="1" wrap="square" lIns="91250" tIns="45600" rIns="91250" bIns="456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8F8F8"/>
                </a:solidFill>
                <a:latin typeface="Arial"/>
                <a:ea typeface="Arial"/>
                <a:cs typeface="Arial"/>
                <a:sym typeface="Arial"/>
              </a:rPr>
              <a:t>Abstract</a:t>
            </a:r>
            <a:endParaRPr sz="1400" b="0" i="0" u="none" strike="noStrike" cap="none">
              <a:solidFill>
                <a:srgbClr val="000000"/>
              </a:solidFill>
              <a:latin typeface="Arial"/>
              <a:ea typeface="Arial"/>
              <a:cs typeface="Arial"/>
              <a:sym typeface="Arial"/>
            </a:endParaRPr>
          </a:p>
        </p:txBody>
      </p:sp>
      <p:sp>
        <p:nvSpPr>
          <p:cNvPr id="24" name="Google Shape;24;p1"/>
          <p:cNvSpPr txBox="1"/>
          <p:nvPr/>
        </p:nvSpPr>
        <p:spPr>
          <a:xfrm>
            <a:off x="583733" y="18467800"/>
            <a:ext cx="14345700" cy="584700"/>
          </a:xfrm>
          <a:prstGeom prst="rect">
            <a:avLst/>
          </a:prstGeom>
          <a:solidFill>
            <a:schemeClr val="accent2"/>
          </a:solidFill>
          <a:ln>
            <a:noFill/>
          </a:ln>
        </p:spPr>
        <p:txBody>
          <a:bodyPr spcFirstLastPara="1" wrap="square" lIns="91250" tIns="45600" rIns="91250" bIns="456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8F8F8"/>
                </a:solidFill>
                <a:latin typeface="Arial"/>
                <a:ea typeface="Arial"/>
                <a:cs typeface="Arial"/>
                <a:sym typeface="Arial"/>
              </a:rPr>
              <a:t> Connecting Wire Used</a:t>
            </a:r>
            <a:endParaRPr sz="1400" b="0" i="0" u="none" strike="noStrike" cap="none">
              <a:solidFill>
                <a:srgbClr val="000000"/>
              </a:solidFill>
              <a:latin typeface="Arial"/>
              <a:ea typeface="Arial"/>
              <a:cs typeface="Arial"/>
              <a:sym typeface="Arial"/>
            </a:endParaRPr>
          </a:p>
        </p:txBody>
      </p:sp>
      <p:sp>
        <p:nvSpPr>
          <p:cNvPr id="25" name="Google Shape;25;p1"/>
          <p:cNvSpPr txBox="1"/>
          <p:nvPr/>
        </p:nvSpPr>
        <p:spPr>
          <a:xfrm>
            <a:off x="570450" y="22310175"/>
            <a:ext cx="14345700" cy="584700"/>
          </a:xfrm>
          <a:prstGeom prst="rect">
            <a:avLst/>
          </a:prstGeom>
          <a:solidFill>
            <a:schemeClr val="accent2"/>
          </a:solidFill>
          <a:ln>
            <a:noFill/>
          </a:ln>
        </p:spPr>
        <p:txBody>
          <a:bodyPr spcFirstLastPara="1" wrap="square" lIns="91250" tIns="45600" rIns="91250" bIns="456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8F8F8"/>
                </a:solidFill>
                <a:latin typeface="Arial"/>
                <a:ea typeface="Arial"/>
                <a:cs typeface="Arial"/>
                <a:sym typeface="Arial"/>
              </a:rPr>
              <a:t>End Devices Used</a:t>
            </a:r>
            <a:endParaRPr sz="1400" b="0" i="0" u="none" strike="noStrike" cap="none">
              <a:solidFill>
                <a:srgbClr val="000000"/>
              </a:solidFill>
              <a:latin typeface="Arial"/>
              <a:ea typeface="Arial"/>
              <a:cs typeface="Arial"/>
              <a:sym typeface="Arial"/>
            </a:endParaRPr>
          </a:p>
        </p:txBody>
      </p:sp>
      <p:sp>
        <p:nvSpPr>
          <p:cNvPr id="26" name="Google Shape;26;p1"/>
          <p:cNvSpPr txBox="1"/>
          <p:nvPr/>
        </p:nvSpPr>
        <p:spPr>
          <a:xfrm>
            <a:off x="15639394" y="6645262"/>
            <a:ext cx="14173200" cy="584700"/>
          </a:xfrm>
          <a:prstGeom prst="rect">
            <a:avLst/>
          </a:prstGeom>
          <a:solidFill>
            <a:schemeClr val="accent2"/>
          </a:solidFill>
          <a:ln>
            <a:noFill/>
          </a:ln>
        </p:spPr>
        <p:txBody>
          <a:bodyPr spcFirstLastPara="1" wrap="square" lIns="91250" tIns="45600" rIns="91250" bIns="456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8F8F8"/>
                </a:solidFill>
                <a:latin typeface="Arial"/>
                <a:ea typeface="Arial"/>
                <a:cs typeface="Arial"/>
                <a:sym typeface="Arial"/>
              </a:rPr>
              <a:t>Mail Service Architecture</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711788" y="1055034"/>
            <a:ext cx="24851635" cy="2949556"/>
          </a:xfrm>
          <a:prstGeom prst="rect">
            <a:avLst/>
          </a:prstGeom>
          <a:noFill/>
          <a:ln>
            <a:noFill/>
          </a:ln>
        </p:spPr>
        <p:txBody>
          <a:bodyPr spcFirstLastPara="1" wrap="square" lIns="91225" tIns="45600" rIns="91225" bIns="45600"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US" sz="7200" b="1" i="0" u="none" strike="noStrike" cap="none" dirty="0">
                <a:solidFill>
                  <a:schemeClr val="dk1"/>
                </a:solidFill>
                <a:latin typeface="Times New Roman"/>
                <a:ea typeface="Times New Roman"/>
                <a:cs typeface="Times New Roman"/>
                <a:sym typeface="Times New Roman"/>
              </a:rPr>
              <a:t>Setting Up Building Network</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1" dirty="0">
                <a:solidFill>
                  <a:schemeClr val="dk1"/>
                </a:solidFill>
              </a:rPr>
              <a:t>Achint</a:t>
            </a:r>
            <a:r>
              <a:rPr lang="en-US" sz="4800" b="1" i="0" u="none" strike="noStrike" cap="none" dirty="0">
                <a:solidFill>
                  <a:schemeClr val="dk1"/>
                </a:solidFill>
                <a:latin typeface="Arial"/>
                <a:ea typeface="Arial"/>
                <a:cs typeface="Arial"/>
                <a:sym typeface="Arial"/>
              </a:rPr>
              <a:t> Sathoo  | Aryan Sharma |  </a:t>
            </a:r>
            <a:r>
              <a:rPr lang="en-US" sz="4800" b="1" dirty="0">
                <a:solidFill>
                  <a:schemeClr val="dk1"/>
                </a:solidFill>
              </a:rPr>
              <a:t>Pranoy Bhan </a:t>
            </a:r>
            <a:r>
              <a:rPr lang="en-US" sz="4800" b="1" i="0" u="none" strike="noStrike" cap="none" dirty="0">
                <a:solidFill>
                  <a:schemeClr val="dk1"/>
                </a:solidFill>
                <a:latin typeface="Arial"/>
                <a:ea typeface="Arial"/>
                <a:cs typeface="Arial"/>
                <a:sym typeface="Arial"/>
              </a:rPr>
              <a:t> | </a:t>
            </a:r>
            <a:r>
              <a:rPr lang="en-US" sz="4800" b="1" dirty="0">
                <a:solidFill>
                  <a:schemeClr val="dk1"/>
                </a:solidFill>
              </a:rPr>
              <a:t>Kavya Dhar</a:t>
            </a:r>
          </a:p>
          <a:p>
            <a:pPr marL="0" marR="0" lvl="0" indent="0" rtl="0">
              <a:lnSpc>
                <a:spcPct val="100000"/>
              </a:lnSpc>
              <a:spcBef>
                <a:spcPts val="0"/>
              </a:spcBef>
              <a:spcAft>
                <a:spcPts val="0"/>
              </a:spcAft>
              <a:buClr>
                <a:srgbClr val="000000"/>
              </a:buClr>
              <a:buSzPts val="4800"/>
              <a:buFont typeface="Arial"/>
              <a:buNone/>
            </a:pPr>
            <a:r>
              <a:rPr lang="en-US" sz="4800" b="1" dirty="0">
                <a:solidFill>
                  <a:schemeClr val="dk1"/>
                </a:solidFill>
              </a:rPr>
              <a:t>                        2020A1R132  |   2020A1R133   |  2020A1R114   |  2020A1R112</a:t>
            </a:r>
            <a:r>
              <a:rPr lang="en-US" sz="4800" b="1" i="0" u="none" strike="noStrike" cap="none" dirty="0">
                <a:solidFill>
                  <a:schemeClr val="dk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pic>
        <p:nvPicPr>
          <p:cNvPr id="29" name="Google Shape;29;p1" descr="C:\Users\Nycon\Desktop\miet_logo.png"/>
          <p:cNvPicPr preferRelativeResize="0"/>
          <p:nvPr/>
        </p:nvPicPr>
        <p:blipFill rotWithShape="1">
          <a:blip r:embed="rId4">
            <a:alphaModFix/>
          </a:blip>
          <a:srcRect/>
          <a:stretch/>
        </p:blipFill>
        <p:spPr>
          <a:xfrm>
            <a:off x="26025002" y="3461088"/>
            <a:ext cx="3461654" cy="1272520"/>
          </a:xfrm>
          <a:prstGeom prst="rect">
            <a:avLst/>
          </a:prstGeom>
          <a:noFill/>
          <a:ln>
            <a:noFill/>
          </a:ln>
        </p:spPr>
      </p:pic>
      <p:sp>
        <p:nvSpPr>
          <p:cNvPr id="30" name="Google Shape;30;p1"/>
          <p:cNvSpPr txBox="1"/>
          <p:nvPr/>
        </p:nvSpPr>
        <p:spPr>
          <a:xfrm>
            <a:off x="596279" y="14614250"/>
            <a:ext cx="14345700" cy="584700"/>
          </a:xfrm>
          <a:prstGeom prst="rect">
            <a:avLst/>
          </a:prstGeom>
          <a:solidFill>
            <a:schemeClr val="accent2"/>
          </a:solidFill>
          <a:ln>
            <a:noFill/>
          </a:ln>
        </p:spPr>
        <p:txBody>
          <a:bodyPr spcFirstLastPara="1" wrap="square" lIns="91250" tIns="45600" rIns="91250" bIns="456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300" b="0" i="0" u="none" strike="noStrike" cap="none">
                <a:solidFill>
                  <a:schemeClr val="lt1"/>
                </a:solidFill>
                <a:latin typeface="Arial"/>
                <a:ea typeface="Arial"/>
                <a:cs typeface="Arial"/>
                <a:sym typeface="Arial"/>
              </a:rPr>
              <a:t>Networking Device Used</a:t>
            </a:r>
            <a:endParaRPr sz="1400" b="0" i="0" u="none" strike="noStrike" cap="none">
              <a:solidFill>
                <a:schemeClr val="lt1"/>
              </a:solidFill>
              <a:latin typeface="Arial"/>
              <a:ea typeface="Arial"/>
              <a:cs typeface="Arial"/>
              <a:sym typeface="Arial"/>
            </a:endParaRPr>
          </a:p>
        </p:txBody>
      </p:sp>
      <p:sp>
        <p:nvSpPr>
          <p:cNvPr id="31" name="Google Shape;31;p1"/>
          <p:cNvSpPr txBox="1"/>
          <p:nvPr/>
        </p:nvSpPr>
        <p:spPr>
          <a:xfrm>
            <a:off x="630625" y="7196526"/>
            <a:ext cx="13999775" cy="6763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800"/>
              </a:spcBef>
              <a:spcAft>
                <a:spcPts val="0"/>
              </a:spcAft>
              <a:buClr>
                <a:schemeClr val="dk1"/>
              </a:buClr>
              <a:buSzPts val="1100"/>
              <a:buFont typeface="Arial"/>
              <a:buNone/>
            </a:pPr>
            <a:endParaRPr lang="en-US" sz="2800" dirty="0">
              <a:solidFill>
                <a:schemeClr val="dk1"/>
              </a:solidFill>
            </a:endParaRPr>
          </a:p>
          <a:p>
            <a:pPr marL="0" lvl="0" indent="0" algn="just" rtl="0">
              <a:lnSpc>
                <a:spcPct val="150000"/>
              </a:lnSpc>
              <a:spcBef>
                <a:spcPts val="800"/>
              </a:spcBef>
              <a:spcAft>
                <a:spcPts val="0"/>
              </a:spcAft>
              <a:buClr>
                <a:schemeClr val="dk1"/>
              </a:buClr>
              <a:buSzPts val="1100"/>
              <a:buFont typeface="Arial"/>
              <a:buNone/>
            </a:pPr>
            <a:r>
              <a:rPr lang="en-US" sz="2800" dirty="0">
                <a:solidFill>
                  <a:schemeClr val="dk1"/>
                </a:solidFill>
              </a:rPr>
              <a:t>❏</a:t>
            </a:r>
            <a:r>
              <a:rPr lang="en-US" sz="3200" dirty="0">
                <a:solidFill>
                  <a:schemeClr val="dk1"/>
                </a:solidFill>
              </a:rPr>
              <a:t>In this project we are setting up network in 4 Labs so that each lab can       communicate with each other easily.</a:t>
            </a:r>
          </a:p>
          <a:p>
            <a:pPr marL="0" lvl="0" indent="0" algn="just" rtl="0">
              <a:lnSpc>
                <a:spcPct val="150000"/>
              </a:lnSpc>
              <a:spcBef>
                <a:spcPts val="0"/>
              </a:spcBef>
              <a:spcAft>
                <a:spcPts val="0"/>
              </a:spcAft>
              <a:buClr>
                <a:schemeClr val="dk1"/>
              </a:buClr>
              <a:buSzPts val="1100"/>
              <a:buFont typeface="Arial"/>
              <a:buNone/>
            </a:pPr>
            <a:r>
              <a:rPr lang="en-US" sz="2800" dirty="0">
                <a:solidFill>
                  <a:schemeClr val="dk1"/>
                </a:solidFill>
              </a:rPr>
              <a:t>❏</a:t>
            </a:r>
            <a:r>
              <a:rPr lang="en-US" sz="3200" dirty="0">
                <a:solidFill>
                  <a:schemeClr val="dk1"/>
                </a:solidFill>
              </a:rPr>
              <a:t>Here each lab is on different network, and we are connecting different  network using router and using RIP protocol to route the packets.</a:t>
            </a:r>
          </a:p>
          <a:p>
            <a:pPr marL="0" lvl="0" indent="0" algn="just" rtl="0">
              <a:lnSpc>
                <a:spcPct val="150000"/>
              </a:lnSpc>
              <a:spcBef>
                <a:spcPts val="0"/>
              </a:spcBef>
              <a:spcAft>
                <a:spcPts val="0"/>
              </a:spcAft>
              <a:buClr>
                <a:schemeClr val="dk1"/>
              </a:buClr>
              <a:buSzPts val="1100"/>
              <a:buFont typeface="Arial"/>
              <a:buNone/>
            </a:pPr>
            <a:r>
              <a:rPr lang="en-US" sz="2800" dirty="0">
                <a:solidFill>
                  <a:schemeClr val="dk1"/>
                </a:solidFill>
              </a:rPr>
              <a:t>❏</a:t>
            </a:r>
            <a:r>
              <a:rPr lang="en-US" sz="3200" dirty="0">
                <a:solidFill>
                  <a:schemeClr val="dk1"/>
                </a:solidFill>
              </a:rPr>
              <a:t>Also covering both wired and wireless connection in a LAN which is established within different labs. Here each PC in a lab can request the service like SMTP service from the server.</a:t>
            </a:r>
            <a:endParaRPr lang="en-US" sz="2800" b="0" i="0" u="none" strike="noStrike" cap="none" dirty="0">
              <a:solidFill>
                <a:srgbClr val="000000"/>
              </a:solidFill>
              <a:latin typeface="Arial"/>
              <a:ea typeface="Arial"/>
              <a:cs typeface="Arial"/>
              <a:sym typeface="Arial"/>
            </a:endParaRPr>
          </a:p>
        </p:txBody>
      </p:sp>
      <p:sp>
        <p:nvSpPr>
          <p:cNvPr id="32" name="Google Shape;32;p1"/>
          <p:cNvSpPr txBox="1"/>
          <p:nvPr/>
        </p:nvSpPr>
        <p:spPr>
          <a:xfrm>
            <a:off x="571500" y="15248573"/>
            <a:ext cx="14058900" cy="3048000"/>
          </a:xfrm>
          <a:prstGeom prst="rect">
            <a:avLst/>
          </a:prstGeom>
          <a:noFill/>
          <a:ln>
            <a:noFill/>
          </a:ln>
        </p:spPr>
        <p:txBody>
          <a:bodyPr spcFirstLastPara="1" wrap="square" lIns="91425" tIns="91425" rIns="91425" bIns="91425" anchor="t" anchorCtr="0">
            <a:noAutofit/>
          </a:bodyPr>
          <a:lstStyle/>
          <a:p>
            <a:pPr marL="0" marR="0" lvl="0" indent="0" algn="l" rtl="0">
              <a:lnSpc>
                <a:spcPct val="200000"/>
              </a:lnSpc>
              <a:spcBef>
                <a:spcPts val="0"/>
              </a:spcBef>
              <a:spcAft>
                <a:spcPts val="0"/>
              </a:spcAft>
              <a:buClr>
                <a:schemeClr val="dk1"/>
              </a:buClr>
              <a:buSzPts val="1100"/>
              <a:buFont typeface="Arial"/>
              <a:buNone/>
            </a:pPr>
            <a:r>
              <a:rPr lang="en-US" sz="3200" b="0" i="0" u="none" strike="noStrike" cap="none">
                <a:solidFill>
                  <a:schemeClr val="dk1"/>
                </a:solidFill>
                <a:latin typeface="Arial"/>
                <a:ea typeface="Arial"/>
                <a:cs typeface="Arial"/>
                <a:sym typeface="Arial"/>
              </a:rPr>
              <a:t>1.Router</a:t>
            </a:r>
            <a:endParaRPr sz="3200" b="0" i="0" u="none" strike="noStrike" cap="none">
              <a:solidFill>
                <a:schemeClr val="dk1"/>
              </a:solidFill>
              <a:latin typeface="Arial"/>
              <a:ea typeface="Arial"/>
              <a:cs typeface="Arial"/>
              <a:sym typeface="Arial"/>
            </a:endParaRPr>
          </a:p>
          <a:p>
            <a:pPr marL="0" marR="0" lvl="0" indent="0" algn="l" rtl="0">
              <a:lnSpc>
                <a:spcPct val="200000"/>
              </a:lnSpc>
              <a:spcBef>
                <a:spcPts val="0"/>
              </a:spcBef>
              <a:spcAft>
                <a:spcPts val="0"/>
              </a:spcAft>
              <a:buClr>
                <a:schemeClr val="dk1"/>
              </a:buClr>
              <a:buSzPts val="1100"/>
              <a:buFont typeface="Arial"/>
              <a:buNone/>
            </a:pPr>
            <a:r>
              <a:rPr lang="en-US" sz="3200" b="0" i="0" u="none" strike="noStrike" cap="none">
                <a:solidFill>
                  <a:schemeClr val="dk1"/>
                </a:solidFill>
                <a:latin typeface="Arial"/>
                <a:ea typeface="Arial"/>
                <a:cs typeface="Arial"/>
                <a:sym typeface="Arial"/>
              </a:rPr>
              <a:t>2.Switch</a:t>
            </a:r>
            <a:endParaRPr sz="3200" b="0" i="0" u="none" strike="noStrike" cap="none">
              <a:solidFill>
                <a:schemeClr val="dk1"/>
              </a:solidFill>
              <a:latin typeface="Arial"/>
              <a:ea typeface="Arial"/>
              <a:cs typeface="Arial"/>
              <a:sym typeface="Arial"/>
            </a:endParaRPr>
          </a:p>
          <a:p>
            <a:pPr marL="0" marR="0" lvl="0" indent="0" algn="l" rtl="0">
              <a:lnSpc>
                <a:spcPct val="200000"/>
              </a:lnSpc>
              <a:spcBef>
                <a:spcPts val="0"/>
              </a:spcBef>
              <a:spcAft>
                <a:spcPts val="0"/>
              </a:spcAft>
              <a:buClr>
                <a:schemeClr val="dk1"/>
              </a:buClr>
              <a:buSzPts val="1100"/>
              <a:buFont typeface="Arial"/>
              <a:buNone/>
            </a:pPr>
            <a:r>
              <a:rPr lang="en-US" sz="3200" b="0" i="0" u="none" strike="noStrike" cap="none">
                <a:solidFill>
                  <a:schemeClr val="dk1"/>
                </a:solidFill>
                <a:latin typeface="Arial"/>
                <a:ea typeface="Arial"/>
                <a:cs typeface="Arial"/>
                <a:sym typeface="Arial"/>
              </a:rPr>
              <a:t>3.Wireless Access Point</a:t>
            </a:r>
            <a:endParaRPr sz="32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4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 descr="User Group - Free people icon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 descr="User Group - Free people icon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 descr="User Group - Free people icon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 descr="User Group - Free people icon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 descr="Users Icon - Pixicon - Pixic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
          <p:cNvSpPr txBox="1"/>
          <p:nvPr/>
        </p:nvSpPr>
        <p:spPr>
          <a:xfrm>
            <a:off x="583733" y="19111302"/>
            <a:ext cx="14058900" cy="2829600"/>
          </a:xfrm>
          <a:prstGeom prst="rect">
            <a:avLst/>
          </a:prstGeom>
          <a:noFill/>
          <a:ln>
            <a:noFill/>
          </a:ln>
        </p:spPr>
        <p:txBody>
          <a:bodyPr spcFirstLastPara="1" wrap="square" lIns="91425" tIns="91425" rIns="91425" bIns="91425" anchor="t" anchorCtr="0">
            <a:noAutofit/>
          </a:bodyPr>
          <a:lstStyle/>
          <a:p>
            <a:pPr marL="0" marR="0" lvl="0" indent="0" algn="l" rtl="0">
              <a:lnSpc>
                <a:spcPct val="200000"/>
              </a:lnSpc>
              <a:spcBef>
                <a:spcPts val="0"/>
              </a:spcBef>
              <a:spcAft>
                <a:spcPts val="0"/>
              </a:spcAft>
              <a:buClr>
                <a:schemeClr val="dk1"/>
              </a:buClr>
              <a:buSzPts val="1100"/>
              <a:buFont typeface="Arial"/>
              <a:buNone/>
            </a:pPr>
            <a:r>
              <a:rPr lang="en-US" sz="3200" b="0" i="0" u="none" strike="noStrike" cap="none">
                <a:solidFill>
                  <a:schemeClr val="dk1"/>
                </a:solidFill>
                <a:latin typeface="Arial"/>
                <a:ea typeface="Arial"/>
                <a:cs typeface="Arial"/>
                <a:sym typeface="Arial"/>
              </a:rPr>
              <a:t>1.Straight-Through Cable</a:t>
            </a:r>
            <a:endParaRPr sz="3200" b="0" i="0" u="none" strike="noStrike" cap="none">
              <a:solidFill>
                <a:schemeClr val="dk1"/>
              </a:solidFill>
              <a:latin typeface="Arial"/>
              <a:ea typeface="Arial"/>
              <a:cs typeface="Arial"/>
              <a:sym typeface="Arial"/>
            </a:endParaRPr>
          </a:p>
          <a:p>
            <a:pPr marL="0" marR="0" lvl="0" indent="0" algn="l" rtl="0">
              <a:lnSpc>
                <a:spcPct val="200000"/>
              </a:lnSpc>
              <a:spcBef>
                <a:spcPts val="0"/>
              </a:spcBef>
              <a:spcAft>
                <a:spcPts val="0"/>
              </a:spcAft>
              <a:buClr>
                <a:schemeClr val="dk1"/>
              </a:buClr>
              <a:buSzPts val="1100"/>
              <a:buFont typeface="Arial"/>
              <a:buNone/>
            </a:pPr>
            <a:r>
              <a:rPr lang="en-US" sz="3200" b="0" i="0" u="none" strike="noStrike" cap="none">
                <a:solidFill>
                  <a:schemeClr val="dk1"/>
                </a:solidFill>
                <a:latin typeface="Arial"/>
                <a:ea typeface="Arial"/>
                <a:cs typeface="Arial"/>
                <a:sym typeface="Arial"/>
              </a:rPr>
              <a:t>2.Cross-Over Cable</a:t>
            </a:r>
            <a:endParaRPr sz="3200" b="0" i="0" u="none" strike="noStrike" cap="none">
              <a:solidFill>
                <a:schemeClr val="dk1"/>
              </a:solidFill>
              <a:latin typeface="Arial"/>
              <a:ea typeface="Arial"/>
              <a:cs typeface="Arial"/>
              <a:sym typeface="Arial"/>
            </a:endParaRPr>
          </a:p>
          <a:p>
            <a:pPr marL="0" marR="0" lvl="0" indent="0" algn="l" rtl="0">
              <a:lnSpc>
                <a:spcPct val="200000"/>
              </a:lnSpc>
              <a:spcBef>
                <a:spcPts val="0"/>
              </a:spcBef>
              <a:spcAft>
                <a:spcPts val="0"/>
              </a:spcAft>
              <a:buClr>
                <a:schemeClr val="dk1"/>
              </a:buClr>
              <a:buSzPts val="1100"/>
              <a:buFont typeface="Arial"/>
              <a:buNone/>
            </a:pPr>
            <a:r>
              <a:rPr lang="en-US" sz="3200" b="0" i="0" u="none" strike="noStrike" cap="none">
                <a:solidFill>
                  <a:schemeClr val="dk1"/>
                </a:solidFill>
                <a:latin typeface="Arial"/>
                <a:ea typeface="Arial"/>
                <a:cs typeface="Arial"/>
                <a:sym typeface="Arial"/>
              </a:rPr>
              <a:t>3.Serial DCE Cable</a:t>
            </a:r>
            <a:endParaRPr sz="3200" b="0" i="0" u="none" strike="noStrike" cap="none">
              <a:solidFill>
                <a:schemeClr val="dk1"/>
              </a:solidFill>
              <a:latin typeface="Arial"/>
              <a:ea typeface="Arial"/>
              <a:cs typeface="Arial"/>
              <a:sym typeface="Arial"/>
            </a:endParaRPr>
          </a:p>
          <a:p>
            <a:pPr marL="0" marR="0" lvl="0" indent="0" algn="l" rtl="0">
              <a:lnSpc>
                <a:spcPct val="200000"/>
              </a:lnSpc>
              <a:spcBef>
                <a:spcPts val="0"/>
              </a:spcBef>
              <a:spcAft>
                <a:spcPts val="0"/>
              </a:spcAft>
              <a:buClr>
                <a:schemeClr val="dk1"/>
              </a:buClr>
              <a:buSzPts val="1100"/>
              <a:buFont typeface="Arial"/>
              <a:buNone/>
            </a:pPr>
            <a:endParaRPr sz="3200" b="0" i="0" u="none" strike="noStrike" cap="none">
              <a:solidFill>
                <a:schemeClr val="dk1"/>
              </a:solidFill>
              <a:latin typeface="Arial"/>
              <a:ea typeface="Arial"/>
              <a:cs typeface="Arial"/>
              <a:sym typeface="Arial"/>
            </a:endParaRPr>
          </a:p>
          <a:p>
            <a:pPr marL="0" marR="0" lvl="0" indent="0" algn="l" rtl="0">
              <a:lnSpc>
                <a:spcPct val="200000"/>
              </a:lnSpc>
              <a:spcBef>
                <a:spcPts val="0"/>
              </a:spcBef>
              <a:spcAft>
                <a:spcPts val="0"/>
              </a:spcAft>
              <a:buClr>
                <a:schemeClr val="dk1"/>
              </a:buClr>
              <a:buSzPts val="1100"/>
              <a:buFont typeface="Arial"/>
              <a:buNone/>
            </a:pPr>
            <a:endParaRPr sz="3200" b="0" i="0" u="none" strike="noStrike" cap="none">
              <a:solidFill>
                <a:schemeClr val="dk1"/>
              </a:solidFill>
              <a:latin typeface="Arial"/>
              <a:ea typeface="Arial"/>
              <a:cs typeface="Arial"/>
              <a:sym typeface="Arial"/>
            </a:endParaRPr>
          </a:p>
          <a:p>
            <a:pPr marL="0" marR="0" lvl="0" indent="0" algn="l" rtl="0">
              <a:lnSpc>
                <a:spcPct val="200000"/>
              </a:lnSpc>
              <a:spcBef>
                <a:spcPts val="0"/>
              </a:spcBef>
              <a:spcAft>
                <a:spcPts val="0"/>
              </a:spcAft>
              <a:buClr>
                <a:srgbClr val="000000"/>
              </a:buClr>
              <a:buSzPts val="1400"/>
              <a:buFont typeface="Arial"/>
              <a:buNone/>
            </a:pPr>
            <a:endParaRPr sz="3200" b="0" i="0" u="none" strike="noStrike" cap="none">
              <a:solidFill>
                <a:srgbClr val="000000"/>
              </a:solidFill>
              <a:latin typeface="Arial"/>
              <a:ea typeface="Arial"/>
              <a:cs typeface="Arial"/>
              <a:sym typeface="Arial"/>
            </a:endParaRPr>
          </a:p>
        </p:txBody>
      </p:sp>
      <p:sp>
        <p:nvSpPr>
          <p:cNvPr id="39" name="Google Shape;39;p1"/>
          <p:cNvSpPr txBox="1"/>
          <p:nvPr/>
        </p:nvSpPr>
        <p:spPr>
          <a:xfrm>
            <a:off x="570450" y="25324175"/>
            <a:ext cx="14345700" cy="584700"/>
          </a:xfrm>
          <a:prstGeom prst="rect">
            <a:avLst/>
          </a:prstGeom>
          <a:solidFill>
            <a:schemeClr val="accent2"/>
          </a:solidFill>
          <a:ln>
            <a:noFill/>
          </a:ln>
        </p:spPr>
        <p:txBody>
          <a:bodyPr spcFirstLastPara="1" wrap="square" lIns="91250" tIns="45600" rIns="91250" bIns="456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8F8F8"/>
                </a:solidFill>
                <a:latin typeface="Arial"/>
                <a:ea typeface="Arial"/>
                <a:cs typeface="Arial"/>
                <a:sym typeface="Arial"/>
              </a:rPr>
              <a:t>Network Structure</a:t>
            </a:r>
            <a:endParaRPr sz="1400" b="0" i="0" u="none" strike="noStrike" cap="none">
              <a:solidFill>
                <a:srgbClr val="000000"/>
              </a:solidFill>
              <a:latin typeface="Arial"/>
              <a:ea typeface="Arial"/>
              <a:cs typeface="Arial"/>
              <a:sym typeface="Arial"/>
            </a:endParaRPr>
          </a:p>
        </p:txBody>
      </p:sp>
      <p:sp>
        <p:nvSpPr>
          <p:cNvPr id="40" name="Google Shape;40;p1"/>
          <p:cNvSpPr txBox="1"/>
          <p:nvPr/>
        </p:nvSpPr>
        <p:spPr>
          <a:xfrm>
            <a:off x="647613" y="23157025"/>
            <a:ext cx="14058900" cy="1905000"/>
          </a:xfrm>
          <a:prstGeom prst="rect">
            <a:avLst/>
          </a:prstGeom>
          <a:noFill/>
          <a:ln>
            <a:noFill/>
          </a:ln>
        </p:spPr>
        <p:txBody>
          <a:bodyPr spcFirstLastPara="1" wrap="square" lIns="91425" tIns="91425" rIns="91425" bIns="91425" anchor="t" anchorCtr="0">
            <a:noAutofit/>
          </a:bodyPr>
          <a:lstStyle/>
          <a:p>
            <a:pPr marL="0" marR="0" lvl="0" indent="0" algn="l" rtl="0">
              <a:lnSpc>
                <a:spcPct val="200000"/>
              </a:lnSpc>
              <a:spcBef>
                <a:spcPts val="0"/>
              </a:spcBef>
              <a:spcAft>
                <a:spcPts val="0"/>
              </a:spcAft>
              <a:buClr>
                <a:schemeClr val="dk1"/>
              </a:buClr>
              <a:buSzPts val="1100"/>
              <a:buFont typeface="Arial"/>
              <a:buNone/>
            </a:pPr>
            <a:r>
              <a:rPr lang="en-US" sz="3200" b="0" i="0" u="none" strike="noStrike" cap="none">
                <a:solidFill>
                  <a:schemeClr val="dk1"/>
                </a:solidFill>
                <a:latin typeface="Arial"/>
                <a:ea typeface="Arial"/>
                <a:cs typeface="Arial"/>
                <a:sym typeface="Arial"/>
              </a:rPr>
              <a:t>1.PC</a:t>
            </a:r>
            <a:endParaRPr sz="3200" b="0" i="0" u="none" strike="noStrike" cap="none">
              <a:solidFill>
                <a:schemeClr val="dk1"/>
              </a:solidFill>
              <a:latin typeface="Arial"/>
              <a:ea typeface="Arial"/>
              <a:cs typeface="Arial"/>
              <a:sym typeface="Arial"/>
            </a:endParaRPr>
          </a:p>
          <a:p>
            <a:pPr marL="0" marR="0" lvl="0" indent="0" algn="l" rtl="0">
              <a:lnSpc>
                <a:spcPct val="200000"/>
              </a:lnSpc>
              <a:spcBef>
                <a:spcPts val="0"/>
              </a:spcBef>
              <a:spcAft>
                <a:spcPts val="0"/>
              </a:spcAft>
              <a:buClr>
                <a:schemeClr val="dk1"/>
              </a:buClr>
              <a:buSzPts val="1100"/>
              <a:buFont typeface="Arial"/>
              <a:buNone/>
            </a:pPr>
            <a:r>
              <a:rPr lang="en-US" sz="3200" b="0" i="0" u="none" strike="noStrike" cap="none">
                <a:solidFill>
                  <a:schemeClr val="dk1"/>
                </a:solidFill>
                <a:latin typeface="Arial"/>
                <a:ea typeface="Arial"/>
                <a:cs typeface="Arial"/>
                <a:sym typeface="Arial"/>
              </a:rPr>
              <a:t>2.Server</a:t>
            </a:r>
            <a:endParaRPr sz="32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1100"/>
              <a:buFont typeface="Arial"/>
              <a:buNone/>
            </a:pPr>
            <a:endParaRPr sz="4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4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3" name="Google Shape;43;p1"/>
          <p:cNvPicPr preferRelativeResize="0"/>
          <p:nvPr/>
        </p:nvPicPr>
        <p:blipFill>
          <a:blip r:embed="rId5">
            <a:alphaModFix/>
          </a:blip>
          <a:stretch>
            <a:fillRect/>
          </a:stretch>
        </p:blipFill>
        <p:spPr>
          <a:xfrm>
            <a:off x="15916544" y="7492524"/>
            <a:ext cx="13613610" cy="10622112"/>
          </a:xfrm>
          <a:prstGeom prst="rect">
            <a:avLst/>
          </a:prstGeom>
          <a:noFill/>
          <a:ln w="9525" cap="flat" cmpd="sng">
            <a:solidFill>
              <a:schemeClr val="dk1"/>
            </a:solidFill>
            <a:prstDash val="solid"/>
            <a:round/>
            <a:headEnd type="none" w="sm" len="sm"/>
            <a:tailEnd type="none" w="sm" len="sm"/>
          </a:ln>
        </p:spPr>
      </p:pic>
      <p:pic>
        <p:nvPicPr>
          <p:cNvPr id="3" name="Picture 2">
            <a:extLst>
              <a:ext uri="{FF2B5EF4-FFF2-40B4-BE49-F238E27FC236}">
                <a16:creationId xmlns:a16="http://schemas.microsoft.com/office/drawing/2014/main" id="{7816052D-315E-FCE7-687B-92F8F3F0256F}"/>
              </a:ext>
            </a:extLst>
          </p:cNvPr>
          <p:cNvPicPr>
            <a:picLocks noChangeAspect="1"/>
          </p:cNvPicPr>
          <p:nvPr/>
        </p:nvPicPr>
        <p:blipFill rotWithShape="1">
          <a:blip r:embed="rId6"/>
          <a:srcRect l="2663" r="4106"/>
          <a:stretch/>
        </p:blipFill>
        <p:spPr>
          <a:xfrm>
            <a:off x="704019" y="26310010"/>
            <a:ext cx="13970554" cy="6536370"/>
          </a:xfrm>
          <a:prstGeom prst="rect">
            <a:avLst/>
          </a:prstGeom>
        </p:spPr>
      </p:pic>
      <p:sp>
        <p:nvSpPr>
          <p:cNvPr id="2" name="TextBox 1">
            <a:extLst>
              <a:ext uri="{FF2B5EF4-FFF2-40B4-BE49-F238E27FC236}">
                <a16:creationId xmlns:a16="http://schemas.microsoft.com/office/drawing/2014/main" id="{9CE33301-82EF-B87D-9D8E-5CAB94FE92F8}"/>
              </a:ext>
            </a:extLst>
          </p:cNvPr>
          <p:cNvSpPr txBox="1"/>
          <p:nvPr/>
        </p:nvSpPr>
        <p:spPr>
          <a:xfrm>
            <a:off x="15916544" y="19598828"/>
            <a:ext cx="13396447" cy="17051415"/>
          </a:xfrm>
          <a:prstGeom prst="rect">
            <a:avLst/>
          </a:prstGeom>
          <a:noFill/>
        </p:spPr>
        <p:txBody>
          <a:bodyPr wrap="square" rtlCol="0">
            <a:spAutoFit/>
          </a:bodyPr>
          <a:lstStyle/>
          <a:p>
            <a:pPr algn="l"/>
            <a:r>
              <a:rPr lang="en-US" sz="3200" b="0" i="0" dirty="0">
                <a:solidFill>
                  <a:schemeClr val="tx1"/>
                </a:solidFill>
                <a:effectLst/>
                <a:latin typeface="+mn-lt"/>
              </a:rPr>
              <a:t>A mail server architecture in a computer network connected locally in a network of labs typically includes the following components:</a:t>
            </a:r>
          </a:p>
          <a:p>
            <a:pPr algn="l"/>
            <a:endParaRPr lang="en-US" sz="3200" b="0" i="0" dirty="0">
              <a:solidFill>
                <a:schemeClr val="tx1"/>
              </a:solidFill>
              <a:effectLst/>
              <a:latin typeface="+mn-lt"/>
            </a:endParaRPr>
          </a:p>
          <a:p>
            <a:pPr algn="l">
              <a:buFont typeface="+mj-lt"/>
              <a:buAutoNum type="arabicPeriod"/>
            </a:pPr>
            <a:r>
              <a:rPr lang="en-US" sz="3200" b="1" i="0" dirty="0">
                <a:solidFill>
                  <a:schemeClr val="tx1"/>
                </a:solidFill>
                <a:effectLst/>
                <a:latin typeface="+mn-lt"/>
              </a:rPr>
              <a:t>SMTP (Simple Mail Transfer Protocol) server: </a:t>
            </a:r>
          </a:p>
          <a:p>
            <a:pPr lvl="4"/>
            <a:r>
              <a:rPr lang="en-US" sz="3200" b="0" i="0" dirty="0">
                <a:solidFill>
                  <a:schemeClr val="tx1"/>
                </a:solidFill>
                <a:effectLst/>
                <a:latin typeface="+mn-lt"/>
              </a:rPr>
              <a:t>	This is the main component of the mail server architecture that 	hand	les the sending and receiving of emails. It uses the SMTP 	protocol to communicate with other mail servers and deliver emails 	to the correct recipients.</a:t>
            </a:r>
          </a:p>
          <a:p>
            <a:pPr algn="l">
              <a:buFont typeface="+mj-lt"/>
              <a:buAutoNum type="arabicPeriod"/>
            </a:pPr>
            <a:endParaRPr lang="en-US" sz="3200" b="0" i="0" dirty="0">
              <a:solidFill>
                <a:schemeClr val="tx1"/>
              </a:solidFill>
              <a:effectLst/>
              <a:latin typeface="+mn-lt"/>
            </a:endParaRPr>
          </a:p>
          <a:p>
            <a:pPr algn="l">
              <a:buFont typeface="+mj-lt"/>
              <a:buAutoNum type="arabicPeriod"/>
            </a:pPr>
            <a:r>
              <a:rPr lang="en-US" sz="3200" b="1" i="0" dirty="0">
                <a:solidFill>
                  <a:schemeClr val="tx1"/>
                </a:solidFill>
                <a:effectLst/>
                <a:latin typeface="+mn-lt"/>
              </a:rPr>
              <a:t>POP3 (Post Office Protocol version 3) server: </a:t>
            </a:r>
          </a:p>
          <a:p>
            <a:pPr algn="l"/>
            <a:r>
              <a:rPr lang="en-US" sz="3200" b="1" dirty="0">
                <a:solidFill>
                  <a:schemeClr val="tx1"/>
                </a:solidFill>
                <a:latin typeface="+mn-lt"/>
              </a:rPr>
              <a:t>	</a:t>
            </a:r>
            <a:r>
              <a:rPr lang="en-US" sz="3200" b="0" i="0" dirty="0">
                <a:solidFill>
                  <a:schemeClr val="tx1"/>
                </a:solidFill>
                <a:effectLst/>
                <a:latin typeface="+mn-lt"/>
              </a:rPr>
              <a:t>This server handles the retrieval of emails from the mail server by 	client devices such as laptops and smartphones. It uses the POP3 	protocol to communicate with the client devices and retrieve the 	desired emails.</a:t>
            </a:r>
          </a:p>
          <a:p>
            <a:pPr algn="l"/>
            <a:endParaRPr lang="en-US" sz="3200" dirty="0">
              <a:solidFill>
                <a:schemeClr val="tx1"/>
              </a:solidFill>
              <a:latin typeface="+mn-lt"/>
            </a:endParaRPr>
          </a:p>
          <a:p>
            <a:pPr algn="l"/>
            <a:r>
              <a:rPr lang="en-US" sz="3200" b="1" i="0" dirty="0">
                <a:solidFill>
                  <a:schemeClr val="tx1"/>
                </a:solidFill>
                <a:effectLst/>
                <a:latin typeface="+mn-lt"/>
              </a:rPr>
              <a:t>3.Email client software: </a:t>
            </a:r>
          </a:p>
          <a:p>
            <a:pPr algn="l"/>
            <a:r>
              <a:rPr lang="en-US" sz="3200" b="1" dirty="0">
                <a:solidFill>
                  <a:schemeClr val="tx1"/>
                </a:solidFill>
                <a:latin typeface="+mn-lt"/>
              </a:rPr>
              <a:t>	</a:t>
            </a:r>
            <a:r>
              <a:rPr lang="en-US" sz="3200" b="0" i="0" dirty="0">
                <a:solidFill>
                  <a:schemeClr val="tx1"/>
                </a:solidFill>
                <a:effectLst/>
                <a:latin typeface="+mn-lt"/>
              </a:rPr>
              <a:t>This is the software installed on the client devices that allows users 	to access their emails and perform various actions such as reading, 	sending, and deleting emails.</a:t>
            </a:r>
          </a:p>
          <a:p>
            <a:pPr algn="l"/>
            <a:endParaRPr lang="en-US" sz="3200" b="1" i="0" dirty="0">
              <a:solidFill>
                <a:schemeClr val="tx1"/>
              </a:solidFill>
              <a:effectLst/>
              <a:latin typeface="+mn-lt"/>
            </a:endParaRPr>
          </a:p>
          <a:p>
            <a:pPr algn="l"/>
            <a:r>
              <a:rPr lang="en-US" sz="3200" b="1" i="0" dirty="0">
                <a:solidFill>
                  <a:schemeClr val="tx1"/>
                </a:solidFill>
                <a:effectLst/>
                <a:latin typeface="+mn-lt"/>
              </a:rPr>
              <a:t>4.Mail store: </a:t>
            </a:r>
          </a:p>
          <a:p>
            <a:pPr algn="l"/>
            <a:r>
              <a:rPr lang="en-US" sz="3200" b="1" dirty="0">
                <a:solidFill>
                  <a:schemeClr val="tx1"/>
                </a:solidFill>
                <a:latin typeface="+mn-lt"/>
              </a:rPr>
              <a:t>	</a:t>
            </a:r>
            <a:r>
              <a:rPr lang="en-US" sz="3200" b="0" i="0" dirty="0">
                <a:solidFill>
                  <a:schemeClr val="tx1"/>
                </a:solidFill>
                <a:effectLst/>
                <a:latin typeface="+mn-lt"/>
              </a:rPr>
              <a:t>This is the database where all the emails are stored on the mail 	server. It is typically divided into different folders for incoming, 	outgoing, and deleted emails.</a:t>
            </a:r>
          </a:p>
          <a:p>
            <a:pPr algn="l">
              <a:buFont typeface="+mj-lt"/>
              <a:buAutoNum type="arabicPeriod"/>
            </a:pPr>
            <a:endParaRPr lang="en-US" sz="3200" b="0" i="0" dirty="0">
              <a:solidFill>
                <a:schemeClr val="tx1"/>
              </a:solidFill>
              <a:effectLst/>
              <a:latin typeface="+mn-lt"/>
            </a:endParaRPr>
          </a:p>
          <a:p>
            <a:pPr algn="l"/>
            <a:r>
              <a:rPr lang="en-US" sz="3200" b="1" i="0" dirty="0">
                <a:solidFill>
                  <a:schemeClr val="tx1"/>
                </a:solidFill>
                <a:effectLst/>
                <a:latin typeface="+mn-lt"/>
              </a:rPr>
              <a:t>5.Network infrastructure: </a:t>
            </a:r>
          </a:p>
          <a:p>
            <a:pPr algn="l"/>
            <a:r>
              <a:rPr lang="en-US" sz="3200" b="1" dirty="0">
                <a:solidFill>
                  <a:schemeClr val="tx1"/>
                </a:solidFill>
                <a:latin typeface="+mn-lt"/>
              </a:rPr>
              <a:t>	</a:t>
            </a:r>
            <a:r>
              <a:rPr lang="en-US" sz="3200" b="0" i="0" dirty="0">
                <a:solidFill>
                  <a:schemeClr val="tx1"/>
                </a:solidFill>
                <a:effectLst/>
                <a:latin typeface="+mn-lt"/>
              </a:rPr>
              <a:t>This includes the local area network (LAN) and the internet 	connection that connect the mail server and client devices in the 	network of labs.</a:t>
            </a:r>
          </a:p>
          <a:p>
            <a:pPr algn="l">
              <a:buFont typeface="+mj-lt"/>
              <a:buAutoNum type="arabicPeriod"/>
            </a:pPr>
            <a:endParaRPr lang="en-US" sz="3200" b="0" i="0" dirty="0">
              <a:solidFill>
                <a:schemeClr val="tx1"/>
              </a:solidFill>
              <a:effectLst/>
              <a:latin typeface="+mn-lt"/>
            </a:endParaRPr>
          </a:p>
          <a:p>
            <a:pPr algn="l"/>
            <a:r>
              <a:rPr lang="en-US" sz="3200" b="1" i="0" dirty="0">
                <a:solidFill>
                  <a:schemeClr val="tx1"/>
                </a:solidFill>
                <a:effectLst/>
                <a:latin typeface="+mn-lt"/>
              </a:rPr>
              <a:t>6.Security measures: </a:t>
            </a:r>
          </a:p>
          <a:p>
            <a:pPr algn="l"/>
            <a:r>
              <a:rPr lang="en-US" sz="3200" b="1" dirty="0">
                <a:solidFill>
                  <a:schemeClr val="tx1"/>
                </a:solidFill>
                <a:latin typeface="+mn-lt"/>
              </a:rPr>
              <a:t>	</a:t>
            </a:r>
            <a:r>
              <a:rPr lang="en-US" sz="3200" b="0" i="0" dirty="0">
                <a:solidFill>
                  <a:schemeClr val="tx1"/>
                </a:solidFill>
                <a:effectLst/>
                <a:latin typeface="+mn-lt"/>
              </a:rPr>
              <a:t>These include firewalls, antivirus software, and encryption protocols 	to protect the mail server and client devices from cyber threats and 	unauthorized access.</a:t>
            </a:r>
          </a:p>
        </p:txBody>
      </p:sp>
      <p:sp>
        <p:nvSpPr>
          <p:cNvPr id="4" name="TextBox 3">
            <a:extLst>
              <a:ext uri="{FF2B5EF4-FFF2-40B4-BE49-F238E27FC236}">
                <a16:creationId xmlns:a16="http://schemas.microsoft.com/office/drawing/2014/main" id="{A4CC5B87-2162-7A2F-A037-39CBA30CD563}"/>
              </a:ext>
            </a:extLst>
          </p:cNvPr>
          <p:cNvSpPr txBox="1"/>
          <p:nvPr/>
        </p:nvSpPr>
        <p:spPr>
          <a:xfrm>
            <a:off x="704019" y="33053140"/>
            <a:ext cx="13970554" cy="7478970"/>
          </a:xfrm>
          <a:prstGeom prst="rect">
            <a:avLst/>
          </a:prstGeom>
          <a:noFill/>
        </p:spPr>
        <p:txBody>
          <a:bodyPr wrap="square" rtlCol="0">
            <a:spAutoFit/>
          </a:bodyPr>
          <a:lstStyle/>
          <a:p>
            <a:pPr algn="just"/>
            <a:r>
              <a:rPr lang="en-US" sz="3200" b="0" i="0" dirty="0">
                <a:solidFill>
                  <a:schemeClr val="tx1"/>
                </a:solidFill>
                <a:effectLst/>
                <a:latin typeface="+mn-lt"/>
              </a:rPr>
              <a:t>In this network structure, each lab is connected to the other labs with the help of four routers using serial DTE (Data Terminal Equipment) wires.</a:t>
            </a:r>
          </a:p>
          <a:p>
            <a:pPr algn="just"/>
            <a:endParaRPr lang="en-US" sz="3200" b="0" i="0" dirty="0">
              <a:solidFill>
                <a:schemeClr val="tx1"/>
              </a:solidFill>
              <a:effectLst/>
              <a:latin typeface="+mn-lt"/>
            </a:endParaRPr>
          </a:p>
          <a:p>
            <a:pPr lvl="2" algn="just">
              <a:buFont typeface="+mj-lt"/>
              <a:buAutoNum type="arabicPeriod"/>
            </a:pPr>
            <a:r>
              <a:rPr lang="en-US" sz="3200" b="0" i="0" dirty="0">
                <a:solidFill>
                  <a:schemeClr val="tx1"/>
                </a:solidFill>
                <a:effectLst/>
                <a:latin typeface="+mn-lt"/>
              </a:rPr>
              <a:t>The routers are networking devices that connect the different labs and allow the computers in each lab to communicate with each other and access the internet.</a:t>
            </a:r>
          </a:p>
          <a:p>
            <a:pPr lvl="2" algn="just">
              <a:buFont typeface="+mj-lt"/>
              <a:buAutoNum type="arabicPeriod"/>
            </a:pPr>
            <a:r>
              <a:rPr lang="en-US" sz="3200" b="0" i="0" dirty="0">
                <a:solidFill>
                  <a:schemeClr val="tx1"/>
                </a:solidFill>
                <a:effectLst/>
                <a:latin typeface="+mn-lt"/>
              </a:rPr>
              <a:t>The serial DTE wires are used to connect the routers together and establish a communication link between them. These wires transmit data using a serial communication protocol that allows data to be transmitted one bit at a time.</a:t>
            </a:r>
          </a:p>
          <a:p>
            <a:pPr lvl="2" algn="just">
              <a:buFont typeface="+mj-lt"/>
              <a:buAutoNum type="arabicPeriod"/>
            </a:pPr>
            <a:r>
              <a:rPr lang="en-US" sz="3200" b="0" i="0" dirty="0">
                <a:solidFill>
                  <a:schemeClr val="tx1"/>
                </a:solidFill>
                <a:effectLst/>
                <a:latin typeface="+mn-lt"/>
              </a:rPr>
              <a:t>The computers in each lab are connected to the local router via Ethernet cables or wireless connectivity.</a:t>
            </a:r>
          </a:p>
          <a:p>
            <a:pPr lvl="2" algn="just">
              <a:buFont typeface="+mj-lt"/>
              <a:buAutoNum type="arabicPeriod"/>
            </a:pPr>
            <a:r>
              <a:rPr lang="en-US" sz="3200" b="0" i="0" dirty="0">
                <a:solidFill>
                  <a:schemeClr val="tx1"/>
                </a:solidFill>
                <a:effectLst/>
                <a:latin typeface="+mn-lt"/>
              </a:rPr>
              <a:t>The local router is responsible for routing data between the computers in its lab and the other labs via the serial DTE wires.</a:t>
            </a:r>
          </a:p>
          <a:p>
            <a:pPr algn="just"/>
            <a:endParaRPr lang="en-US" sz="3200" dirty="0">
              <a:solidFill>
                <a:schemeClr val="tx1"/>
              </a:solidFill>
              <a:latin typeface="+mn-lt"/>
            </a:endParaRPr>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563</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Aryan Sharma</cp:lastModifiedBy>
  <cp:revision>5</cp:revision>
  <dcterms:modified xsi:type="dcterms:W3CDTF">2023-01-01T06:03:14Z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2022-12-07T16:25:21Z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00c77461-f5a0-44ac-b2a9-3053669dfcb7</vt:lpwstr>
  </property>
  <property fmtid="{D5CDD505-2E9C-101B-9397-08002B2CF9AE}" pid="7" name="MSIP_Label_defa4170-0d19-0005-0004-bc88714345d2_ActionId">
    <vt:lpwstr>995e3d85-7037-49d6-b51a-05d4cdbb0dac</vt:lpwstr>
  </property>
  <property fmtid="{D5CDD505-2E9C-101B-9397-08002B2CF9AE}" pid="8" name="MSIP_Label_defa4170-0d19-0005-0004-bc88714345d2_ContentBits">
    <vt:lpwstr>0</vt:lpwstr>
  </property>
</Properties>
</file>