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3" d="100"/>
          <a:sy n="83" d="100"/>
        </p:scale>
        <p:origin x="6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6/25/2022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6/25/2022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6/25/2022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6/25/2022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6/25/2022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th/%E0%B9%80%E0%B8%AD%E0%B9%80%E0%B8%8A%E0%B8%B5%E0%B8%A2-%E0%B8%81%E0%B8%B2%E0%B8%A3%E0%B9%8C%E0%B8%95%E0%B8%B9%E0%B8%99-%E0%B9%80%E0%B8%94%E0%B9%87%E0%B8%81-1294104/"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xhere.com/id/photo/1449495"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16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994401" y="2244436"/>
            <a:ext cx="4814468" cy="748147"/>
          </a:xfrm>
        </p:spPr>
        <p:txBody>
          <a:bodyPr>
            <a:normAutofit fontScale="90000"/>
          </a:bodyPr>
          <a:lstStyle/>
          <a:p>
            <a:r>
              <a:rPr lang="en-US" sz="4400" dirty="0">
                <a:solidFill>
                  <a:schemeClr val="tx1"/>
                </a:solidFill>
                <a:latin typeface="Times New Roman" panose="02020603050405020304" pitchFamily="18" charset="0"/>
                <a:cs typeface="Times New Roman" panose="02020603050405020304" pitchFamily="18" charset="0"/>
              </a:rPr>
              <a:t>PENDIDIKAN DI ERA PANDEMI</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556000"/>
            <a:ext cx="4775075" cy="999644"/>
          </a:xfrm>
        </p:spPr>
        <p:txBody>
          <a:bodyPr>
            <a:normAutofit fontScale="92500" lnSpcReduction="20000"/>
          </a:bodyPr>
          <a:lstStyle/>
          <a:p>
            <a:pPr>
              <a:spcAft>
                <a:spcPts val="600"/>
              </a:spcAft>
            </a:pPr>
            <a:r>
              <a:rPr lang="en-US" sz="2400" dirty="0">
                <a:solidFill>
                  <a:schemeClr val="tx1"/>
                </a:solidFill>
                <a:latin typeface="Times New Roman" panose="02020603050405020304" pitchFamily="18" charset="0"/>
                <a:cs typeface="Times New Roman" panose="02020603050405020304" pitchFamily="18" charset="0"/>
              </a:rPr>
              <a:t>MEMBANTU CARA BELAJAR ANAK	 USIA DINI YANG AKAN MEMASUKI SEKOLAH TK</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942109" y="665018"/>
            <a:ext cx="10183091" cy="2419927"/>
          </a:xfrm>
        </p:spPr>
        <p:txBody>
          <a:bodyPr>
            <a:norm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 era </a:t>
            </a:r>
            <a:r>
              <a:rPr lang="en-US" sz="2400" dirty="0" err="1">
                <a:latin typeface="Times New Roman" panose="02020603050405020304" pitchFamily="18" charset="0"/>
                <a:cs typeface="Times New Roman" panose="02020603050405020304" pitchFamily="18" charset="0"/>
              </a:rPr>
              <a:t>pandemi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memang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sulit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dalam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bidang</a:t>
            </a:r>
            <a:r>
              <a:rPr lang="en-US" sz="2400" dirty="0">
                <a:latin typeface="Times New Roman" panose="02020603050405020304" pitchFamily="18" charset="0"/>
                <a:cs typeface="Times New Roman" panose="02020603050405020304" pitchFamily="18" charset="0"/>
              </a:rPr>
              <a:t> Pendidikan </a:t>
            </a:r>
            <a:r>
              <a:rPr lang="en-US" sz="2400" dirty="0" err="1">
                <a:latin typeface="Times New Roman" panose="02020603050405020304" pitchFamily="18" charset="0"/>
                <a:cs typeface="Times New Roman" panose="02020603050405020304" pitchFamily="18" charset="0"/>
              </a:rPr>
              <a:t>contoh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anak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usia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dini</a:t>
            </a:r>
            <a:r>
              <a:rPr lang="en-US" sz="2400" dirty="0">
                <a:latin typeface="Times New Roman" panose="02020603050405020304" pitchFamily="18" charset="0"/>
                <a:cs typeface="Times New Roman" panose="02020603050405020304" pitchFamily="18" charset="0"/>
              </a:rPr>
              <a:t>/TK</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Jadi</a:t>
            </a:r>
            <a:r>
              <a:rPr lang="en-US" sz="2400" dirty="0">
                <a:latin typeface="Times New Roman" panose="02020603050405020304" pitchFamily="18" charset="0"/>
                <a:cs typeface="Times New Roman" panose="02020603050405020304" pitchFamily="18" charset="0"/>
              </a:rPr>
              <a:t> di </a:t>
            </a:r>
            <a:r>
              <a:rPr lang="en-US" sz="2400" dirty="0" err="1">
                <a:latin typeface="Times New Roman" panose="02020603050405020304" pitchFamily="18" charset="0"/>
                <a:cs typeface="Times New Roman" panose="02020603050405020304" pitchFamily="18" charset="0"/>
              </a:rPr>
              <a:t>sini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memudahkan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anak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usia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dini</a:t>
            </a:r>
            <a:r>
              <a:rPr lang="en-US" sz="2400" dirty="0">
                <a:latin typeface="Times New Roman" panose="02020603050405020304" pitchFamily="18" charset="0"/>
                <a:cs typeface="Times New Roman" panose="02020603050405020304" pitchFamily="18" charset="0"/>
              </a:rPr>
              <a:t>/TK agar </a:t>
            </a:r>
            <a:r>
              <a:rPr lang="en-US" sz="2400" dirty="0" err="1">
                <a:latin typeface="Times New Roman" panose="02020603050405020304" pitchFamily="18" charset="0"/>
                <a:cs typeface="Times New Roman" panose="02020603050405020304" pitchFamily="18" charset="0"/>
              </a:rPr>
              <a:t>bisa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belajar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dengan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maksimal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melalui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aplikasi</a:t>
            </a:r>
            <a:r>
              <a:rPr lang="en-US" sz="2400" dirty="0">
                <a:latin typeface="Times New Roman" panose="02020603050405020304" pitchFamily="18" charset="0"/>
                <a:cs typeface="Times New Roman" panose="02020603050405020304" pitchFamily="18" charset="0"/>
              </a:rPr>
              <a:t> yang </a:t>
            </a:r>
            <a:r>
              <a:rPr lang="en-US" sz="2400" dirty="0" err="1">
                <a:latin typeface="Times New Roman" panose="02020603050405020304" pitchFamily="18" charset="0"/>
                <a:cs typeface="Times New Roman" panose="02020603050405020304" pitchFamily="18" charset="0"/>
              </a:rPr>
              <a:t>saya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buat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ini</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Mungkin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anak</a:t>
            </a:r>
            <a:r>
              <a:rPr lang="en-US" sz="2400" dirty="0">
                <a:latin typeface="Times New Roman" panose="02020603050405020304" pitchFamily="18" charset="0"/>
                <a:cs typeface="Times New Roman" panose="02020603050405020304" pitchFamily="18" charset="0"/>
              </a:rPr>
              <a:t> SD/SMP/SMK juga </a:t>
            </a:r>
            <a:r>
              <a:rPr lang="en-US" sz="2400" dirty="0" err="1">
                <a:latin typeface="Times New Roman" panose="02020603050405020304" pitchFamily="18" charset="0"/>
                <a:cs typeface="Times New Roman" panose="02020603050405020304" pitchFamily="18" charset="0"/>
              </a:rPr>
              <a:t>sulit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tetapi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setidaknya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mereka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sudah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mempunyai</a:t>
            </a:r>
            <a:r>
              <a:rPr lang="en-US" sz="2400" dirty="0">
                <a:latin typeface="Times New Roman" panose="02020603050405020304" pitchFamily="18" charset="0"/>
                <a:cs typeface="Times New Roman" panose="02020603050405020304" pitchFamily="18" charset="0"/>
              </a:rPr>
              <a:t> basic </a:t>
            </a:r>
            <a:r>
              <a:rPr lang="en-US" sz="2400" dirty="0" err="1">
                <a:latin typeface="Times New Roman" panose="02020603050405020304" pitchFamily="18" charset="0"/>
                <a:cs typeface="Times New Roman" panose="02020603050405020304" pitchFamily="18" charset="0"/>
              </a:rPr>
              <a:t>cara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belajar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secara</a:t>
            </a:r>
            <a:r>
              <a:rPr lang="en-US" sz="2400" dirty="0">
                <a:latin typeface="Times New Roman" panose="02020603050405020304" pitchFamily="18" charset="0"/>
                <a:cs typeface="Times New Roman" panose="02020603050405020304" pitchFamily="18" charset="0"/>
              </a:rPr>
              <a:t> online </a:t>
            </a:r>
            <a:r>
              <a:rPr lang="en-US" sz="2400" dirty="0" err="1">
                <a:latin typeface="Times New Roman" panose="02020603050405020304" pitchFamily="18" charset="0"/>
                <a:cs typeface="Times New Roman" panose="02020603050405020304" pitchFamily="18" charset="0"/>
              </a:rPr>
              <a:t>berbeda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dengan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anak</a:t>
            </a:r>
            <a:r>
              <a:rPr lang="en-US" sz="2400" dirty="0">
                <a:latin typeface="Times New Roman" panose="02020603050405020304" pitchFamily="18" charset="0"/>
                <a:cs typeface="Times New Roman" panose="02020603050405020304" pitchFamily="18" charset="0"/>
              </a:rPr>
              <a:t> TK yang </a:t>
            </a:r>
            <a:r>
              <a:rPr lang="en-US" sz="2400" dirty="0" err="1">
                <a:latin typeface="Times New Roman" panose="02020603050405020304" pitchFamily="18" charset="0"/>
                <a:cs typeface="Times New Roman" panose="02020603050405020304" pitchFamily="18" charset="0"/>
              </a:rPr>
              <a:t>masih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belajar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nol</a:t>
            </a:r>
            <a:endParaRPr lang="en-US" sz="24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83299C89-86B9-4D82-8B1D-77BC53CC863B}"/>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2576945" y="3465885"/>
            <a:ext cx="6853380" cy="2967243"/>
          </a:xfrm>
        </p:spPr>
      </p:pic>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D3F53-03D0-480C-BE97-42D6989554A0}"/>
              </a:ext>
            </a:extLst>
          </p:cNvPr>
          <p:cNvSpPr>
            <a:spLocks noGrp="1"/>
          </p:cNvSpPr>
          <p:nvPr>
            <p:ph type="title"/>
          </p:nvPr>
        </p:nvSpPr>
        <p:spPr>
          <a:xfrm>
            <a:off x="1020618" y="692728"/>
            <a:ext cx="4391891" cy="5532582"/>
          </a:xfrm>
        </p:spPr>
        <p:txBody>
          <a:bodyPr>
            <a:normAutofit fontScale="90000"/>
          </a:bodyPr>
          <a:lstStyle/>
          <a:p>
            <a:r>
              <a:rPr lang="en-US" sz="2000" dirty="0">
                <a:latin typeface="Times New Roman" panose="02020603050405020304" pitchFamily="18" charset="0"/>
                <a:cs typeface="Times New Roman" panose="02020603050405020304" pitchFamily="18" charset="0"/>
              </a:rPr>
              <a:t>Untuk </a:t>
            </a:r>
            <a:r>
              <a:rPr lang="en-US" sz="2000" dirty="0" err="1">
                <a:latin typeface="Times New Roman" panose="02020603050405020304" pitchFamily="18" charset="0"/>
                <a:cs typeface="Times New Roman" panose="02020603050405020304" pitchFamily="18" charset="0"/>
              </a:rPr>
              <a:t>meningkatkan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kemampuan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belajar</a:t>
            </a:r>
            <a:r>
              <a:rPr lang="en-US" sz="2000" dirty="0">
                <a:latin typeface="Times New Roman" panose="02020603050405020304" pitchFamily="18" charset="0"/>
                <a:cs typeface="Times New Roman" panose="02020603050405020304" pitchFamily="18" charset="0"/>
              </a:rPr>
              <a:t> pada </a:t>
            </a:r>
            <a:r>
              <a:rPr lang="en-US" sz="2000" dirty="0" err="1">
                <a:latin typeface="Times New Roman" panose="02020603050405020304" pitchFamily="18" charset="0"/>
                <a:cs typeface="Times New Roman" panose="02020603050405020304" pitchFamily="18" charset="0"/>
              </a:rPr>
              <a:t>anak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usia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dini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kita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perlu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membuat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mereka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gembira</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Nah </a:t>
            </a:r>
            <a:r>
              <a:rPr lang="en-US" sz="2000" dirty="0" err="1">
                <a:latin typeface="Times New Roman" panose="02020603050405020304" pitchFamily="18" charset="0"/>
                <a:cs typeface="Times New Roman" panose="02020603050405020304" pitchFamily="18" charset="0"/>
              </a:rPr>
              <a:t>cara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membuat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mereka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gembira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ada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berbagai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macam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misal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dimanapun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kita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berada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pasti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anak-anak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sacngat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suka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sekali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bermain</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Di era </a:t>
            </a:r>
            <a:r>
              <a:rPr lang="en-US" sz="2000" dirty="0" err="1">
                <a:latin typeface="Times New Roman" panose="02020603050405020304" pitchFamily="18" charset="0"/>
                <a:cs typeface="Times New Roman" panose="02020603050405020304" pitchFamily="18" charset="0"/>
              </a:rPr>
              <a:t>pandemi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semua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siswa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entah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itu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siswa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sekolah</a:t>
            </a:r>
            <a:r>
              <a:rPr lang="en-US" sz="2000" dirty="0">
                <a:latin typeface="Times New Roman" panose="02020603050405020304" pitchFamily="18" charset="0"/>
                <a:cs typeface="Times New Roman" panose="02020603050405020304" pitchFamily="18" charset="0"/>
              </a:rPr>
              <a:t> SD/SMP/SMK </a:t>
            </a:r>
            <a:r>
              <a:rPr lang="en-US" sz="2000" dirty="0" err="1">
                <a:latin typeface="Times New Roman" panose="02020603050405020304" pitchFamily="18" charset="0"/>
                <a:cs typeface="Times New Roman" panose="02020603050405020304" pitchFamily="18" charset="0"/>
              </a:rPr>
              <a:t>bahkan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mahasiswa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perguruan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tinggi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lebih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ditekankan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ke</a:t>
            </a:r>
            <a:r>
              <a:rPr lang="en-US" sz="2000" dirty="0">
                <a:latin typeface="Times New Roman" panose="02020603050405020304" pitchFamily="18" charset="0"/>
                <a:cs typeface="Times New Roman" panose="02020603050405020304" pitchFamily="18" charset="0"/>
              </a:rPr>
              <a:t> Pendidikan online</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Yang </a:t>
            </a:r>
            <a:r>
              <a:rPr lang="en-US" sz="2000" dirty="0" err="1">
                <a:latin typeface="Times New Roman" panose="02020603050405020304" pitchFamily="18" charset="0"/>
                <a:cs typeface="Times New Roman" panose="02020603050405020304" pitchFamily="18" charset="0"/>
              </a:rPr>
              <a:t>untuk</a:t>
            </a:r>
            <a:r>
              <a:rPr lang="en-US" sz="2000" dirty="0">
                <a:latin typeface="Times New Roman" panose="02020603050405020304" pitchFamily="18" charset="0"/>
                <a:cs typeface="Times New Roman" panose="02020603050405020304" pitchFamily="18" charset="0"/>
              </a:rPr>
              <a:t> TK </a:t>
            </a:r>
            <a:r>
              <a:rPr lang="en-US" sz="2000" dirty="0" err="1">
                <a:latin typeface="Times New Roman" panose="02020603050405020304" pitchFamily="18" charset="0"/>
                <a:cs typeface="Times New Roman" panose="02020603050405020304" pitchFamily="18" charset="0"/>
              </a:rPr>
              <a:t>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sulit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belajar</a:t>
            </a:r>
            <a:r>
              <a:rPr lang="en-US" sz="2000" dirty="0">
                <a:latin typeface="Times New Roman" panose="02020603050405020304" pitchFamily="18" charset="0"/>
                <a:cs typeface="Times New Roman" panose="02020603050405020304" pitchFamily="18" charset="0"/>
              </a:rPr>
              <a:t> online  </a:t>
            </a:r>
            <a:r>
              <a:rPr lang="en-US" sz="2000" dirty="0" err="1">
                <a:latin typeface="Times New Roman" panose="02020603050405020304" pitchFamily="18" charset="0"/>
                <a:cs typeface="Times New Roman" panose="02020603050405020304" pitchFamily="18" charset="0"/>
              </a:rPr>
              <a:t>cara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pengaplikasiannya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untuk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anak</a:t>
            </a:r>
            <a:r>
              <a:rPr lang="en-US" sz="2000" dirty="0">
                <a:latin typeface="Times New Roman" panose="02020603050405020304" pitchFamily="18" charset="0"/>
                <a:cs typeface="Times New Roman" panose="02020603050405020304" pitchFamily="18" charset="0"/>
              </a:rPr>
              <a:t> TK </a:t>
            </a:r>
            <a:r>
              <a:rPr lang="en-US" sz="2000" dirty="0" err="1">
                <a:latin typeface="Times New Roman" panose="02020603050405020304" pitchFamily="18" charset="0"/>
                <a:cs typeface="Times New Roman" panose="02020603050405020304" pitchFamily="18" charset="0"/>
              </a:rPr>
              <a:t>adalah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aplikasi</a:t>
            </a:r>
            <a:r>
              <a:rPr lang="en-US" sz="2000" dirty="0">
                <a:latin typeface="Times New Roman" panose="02020603050405020304" pitchFamily="18" charset="0"/>
                <a:cs typeface="Times New Roman" panose="02020603050405020304" pitchFamily="18" charset="0"/>
              </a:rPr>
              <a:t> game yang </a:t>
            </a:r>
            <a:r>
              <a:rPr lang="en-US" sz="2000" dirty="0" err="1">
                <a:latin typeface="Times New Roman" panose="02020603050405020304" pitchFamily="18" charset="0"/>
                <a:cs typeface="Times New Roman" panose="02020603050405020304" pitchFamily="18" charset="0"/>
              </a:rPr>
              <a:t>berisi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tentang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membaca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menggambar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serta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berhitung</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endParaRPr lang="en-ID" sz="2000"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305518AE-F288-482E-A2B5-65C599C885DF}"/>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5848299" y="618836"/>
            <a:ext cx="5760130" cy="5657563"/>
          </a:xfrm>
        </p:spPr>
      </p:pic>
    </p:spTree>
    <p:extLst>
      <p:ext uri="{BB962C8B-B14F-4D97-AF65-F5344CB8AC3E}">
        <p14:creationId xmlns:p14="http://schemas.microsoft.com/office/powerpoint/2010/main" val="861907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5850A-FBCE-42A9-827D-FEC4E001F6B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ALUR DAN SKENARIO PEMBELAJARANNYA</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52AD8D-B85B-48F0-BAB3-3060C4732EDA}"/>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Untuk </a:t>
            </a:r>
            <a:r>
              <a:rPr lang="en-US" sz="2000" dirty="0" err="1">
                <a:latin typeface="Times New Roman" panose="02020603050405020304" pitchFamily="18" charset="0"/>
                <a:cs typeface="Times New Roman" panose="02020603050405020304" pitchFamily="18" charset="0"/>
              </a:rPr>
              <a:t>alur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pembelajarannya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kembali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kepada</a:t>
            </a:r>
            <a:r>
              <a:rPr lang="en-US" sz="2000" dirty="0">
                <a:latin typeface="Times New Roman" panose="02020603050405020304" pitchFamily="18" charset="0"/>
                <a:cs typeface="Times New Roman" panose="02020603050405020304" pitchFamily="18" charset="0"/>
              </a:rPr>
              <a:t> orang </a:t>
            </a:r>
            <a:r>
              <a:rPr lang="en-US" sz="2000" dirty="0" err="1">
                <a:latin typeface="Times New Roman" panose="02020603050405020304" pitchFamily="18" charset="0"/>
                <a:cs typeface="Times New Roman" panose="02020603050405020304" pitchFamily="18" charset="0"/>
              </a:rPr>
              <a:t>tua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masing-masing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atau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misal</a:t>
            </a:r>
            <a:r>
              <a:rPr lang="en-US" sz="2000" dirty="0">
                <a:latin typeface="Times New Roman" panose="02020603050405020304" pitchFamily="18" charset="0"/>
                <a:cs typeface="Times New Roman" panose="02020603050405020304" pitchFamily="18" charset="0"/>
              </a:rPr>
              <a:t> orang </a:t>
            </a:r>
            <a:r>
              <a:rPr lang="en-US" sz="2000" dirty="0" err="1">
                <a:latin typeface="Times New Roman" panose="02020603050405020304" pitchFamily="18" charset="0"/>
                <a:cs typeface="Times New Roman" panose="02020603050405020304" pitchFamily="18" charset="0"/>
              </a:rPr>
              <a:t>tuanya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bekerja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kita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sebagai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kakak</a:t>
            </a:r>
            <a:r>
              <a:rPr lang="en-US" sz="2000" dirty="0">
                <a:latin typeface="Times New Roman" panose="02020603050405020304" pitchFamily="18" charset="0"/>
                <a:cs typeface="Times New Roman" panose="02020603050405020304" pitchFamily="18" charset="0"/>
              </a:rPr>
              <a:t> yang </a:t>
            </a:r>
            <a:r>
              <a:rPr lang="en-US" sz="2000" dirty="0" err="1">
                <a:latin typeface="Times New Roman" panose="02020603050405020304" pitchFamily="18" charset="0"/>
                <a:cs typeface="Times New Roman" panose="02020603050405020304" pitchFamily="18" charset="0"/>
              </a:rPr>
              <a:t>mengasuh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Harus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sebisa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mungkin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membuat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anak-anak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gembira</a:t>
            </a:r>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Katakanlah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anak-anak</a:t>
            </a:r>
            <a:r>
              <a:rPr lang="en-US" sz="2000" dirty="0">
                <a:latin typeface="Times New Roman" panose="02020603050405020304" pitchFamily="18" charset="0"/>
                <a:cs typeface="Times New Roman" panose="02020603050405020304" pitchFamily="18" charset="0"/>
              </a:rPr>
              <a:t> yang </a:t>
            </a:r>
            <a:r>
              <a:rPr lang="en-US" sz="2000" dirty="0" err="1">
                <a:latin typeface="Times New Roman" panose="02020603050405020304" pitchFamily="18" charset="0"/>
                <a:cs typeface="Times New Roman" panose="02020603050405020304" pitchFamily="18" charset="0"/>
              </a:rPr>
              <a:t>masih</a:t>
            </a:r>
            <a:r>
              <a:rPr lang="en-US" sz="2000" dirty="0">
                <a:latin typeface="Times New Roman" panose="02020603050405020304" pitchFamily="18" charset="0"/>
                <a:cs typeface="Times New Roman" panose="02020603050405020304" pitchFamily="18" charset="0"/>
              </a:rPr>
              <a:t> TK </a:t>
            </a:r>
            <a:r>
              <a:rPr lang="en-US" sz="2000" dirty="0" err="1">
                <a:latin typeface="Times New Roman" panose="02020603050405020304" pitchFamily="18" charset="0"/>
                <a:cs typeface="Times New Roman" panose="02020603050405020304" pitchFamily="18" charset="0"/>
              </a:rPr>
              <a:t>itu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masih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suka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bermain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entah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itu</a:t>
            </a:r>
            <a:r>
              <a:rPr lang="en-US" sz="2000" dirty="0">
                <a:latin typeface="Times New Roman" panose="02020603050405020304" pitchFamily="18" charset="0"/>
                <a:cs typeface="Times New Roman" panose="02020603050405020304" pitchFamily="18" charset="0"/>
              </a:rPr>
              <a:t> game di gadget </a:t>
            </a:r>
            <a:r>
              <a:rPr lang="en-US" sz="2000" dirty="0" err="1">
                <a:latin typeface="Times New Roman" panose="02020603050405020304" pitchFamily="18" charset="0"/>
                <a:cs typeface="Times New Roman" panose="02020603050405020304" pitchFamily="18" charset="0"/>
              </a:rPr>
              <a:t>atau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bermain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bersama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teman-teman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sebayanya</a:t>
            </a:r>
            <a:r>
              <a:rPr lang="en-US" sz="2000" dirty="0">
                <a:latin typeface="Times New Roman" panose="02020603050405020304" pitchFamily="18" charset="0"/>
                <a:cs typeface="Times New Roman" panose="02020603050405020304" pitchFamily="18" charset="0"/>
              </a:rPr>
              <a:t> di </a:t>
            </a:r>
            <a:r>
              <a:rPr lang="en-US" sz="2000" dirty="0" err="1">
                <a:latin typeface="Times New Roman" panose="02020603050405020304" pitchFamily="18" charset="0"/>
                <a:cs typeface="Times New Roman" panose="02020603050405020304" pitchFamily="18" charset="0"/>
              </a:rPr>
              <a:t>luar</a:t>
            </a:r>
            <a:r>
              <a:rPr lang="en-US" sz="2000" dirty="0">
                <a:latin typeface="Times New Roman" panose="02020603050405020304" pitchFamily="18" charset="0"/>
                <a:cs typeface="Times New Roman" panose="02020603050405020304" pitchFamily="18" charset="0"/>
              </a:rPr>
              <a:t>.</a:t>
            </a:r>
          </a:p>
          <a:p>
            <a:r>
              <a:rPr lang="en-ID" sz="2000" dirty="0">
                <a:latin typeface="Times New Roman" panose="02020603050405020304" pitchFamily="18" charset="0"/>
                <a:cs typeface="Times New Roman" panose="02020603050405020304" pitchFamily="18" charset="0"/>
              </a:rPr>
              <a:t>Pertama-tama </a:t>
            </a:r>
            <a:r>
              <a:rPr lang="en-ID" sz="2000" dirty="0" err="1">
                <a:latin typeface="Times New Roman" panose="02020603050405020304" pitchFamily="18" charset="0"/>
                <a:cs typeface="Times New Roman" panose="02020603050405020304" pitchFamily="18" charset="0"/>
              </a:rPr>
              <a:t>kita</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ajak</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untuk</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bernyanyi</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lewat</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aplikasi</a:t>
            </a:r>
            <a:r>
              <a:rPr lang="en-ID" sz="2000" dirty="0">
                <a:latin typeface="Times New Roman" panose="02020603050405020304" pitchFamily="18" charset="0"/>
                <a:cs typeface="Times New Roman" panose="02020603050405020304" pitchFamily="18" charset="0"/>
              </a:rPr>
              <a:t> yang </a:t>
            </a:r>
            <a:r>
              <a:rPr lang="en-ID" sz="2000" dirty="0" err="1">
                <a:latin typeface="Times New Roman" panose="02020603050405020304" pitchFamily="18" charset="0"/>
                <a:cs typeface="Times New Roman" panose="02020603050405020304" pitchFamily="18" charset="0"/>
              </a:rPr>
              <a:t>kita</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buat</a:t>
            </a:r>
            <a:r>
              <a:rPr lang="en-ID" sz="2000" dirty="0">
                <a:latin typeface="Times New Roman" panose="02020603050405020304" pitchFamily="18" charset="0"/>
                <a:cs typeface="Times New Roman" panose="02020603050405020304" pitchFamily="18" charset="0"/>
              </a:rPr>
              <a:t> agar </a:t>
            </a:r>
            <a:r>
              <a:rPr lang="en-ID" sz="2000" dirty="0" err="1">
                <a:latin typeface="Times New Roman" panose="02020603050405020304" pitchFamily="18" charset="0"/>
                <a:cs typeface="Times New Roman" panose="02020603050405020304" pitchFamily="18" charset="0"/>
              </a:rPr>
              <a:t>dia</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senang</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lalu</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perlahan</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kita</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ajari</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cara</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mengenal</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huruf</a:t>
            </a:r>
            <a:r>
              <a:rPr lang="en-ID" sz="2000" dirty="0">
                <a:latin typeface="Times New Roman" panose="02020603050405020304" pitchFamily="18" charset="0"/>
                <a:cs typeface="Times New Roman" panose="02020603050405020304" pitchFamily="18" charset="0"/>
              </a:rPr>
              <a:t> dan </a:t>
            </a:r>
            <a:r>
              <a:rPr lang="en-ID" sz="2000" dirty="0" err="1">
                <a:latin typeface="Times New Roman" panose="02020603050405020304" pitchFamily="18" charset="0"/>
                <a:cs typeface="Times New Roman" panose="02020603050405020304" pitchFamily="18" charset="0"/>
              </a:rPr>
              <a:t>angka</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dilanjutkan</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dengan</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membaca</a:t>
            </a:r>
            <a:endParaRPr lang="en-ID" sz="2000" dirty="0">
              <a:latin typeface="Times New Roman" panose="02020603050405020304" pitchFamily="18" charset="0"/>
              <a:cs typeface="Times New Roman" panose="02020603050405020304" pitchFamily="18" charset="0"/>
            </a:endParaRPr>
          </a:p>
          <a:p>
            <a:r>
              <a:rPr lang="en-ID" sz="2000" dirty="0">
                <a:latin typeface="Times New Roman" panose="02020603050405020304" pitchFamily="18" charset="0"/>
                <a:cs typeface="Times New Roman" panose="02020603050405020304" pitchFamily="18" charset="0"/>
              </a:rPr>
              <a:t>Dan yang </a:t>
            </a:r>
            <a:r>
              <a:rPr lang="en-ID" sz="2000" dirty="0" err="1">
                <a:latin typeface="Times New Roman" panose="02020603050405020304" pitchFamily="18" charset="0"/>
                <a:cs typeface="Times New Roman" panose="02020603050405020304" pitchFamily="18" charset="0"/>
              </a:rPr>
              <a:t>terakhir</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supaya</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anak-anak</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tidak</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bosan</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kita</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ajari</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mereka</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mewarnai</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supaya</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gembira</a:t>
            </a:r>
            <a:r>
              <a:rPr lang="en-ID" sz="2000" dirty="0">
                <a:latin typeface="Times New Roman" panose="02020603050405020304" pitchFamily="18" charset="0"/>
                <a:cs typeface="Times New Roman" panose="02020603050405020304" pitchFamily="18" charset="0"/>
              </a:rPr>
              <a:t> dan </a:t>
            </a:r>
            <a:r>
              <a:rPr lang="en-ID" sz="2000" dirty="0" err="1">
                <a:latin typeface="Times New Roman" panose="02020603050405020304" pitchFamily="18" charset="0"/>
                <a:cs typeface="Times New Roman" panose="02020603050405020304" pitchFamily="18" charset="0"/>
              </a:rPr>
              <a:t>mau</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belajar</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setiap</a:t>
            </a:r>
            <a:r>
              <a:rPr lang="en-ID" sz="2000" dirty="0">
                <a:latin typeface="Times New Roman" panose="02020603050405020304" pitchFamily="18" charset="0"/>
                <a:cs typeface="Times New Roman" panose="02020603050405020304" pitchFamily="18" charset="0"/>
              </a:rPr>
              <a:t> </a:t>
            </a:r>
            <a:r>
              <a:rPr lang="en-ID" sz="2000" dirty="0" err="1">
                <a:latin typeface="Times New Roman" panose="02020603050405020304" pitchFamily="18" charset="0"/>
                <a:cs typeface="Times New Roman" panose="02020603050405020304" pitchFamily="18" charset="0"/>
              </a:rPr>
              <a:t>harinya</a:t>
            </a:r>
            <a:r>
              <a:rPr lang="en-ID"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3857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3100-069C-4B6A-981F-9856B24A5F6E}"/>
              </a:ext>
            </a:extLst>
          </p:cNvPr>
          <p:cNvSpPr>
            <a:spLocks noGrp="1"/>
          </p:cNvSpPr>
          <p:nvPr>
            <p:ph type="title"/>
          </p:nvPr>
        </p:nvSpPr>
        <p:spPr/>
        <p:txBody>
          <a:bodyPr/>
          <a:lstStyle/>
          <a:p>
            <a:r>
              <a:rPr lang="en-US" dirty="0"/>
              <a:t>TAMPILAN APLIKASINYA</a:t>
            </a:r>
            <a:endParaRPr lang="en-ID" dirty="0"/>
          </a:p>
        </p:txBody>
      </p:sp>
      <p:sp>
        <p:nvSpPr>
          <p:cNvPr id="3" name="Content Placeholder 2">
            <a:extLst>
              <a:ext uri="{FF2B5EF4-FFF2-40B4-BE49-F238E27FC236}">
                <a16:creationId xmlns:a16="http://schemas.microsoft.com/office/drawing/2014/main" id="{2D2CD6FD-4857-45B4-9C76-411EC727BD66}"/>
              </a:ext>
            </a:extLst>
          </p:cNvPr>
          <p:cNvSpPr>
            <a:spLocks noGrp="1"/>
          </p:cNvSpPr>
          <p:nvPr>
            <p:ph idx="1"/>
          </p:nvPr>
        </p:nvSpPr>
        <p:spPr/>
        <p:txBody>
          <a:bodyPr/>
          <a:lstStyle/>
          <a:p>
            <a:endParaRPr lang="en-ID" dirty="0"/>
          </a:p>
        </p:txBody>
      </p:sp>
      <p:graphicFrame>
        <p:nvGraphicFramePr>
          <p:cNvPr id="4" name="Object 3">
            <a:extLst>
              <a:ext uri="{FF2B5EF4-FFF2-40B4-BE49-F238E27FC236}">
                <a16:creationId xmlns:a16="http://schemas.microsoft.com/office/drawing/2014/main" id="{1B2D7C13-F21E-45B1-AA77-3C4DB1D8DF44}"/>
              </a:ext>
            </a:extLst>
          </p:cNvPr>
          <p:cNvGraphicFramePr>
            <a:graphicFrameLocks noChangeAspect="1"/>
          </p:cNvGraphicFramePr>
          <p:nvPr>
            <p:extLst>
              <p:ext uri="{D42A27DB-BD31-4B8C-83A1-F6EECF244321}">
                <p14:modId xmlns:p14="http://schemas.microsoft.com/office/powerpoint/2010/main" val="4141146301"/>
              </p:ext>
            </p:extLst>
          </p:nvPr>
        </p:nvGraphicFramePr>
        <p:xfrm>
          <a:off x="7250891" y="3260438"/>
          <a:ext cx="3867816" cy="1518516"/>
        </p:xfrm>
        <a:graphic>
          <a:graphicData uri="http://schemas.openxmlformats.org/presentationml/2006/ole">
            <mc:AlternateContent xmlns:mc="http://schemas.openxmlformats.org/markup-compatibility/2006">
              <mc:Choice xmlns:v="urn:schemas-microsoft-com:vml" Requires="v">
                <p:oleObj spid="_x0000_s1026" name="Packager Shell Object" showAsIcon="1" r:id="rId3" imgW="1116000" imgH="437400" progId="Package">
                  <p:embed/>
                </p:oleObj>
              </mc:Choice>
              <mc:Fallback>
                <p:oleObj name="Packager Shell Object" showAsIcon="1" r:id="rId3" imgW="1116000" imgH="437400" progId="Package">
                  <p:embed/>
                  <p:pic>
                    <p:nvPicPr>
                      <p:cNvPr id="0" name=""/>
                      <p:cNvPicPr/>
                      <p:nvPr/>
                    </p:nvPicPr>
                    <p:blipFill>
                      <a:blip r:embed="rId4"/>
                      <a:stretch>
                        <a:fillRect/>
                      </a:stretch>
                    </p:blipFill>
                    <p:spPr>
                      <a:xfrm>
                        <a:off x="7250891" y="3260438"/>
                        <a:ext cx="3867816" cy="1518516"/>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0CF0EB80-2E4B-4A09-9986-54F6F8774B43}"/>
              </a:ext>
            </a:extLst>
          </p:cNvPr>
          <p:cNvGraphicFramePr>
            <a:graphicFrameLocks noChangeAspect="1"/>
          </p:cNvGraphicFramePr>
          <p:nvPr>
            <p:extLst>
              <p:ext uri="{D42A27DB-BD31-4B8C-83A1-F6EECF244321}">
                <p14:modId xmlns:p14="http://schemas.microsoft.com/office/powerpoint/2010/main" val="1358440578"/>
              </p:ext>
            </p:extLst>
          </p:nvPr>
        </p:nvGraphicFramePr>
        <p:xfrm>
          <a:off x="4977821" y="3259858"/>
          <a:ext cx="1459924" cy="1459924"/>
        </p:xfrm>
        <a:graphic>
          <a:graphicData uri="http://schemas.openxmlformats.org/presentationml/2006/ole">
            <mc:AlternateContent xmlns:mc="http://schemas.openxmlformats.org/markup-compatibility/2006">
              <mc:Choice xmlns:v="urn:schemas-microsoft-com:vml" Requires="v">
                <p:oleObj spid="_x0000_s1027" name="Packager Shell Object" showAsIcon="1" r:id="rId5" imgW="438480" imgH="437400" progId="Package">
                  <p:embed/>
                </p:oleObj>
              </mc:Choice>
              <mc:Fallback>
                <p:oleObj name="Packager Shell Object" showAsIcon="1" r:id="rId5" imgW="438480" imgH="437400" progId="Package">
                  <p:embed/>
                  <p:pic>
                    <p:nvPicPr>
                      <p:cNvPr id="0" name=""/>
                      <p:cNvPicPr/>
                      <p:nvPr/>
                    </p:nvPicPr>
                    <p:blipFill>
                      <a:blip r:embed="rId6"/>
                      <a:stretch>
                        <a:fillRect/>
                      </a:stretch>
                    </p:blipFill>
                    <p:spPr>
                      <a:xfrm>
                        <a:off x="4977821" y="3259858"/>
                        <a:ext cx="1459924" cy="1459924"/>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F6B93CC1-A4FA-4074-A5CA-06D5F6A9E2B0}"/>
              </a:ext>
            </a:extLst>
          </p:cNvPr>
          <p:cNvGraphicFramePr>
            <a:graphicFrameLocks noChangeAspect="1"/>
          </p:cNvGraphicFramePr>
          <p:nvPr>
            <p:extLst>
              <p:ext uri="{D42A27DB-BD31-4B8C-83A1-F6EECF244321}">
                <p14:modId xmlns:p14="http://schemas.microsoft.com/office/powerpoint/2010/main" val="1905179458"/>
              </p:ext>
            </p:extLst>
          </p:nvPr>
        </p:nvGraphicFramePr>
        <p:xfrm>
          <a:off x="1458480" y="3287278"/>
          <a:ext cx="2023629" cy="1577745"/>
        </p:xfrm>
        <a:graphic>
          <a:graphicData uri="http://schemas.openxmlformats.org/presentationml/2006/ole">
            <mc:AlternateContent xmlns:mc="http://schemas.openxmlformats.org/markup-compatibility/2006">
              <mc:Choice xmlns:v="urn:schemas-microsoft-com:vml" Requires="v">
                <p:oleObj spid="_x0000_s1028" name="Packager Shell Object" showAsIcon="1" r:id="rId7" imgW="561240" imgH="437400" progId="Package">
                  <p:embed/>
                </p:oleObj>
              </mc:Choice>
              <mc:Fallback>
                <p:oleObj name="Packager Shell Object" showAsIcon="1" r:id="rId7" imgW="561240" imgH="437400" progId="Package">
                  <p:embed/>
                  <p:pic>
                    <p:nvPicPr>
                      <p:cNvPr id="0" name=""/>
                      <p:cNvPicPr/>
                      <p:nvPr/>
                    </p:nvPicPr>
                    <p:blipFill>
                      <a:blip r:embed="rId8"/>
                      <a:stretch>
                        <a:fillRect/>
                      </a:stretch>
                    </p:blipFill>
                    <p:spPr>
                      <a:xfrm>
                        <a:off x="1458480" y="3287278"/>
                        <a:ext cx="2023629" cy="1577745"/>
                      </a:xfrm>
                      <a:prstGeom prst="rect">
                        <a:avLst/>
                      </a:prstGeom>
                    </p:spPr>
                  </p:pic>
                </p:oleObj>
              </mc:Fallback>
            </mc:AlternateContent>
          </a:graphicData>
        </a:graphic>
      </p:graphicFrame>
    </p:spTree>
    <p:extLst>
      <p:ext uri="{BB962C8B-B14F-4D97-AF65-F5344CB8AC3E}">
        <p14:creationId xmlns:p14="http://schemas.microsoft.com/office/powerpoint/2010/main" val="26973660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{943DC671-5CFC-4DCD-86E4-3D82CCCCCB1E}tf78438558_win32</Template>
  <TotalTime>0</TotalTime>
  <Words>269</Words>
  <Application>Microsoft Office PowerPoint</Application>
  <PresentationFormat>Widescreen</PresentationFormat>
  <Paragraphs>10</Paragraphs>
  <Slides>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1" baseType="lpstr">
      <vt:lpstr>Arial</vt:lpstr>
      <vt:lpstr>Century Gothic</vt:lpstr>
      <vt:lpstr>Garamond</vt:lpstr>
      <vt:lpstr>Times New Roman</vt:lpstr>
      <vt:lpstr>SavonVTI</vt:lpstr>
      <vt:lpstr>Package</vt:lpstr>
      <vt:lpstr>PENDIDIKAN DI ERA PANDEMI</vt:lpstr>
      <vt:lpstr>Di era pandemi ini memang sulit dalam bidang Pendidikan contoh anak usia dini/TK Jadi di sini saya akan memudahkan anak usia dini/TK agar bisa belajar dengan maksimal melalui aplikasi yang saya buat ini Mungkin anak SD/SMP/SMK juga sulit tetapi setidaknya mereka sudah mempunyai basic cara belajar secara online berbeda dengan anak TK yang masih belajar dari nol</vt:lpstr>
      <vt:lpstr>Untuk meningkatkan kemampuan belajar pada anak usia dini kita perlu membuat mereka gembira  Nah cara membuat mereka gembira ada berbagai macam misal dimanapun kita berada pasti anak-anak sacngat suka sekali bermain  Di era pandemi ini semua siswa entah itu siswa sekolah SD/SMP/SMK bahkan mahasiswa perguruan tinggi lebih ditekankan ke Pendidikan online  Yang untuk TK kan sulit belajar online  cara pengaplikasiannya untuk anak TK adalah aplikasi game yang berisi tentang cara membaca, menggambar serta berhitung  </vt:lpstr>
      <vt:lpstr>ALUR DAN SKENARIO PEMBELAJARANNYA</vt:lpstr>
      <vt:lpstr>TAMPILAN APLIKASINYA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2022-06-25T16:16:19Z</dcterms:created>
  <dcterms:modified xsi:type="dcterms:W3CDTF">2022-06-25T20:19:58Z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