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2811700" cy="30275213"/>
  <p:notesSz cx="6858000" cy="9144000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>
          <p15:clr>
            <a:srgbClr val="A4A3A4"/>
          </p15:clr>
        </p15:guide>
        <p15:guide id="2" pos="134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A10F1B"/>
    <a:srgbClr val="0D4188"/>
    <a:srgbClr val="D6983B"/>
    <a:srgbClr val="58595D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4"/>
  </p:normalViewPr>
  <p:slideViewPr>
    <p:cSldViewPr snapToGrid="0" snapToObjects="1" showGuides="1">
      <p:cViewPr varScale="1">
        <p:scale>
          <a:sx n="46" d="100"/>
          <a:sy n="46" d="100"/>
        </p:scale>
        <p:origin x="968" y="272"/>
      </p:cViewPr>
      <p:guideLst>
        <p:guide orient="horz" pos="9536"/>
        <p:guide pos="134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4A08F-4FA7-D945-B1F9-637ED016EC3B}" type="datetimeFigureOut">
              <a:rPr lang="en-US" smtClean="0"/>
              <a:t>8/4/17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0E4A1-CBA4-CF49-988C-78FF2925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3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0E4A1-CBA4-CF49-988C-78FF29253A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5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13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0" y="1283895"/>
            <a:ext cx="5526969" cy="2091918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 userDrawn="1"/>
        </p:nvSpPr>
        <p:spPr>
          <a:xfrm>
            <a:off x="23085517" y="41383972"/>
            <a:ext cx="7202396" cy="875132"/>
          </a:xfrm>
          <a:prstGeom prst="rect">
            <a:avLst/>
          </a:prstGeom>
        </p:spPr>
        <p:txBody>
          <a:bodyPr/>
          <a:lstStyle>
            <a:lvl1pPr algn="ctr" defTabSz="2088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500" b="1" i="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lvl="0" algn="l"/>
            <a:endParaRPr lang="en-US" sz="700" b="0" i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pic>
        <p:nvPicPr>
          <p:cNvPr id="36" name="Picture 35" descr="hor_divider-top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" y="4414560"/>
            <a:ext cx="42887900" cy="201194"/>
          </a:xfrm>
          <a:prstGeom prst="rect">
            <a:avLst/>
          </a:prstGeom>
        </p:spPr>
      </p:pic>
      <p:pic>
        <p:nvPicPr>
          <p:cNvPr id="37" name="Picture 36" descr="hor_divider-bottom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" y="27130367"/>
            <a:ext cx="42887900" cy="189001"/>
          </a:xfrm>
          <a:prstGeom prst="rect">
            <a:avLst/>
          </a:prstGeom>
        </p:spPr>
      </p:pic>
      <p:sp>
        <p:nvSpPr>
          <p:cNvPr id="40" name="Rectangle 39"/>
          <p:cNvSpPr/>
          <p:nvPr userDrawn="1"/>
        </p:nvSpPr>
        <p:spPr>
          <a:xfrm>
            <a:off x="-25400" y="28836468"/>
            <a:ext cx="42887900" cy="87083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1"/>
          <p:cNvSpPr txBox="1">
            <a:spLocks/>
          </p:cNvSpPr>
          <p:nvPr userDrawn="1"/>
        </p:nvSpPr>
        <p:spPr>
          <a:xfrm>
            <a:off x="504382" y="29049683"/>
            <a:ext cx="30695635" cy="479439"/>
          </a:xfrm>
          <a:prstGeom prst="rect">
            <a:avLst/>
          </a:prstGeom>
        </p:spPr>
        <p:txBody>
          <a:bodyPr/>
          <a:lstStyle>
            <a:lvl1pPr algn="ctr" defTabSz="2088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500" b="1" i="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lvl="0" algn="l"/>
            <a:r>
              <a:rPr lang="en-US" sz="2200" b="0" i="0" dirty="0">
                <a:solidFill>
                  <a:schemeClr val="bg1"/>
                </a:solidFill>
                <a:latin typeface="Myriad Pro"/>
                <a:cs typeface="Myriad Pro"/>
              </a:rPr>
              <a:t>The EOS is funded by Singapore´s National Research Foundation (NRF), the Ministry of Education (MOE) and Nanyang Technological University (NTU) as a Research Centre of Excellence, and is an autonomous institute </a:t>
            </a:r>
            <a:r>
              <a:rPr lang="en-US" sz="2200" b="0" i="0" dirty="0" smtClean="0">
                <a:solidFill>
                  <a:schemeClr val="bg1"/>
                </a:solidFill>
                <a:latin typeface="Myriad Pro"/>
                <a:cs typeface="Myriad Pro"/>
              </a:rPr>
              <a:t>at</a:t>
            </a:r>
            <a:r>
              <a:rPr lang="en-US" sz="2200" b="0" i="0" baseline="0" dirty="0" smtClean="0">
                <a:solidFill>
                  <a:schemeClr val="bg1"/>
                </a:solidFill>
                <a:latin typeface="Myriad Pro"/>
                <a:cs typeface="Myriad Pro"/>
              </a:rPr>
              <a:t> </a:t>
            </a:r>
            <a:r>
              <a:rPr lang="en-US" sz="2200" b="0" i="0" dirty="0" smtClean="0">
                <a:solidFill>
                  <a:schemeClr val="bg1"/>
                </a:solidFill>
                <a:latin typeface="Myriad Pro"/>
                <a:cs typeface="Myriad Pro"/>
              </a:rPr>
              <a:t>Nanyang </a:t>
            </a:r>
            <a:r>
              <a:rPr lang="en-US" sz="2200" b="0" i="0" dirty="0">
                <a:solidFill>
                  <a:schemeClr val="bg1"/>
                </a:solidFill>
                <a:latin typeface="Myriad Pro"/>
                <a:cs typeface="Myriad Pro"/>
              </a:rPr>
              <a:t>Technological University (NTU).</a:t>
            </a:r>
          </a:p>
        </p:txBody>
      </p:sp>
      <p:sp>
        <p:nvSpPr>
          <p:cNvPr id="42" name="Title 1"/>
          <p:cNvSpPr txBox="1">
            <a:spLocks/>
          </p:cNvSpPr>
          <p:nvPr userDrawn="1"/>
        </p:nvSpPr>
        <p:spPr>
          <a:xfrm>
            <a:off x="35456907" y="28916132"/>
            <a:ext cx="6784883" cy="701529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ctr" defTabSz="2088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500" b="1" i="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sz="4700" b="0" i="0" dirty="0" err="1" smtClean="0">
                <a:solidFill>
                  <a:schemeClr val="bg1"/>
                </a:solidFill>
                <a:latin typeface="Myriad Pro"/>
                <a:cs typeface="Myriad Pro"/>
              </a:rPr>
              <a:t>earthobservatory.sg</a:t>
            </a:r>
            <a:endParaRPr lang="en-US" sz="4700" b="0" i="0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67881" y="5052195"/>
            <a:ext cx="41673909" cy="21600000"/>
            <a:chOff x="567881" y="5052195"/>
            <a:chExt cx="41673909" cy="21600000"/>
          </a:xfrm>
        </p:grpSpPr>
        <p:sp>
          <p:nvSpPr>
            <p:cNvPr id="2" name="Rectangle 1"/>
            <p:cNvSpPr/>
            <p:nvPr userDrawn="1"/>
          </p:nvSpPr>
          <p:spPr>
            <a:xfrm>
              <a:off x="567881" y="5052195"/>
              <a:ext cx="8100000" cy="21600000"/>
            </a:xfrm>
            <a:prstGeom prst="rect">
              <a:avLst/>
            </a:prstGeom>
            <a:noFill/>
            <a:ln w="3175" cmpd="sng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34141790" y="5052195"/>
              <a:ext cx="8100000" cy="21600000"/>
            </a:xfrm>
            <a:prstGeom prst="rect">
              <a:avLst/>
            </a:prstGeom>
            <a:noFill/>
            <a:ln w="3175" cmpd="sng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8961358" y="5052195"/>
              <a:ext cx="8100000" cy="21600000"/>
            </a:xfrm>
            <a:prstGeom prst="rect">
              <a:avLst/>
            </a:prstGeom>
            <a:noFill/>
            <a:ln w="3175" cmpd="sng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7354835" y="5052195"/>
              <a:ext cx="8100000" cy="21600000"/>
            </a:xfrm>
            <a:prstGeom prst="rect">
              <a:avLst/>
            </a:prstGeom>
            <a:noFill/>
            <a:ln w="3175" cmpd="sng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25748312" y="5052195"/>
              <a:ext cx="8100000" cy="21600000"/>
            </a:xfrm>
            <a:prstGeom prst="rect">
              <a:avLst/>
            </a:prstGeom>
            <a:noFill/>
            <a:ln w="3175" cmpd="sng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logo_EOS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5" y="738644"/>
            <a:ext cx="5558905" cy="32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5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" y="578844"/>
            <a:ext cx="42811700" cy="1874636"/>
          </a:xfrm>
          <a:prstGeom prst="rect">
            <a:avLst/>
          </a:prstGeom>
        </p:spPr>
        <p:txBody>
          <a:bodyPr/>
          <a:lstStyle>
            <a:lvl1pPr algn="ctr" defTabSz="2088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500" b="1" i="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r>
              <a:rPr lang="en-US" sz="6800"/>
              <a:t>Header Header Header Header</a:t>
            </a:r>
            <a:br>
              <a:rPr lang="en-US" sz="6800"/>
            </a:br>
            <a:r>
              <a:rPr lang="en-US" sz="6800"/>
              <a:t>Header Header Header &lt;Myriad Pro Bold&gt;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" y="2955209"/>
            <a:ext cx="42811700" cy="1143544"/>
          </a:xfrm>
          <a:prstGeom prst="rect">
            <a:avLst/>
          </a:prstGeom>
        </p:spPr>
        <p:txBody>
          <a:bodyPr/>
          <a:lstStyle>
            <a:lvl1pPr algn="ctr" defTabSz="2088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500" b="1" i="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lvl="0"/>
            <a:r>
              <a:rPr lang="en-US" sz="3600" b="0" i="0">
                <a:latin typeface="Myriad Pro"/>
                <a:cs typeface="Myriad Pro"/>
              </a:rPr>
              <a:t>Investigators, Collaborators, Institutes, Universities, Research Centre etc... </a:t>
            </a:r>
          </a:p>
          <a:p>
            <a:pPr lvl="0"/>
            <a:r>
              <a:rPr lang="en-US" sz="3600" b="0" i="0">
                <a:latin typeface="Myriad Pro"/>
                <a:cs typeface="Myriad Pro"/>
              </a:rPr>
              <a:t>Investigators, Collaborators, Institutes, Universities, Research Centre, etc... &lt;Myriad Pro&gt;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" y="27539304"/>
            <a:ext cx="42811700" cy="941170"/>
          </a:xfrm>
          <a:prstGeom prst="rect">
            <a:avLst/>
          </a:prstGeom>
        </p:spPr>
        <p:txBody>
          <a:bodyPr/>
          <a:lstStyle>
            <a:lvl1pPr algn="ctr" defTabSz="2088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500" b="1" i="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0" dirty="0"/>
              <a:t>Acknowledgements, bibliography, etc... Acknowledgements, bibliography, etc... Acknowledgements, bibliography, etc... Acknowledgements, bibliography, etc... Acknowledgements, bibliography, etc..</a:t>
            </a:r>
          </a:p>
          <a:p>
            <a:pPr lvl="0">
              <a:lnSpc>
                <a:spcPct val="100000"/>
              </a:lnSpc>
            </a:pPr>
            <a:r>
              <a:rPr lang="en-US" sz="2800" b="0" dirty="0"/>
              <a:t>Acknowledgements, bibliography, etc... Acknowledgements, bibliography, </a:t>
            </a:r>
            <a:r>
              <a:rPr lang="en-US" sz="2800" b="0" dirty="0" err="1"/>
              <a:t>etc</a:t>
            </a:r>
            <a:r>
              <a:rPr lang="en-US" sz="2800" b="0" dirty="0"/>
              <a:t>… </a:t>
            </a:r>
            <a:r>
              <a:rPr lang="en-US" sz="2800" b="0" i="0" dirty="0">
                <a:latin typeface="Myriad Pro"/>
                <a:cs typeface="Myriad Pro"/>
              </a:rPr>
              <a:t>Acknowledgements, bibliography, etc... Acknowledgements, bibliography, etc...&lt;Myriad Pro&gt; 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8091979" y="18986948"/>
            <a:ext cx="7202396" cy="875132"/>
          </a:xfrm>
          <a:prstGeom prst="rect">
            <a:avLst/>
          </a:prstGeom>
        </p:spPr>
        <p:txBody>
          <a:bodyPr/>
          <a:lstStyle>
            <a:lvl1pPr algn="ctr" defTabSz="2088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500" b="1" i="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lvl="0" algn="l"/>
            <a:endParaRPr lang="en-US" sz="700" b="0" i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28244766" y="19033550"/>
            <a:ext cx="6784883" cy="701529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ctr" defTabSz="2088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500" b="1" i="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lvl="0" algn="l">
              <a:lnSpc>
                <a:spcPct val="90000"/>
              </a:lnSpc>
            </a:pPr>
            <a:r>
              <a:rPr lang="en-US" sz="4750" b="0" i="0">
                <a:solidFill>
                  <a:schemeClr val="bg1"/>
                </a:solidFill>
                <a:latin typeface="Myriad Pro"/>
                <a:cs typeface="Myriad Pro"/>
              </a:rPr>
              <a:t>www.earthobservatory.sg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6138920" y="16147553"/>
            <a:ext cx="13836308" cy="10031658"/>
          </a:xfrm>
          <a:prstGeom prst="rect">
            <a:avLst/>
          </a:prstGeom>
        </p:spPr>
        <p:txBody>
          <a:bodyPr lIns="0" tIns="0" rIns="0" bIns="0"/>
          <a:lstStyle>
            <a:lvl1pPr algn="ctr" defTabSz="2088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500" b="1" i="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lang="en-US" sz="3600" b="1" i="0" u="sng">
                <a:latin typeface="Myriad Pro"/>
                <a:cs typeface="Myriad Pro"/>
              </a:rPr>
              <a:t>Recommended Typeface and Font Size</a:t>
            </a:r>
          </a:p>
          <a:p>
            <a:pPr lvl="0" algn="l">
              <a:lnSpc>
                <a:spcPct val="150000"/>
              </a:lnSpc>
            </a:pPr>
            <a:r>
              <a:rPr lang="en-US" sz="3600" b="0" i="0">
                <a:latin typeface="Myriad Pro"/>
                <a:cs typeface="Myriad Pro"/>
              </a:rPr>
              <a:t>Header &lt;Myriad Pro Bold ± 65 pt&gt;</a:t>
            </a:r>
          </a:p>
          <a:p>
            <a:pPr lvl="0" algn="l">
              <a:lnSpc>
                <a:spcPct val="150000"/>
              </a:lnSpc>
            </a:pPr>
            <a:r>
              <a:rPr lang="en-US" sz="3600" b="0" i="0">
                <a:latin typeface="Myriad Pro"/>
                <a:cs typeface="Myriad Pro"/>
              </a:rPr>
              <a:t>Investigators, Collaborators, etc. &lt;Myriad Pro Regular ± 35 pt&gt;</a:t>
            </a:r>
          </a:p>
          <a:p>
            <a:pPr lvl="0" algn="l">
              <a:lnSpc>
                <a:spcPct val="150000"/>
              </a:lnSpc>
            </a:pPr>
            <a:r>
              <a:rPr lang="en-US" sz="3600" b="0" i="0">
                <a:latin typeface="Myriad Pro"/>
                <a:cs typeface="Myriad Pro"/>
              </a:rPr>
              <a:t>Abstract &lt;Myriad Pro Bold Italic ± 43 pt&gt;</a:t>
            </a:r>
          </a:p>
          <a:p>
            <a:pPr lvl="0" algn="l">
              <a:lnSpc>
                <a:spcPct val="150000"/>
              </a:lnSpc>
            </a:pPr>
            <a:r>
              <a:rPr lang="en-US" sz="3600" b="0" i="0">
                <a:latin typeface="Myriad Pro"/>
                <a:cs typeface="Myriad Pro"/>
              </a:rPr>
              <a:t>Subhead &lt;Myriad Pro Bold ± 40 pt&gt;</a:t>
            </a:r>
          </a:p>
          <a:p>
            <a:pPr lvl="0" algn="l">
              <a:lnSpc>
                <a:spcPct val="150000"/>
              </a:lnSpc>
            </a:pPr>
            <a:r>
              <a:rPr lang="en-US" sz="3600" b="0" i="0">
                <a:latin typeface="Myriad Pro"/>
                <a:cs typeface="Myriad Pro"/>
              </a:rPr>
              <a:t>Body Text &lt;Myriad Pro Regular ± 18 pt&gt;</a:t>
            </a:r>
          </a:p>
          <a:p>
            <a:pPr lvl="0" algn="l">
              <a:lnSpc>
                <a:spcPct val="150000"/>
              </a:lnSpc>
            </a:pPr>
            <a:r>
              <a:rPr lang="en-US" sz="3600" b="0" i="0">
                <a:latin typeface="Myriad Pro"/>
                <a:cs typeface="Myriad Pro"/>
              </a:rPr>
              <a:t>Caption &lt;Myriad Pro Italic ± 15 pt&gt;</a:t>
            </a:r>
          </a:p>
          <a:p>
            <a:pPr lvl="0" algn="l">
              <a:lnSpc>
                <a:spcPct val="150000"/>
              </a:lnSpc>
            </a:pPr>
            <a:r>
              <a:rPr lang="en-US" sz="3600" b="0" i="0">
                <a:latin typeface="Myriad Pro"/>
                <a:cs typeface="Myriad Pro"/>
              </a:rPr>
              <a:t>Note &lt;Myriad Pro Italic ± 16 pt&gt;</a:t>
            </a:r>
          </a:p>
          <a:p>
            <a:pPr lvl="0" algn="l">
              <a:lnSpc>
                <a:spcPct val="150000"/>
              </a:lnSpc>
            </a:pPr>
            <a:r>
              <a:rPr lang="en-US" sz="3600" b="0" i="0">
                <a:latin typeface="Myriad Pro"/>
                <a:cs typeface="Myriad Pro"/>
              </a:rPr>
              <a:t>Acknowledgements, bibliography, etc. &lt;Myriad Pro Regular ± 28 pt&gt;</a:t>
            </a:r>
          </a:p>
          <a:p>
            <a:pPr lvl="0" algn="l">
              <a:lnSpc>
                <a:spcPct val="150000"/>
              </a:lnSpc>
            </a:pPr>
            <a:endParaRPr lang="en-US" sz="3600" b="0" i="0">
              <a:latin typeface="Myriad Pro"/>
              <a:cs typeface="Myriad Pro"/>
            </a:endParaRPr>
          </a:p>
          <a:p>
            <a:pPr lvl="0" algn="l">
              <a:lnSpc>
                <a:spcPct val="150000"/>
              </a:lnSpc>
            </a:pPr>
            <a:r>
              <a:rPr lang="en-US" sz="3600" b="1" i="0" u="sng">
                <a:latin typeface="Myriad Pro"/>
                <a:cs typeface="Myriad Pro"/>
              </a:rPr>
              <a:t>Recommended Minimum Image Resolution</a:t>
            </a:r>
          </a:p>
          <a:p>
            <a:pPr lvl="0" algn="l">
              <a:lnSpc>
                <a:spcPct val="150000"/>
              </a:lnSpc>
            </a:pPr>
            <a:r>
              <a:rPr lang="en-US" sz="3600" b="0" i="0">
                <a:latin typeface="Myriad Pro"/>
                <a:cs typeface="Myriad Pro"/>
              </a:rPr>
              <a:t>Acutal size of the image on the poster: at least 150 dpi</a:t>
            </a:r>
          </a:p>
        </p:txBody>
      </p:sp>
    </p:spTree>
    <p:extLst>
      <p:ext uri="{BB962C8B-B14F-4D97-AF65-F5344CB8AC3E}">
        <p14:creationId xmlns:p14="http://schemas.microsoft.com/office/powerpoint/2010/main" val="424977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198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Myriad Pro</vt:lpstr>
      <vt:lpstr>Office Theme</vt:lpstr>
      <vt:lpstr>PowerPoint Presentation</vt:lpstr>
    </vt:vector>
  </TitlesOfParts>
  <Company>Earth Observatory of Singapore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yvonne soon</dc:creator>
  <cp:lastModifiedBy>Microsoft Office User</cp:lastModifiedBy>
  <cp:revision>58</cp:revision>
  <dcterms:created xsi:type="dcterms:W3CDTF">2013-11-12T05:37:12Z</dcterms:created>
  <dcterms:modified xsi:type="dcterms:W3CDTF">2017-08-04T07:17:51Z</dcterms:modified>
</cp:coreProperties>
</file>