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yuan Yao (Dr)" initials="JY(" lastIdx="1" clrIdx="0">
    <p:extLst>
      <p:ext uri="{19B8F6BF-5375-455C-9EA6-DF929625EA0E}">
        <p15:presenceInfo xmlns:p15="http://schemas.microsoft.com/office/powerpoint/2012/main" userId="S::jiayuanyao@staff.main.ntu.edu.sg::979ea448-c8cf-4d4f-9595-9743e6e5c5e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7"/>
  </p:normalViewPr>
  <p:slideViewPr>
    <p:cSldViewPr snapToGrid="0" snapToObjects="1">
      <p:cViewPr varScale="1">
        <p:scale>
          <a:sx n="98" d="100"/>
          <a:sy n="98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BD623-742F-6B4F-A2C3-20FEA97A0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EF7DC-60D9-1447-812C-84C67D6DD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B00E6-75D1-8440-B9B6-844AC485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851E-E37D-0F45-B39D-6D697A53E987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EBB7E-C8BD-9645-B46E-6E1A1EB1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0C09B-F7DF-5640-A68E-00BACE80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8014-323B-3A4B-AE9B-C5539C09A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0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E736-846F-D147-AC01-00988852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9973F-C9DC-F545-88A4-5FA128C62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01291-5880-8948-9F73-9210FEA9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851E-E37D-0F45-B39D-6D697A53E987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F3A23-95C0-A644-B9E0-E2B3E6B4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C0135-21BF-4B47-A034-3E17C7AB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8014-323B-3A4B-AE9B-C5539C09A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7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D5382-1484-E34C-B752-A7B49000B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2AC20-DB59-9E41-9BFE-358763419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75540-C658-0442-A992-CA12C5E0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851E-E37D-0F45-B39D-6D697A53E987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7C3E1-CAC0-4E47-AD9D-5B9189A89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5A458-67EF-A240-807F-B1D01BF5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8014-323B-3A4B-AE9B-C5539C09A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6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837C-41FE-8644-B0CE-246C1D891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B788-1513-2A46-852C-070A6C7DA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E320A-FB4B-354E-943F-1762647D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851E-E37D-0F45-B39D-6D697A53E987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04C35-245D-9A43-B8CB-B7BFB116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54422-BD06-7343-95AB-2E2BF8CA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8014-323B-3A4B-AE9B-C5539C09A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7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AECD-32D8-F24E-B9AF-83D90C509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FE7C1-2D8F-A44F-AE3E-2F7894DF9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7CF65-878C-BC47-8F41-29A19EDFE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851E-E37D-0F45-B39D-6D697A53E987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D0F98-44AC-4B4B-905C-ECAACAF4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8017C-1C38-1449-B00C-48C7B225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8014-323B-3A4B-AE9B-C5539C09A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3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7E80-546C-0B47-87F7-AF9DE83E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B07D3-712B-514E-B96A-B981BF23F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2A0F9-2BE9-9A43-A2D8-3EA126FD9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FC9DC-4D50-9342-923E-02770214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851E-E37D-0F45-B39D-6D697A53E987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47835-1624-164C-92EF-65304EB50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80C61-E766-A54C-89EC-BB96A822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8014-323B-3A4B-AE9B-C5539C09A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2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8742-903E-A144-AC6C-4B514A95F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A9CDB-F6AE-D642-8187-95C7AE420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F20F5-AC63-1F41-B269-C38D850E0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74789-5987-AB46-931B-174343328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89B0C4-A00D-6A47-8FF4-25777E4DF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DC482F-18B0-F040-8A6F-18B8D9C2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851E-E37D-0F45-B39D-6D697A53E987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96C70-CBBD-0D4A-A5F0-6A2A5DD2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3C5F61-1DCD-9042-B00D-0C983681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8014-323B-3A4B-AE9B-C5539C09A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2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575B-BC6C-7240-9DD2-8C477196A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64428A-A242-FD41-B6A5-5BE794133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851E-E37D-0F45-B39D-6D697A53E987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43E42-6AB2-0E47-8C98-F0A78628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C3E49-E7B0-5E42-9B45-0F4CE7D2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8014-323B-3A4B-AE9B-C5539C09A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2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3A5D40-0964-A140-8BB5-15F1A147D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851E-E37D-0F45-B39D-6D697A53E987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21C62F-5205-634A-ABB6-7CFFF0673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BBCA4-4695-924A-95E5-53C4E743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8014-323B-3A4B-AE9B-C5539C09A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9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21D7-69DD-B742-8D07-C21DA289D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FA704-26FE-4A4B-B5B7-652D01741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23D77-8FAA-DB4C-93BC-B871FBD84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39B73-2150-5643-9646-75E530FD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851E-E37D-0F45-B39D-6D697A53E987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3BFB6-7648-FF40-B841-FAE17123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38D0F-B1EC-8441-9520-0599A3A6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8014-323B-3A4B-AE9B-C5539C09A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8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1B8B-9C63-144E-890E-9531716E3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8F502-216F-1248-8F4A-4DD6237B6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7CD1B-407B-B04F-B4C0-E4C9B785D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7DC63-DEDE-544F-8A49-15F0C8E0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851E-E37D-0F45-B39D-6D697A53E987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DB374-CF14-8840-A35A-176DFBFE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A9886-3D13-5C41-BAB8-BD430E83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8014-323B-3A4B-AE9B-C5539C09A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7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FCBD58-90A7-CC43-AAFE-328FD0085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5971D-A910-874A-8601-C0FEE74E6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2FF16-5EDE-7546-998F-502A24E07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4851E-E37D-0F45-B39D-6D697A53E987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A560D-9313-0942-A92C-AFD6F630E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B9DBA-9F2C-274F-92FE-E517C4D74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A8014-323B-3A4B-AE9B-C5539C09A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3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is.edu/hq/inclass/fact-sheet/exploring_earth_using_seismolog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B8560DD-1F99-184A-A113-B75EB9929A93}"/>
              </a:ext>
            </a:extLst>
          </p:cNvPr>
          <p:cNvSpPr/>
          <p:nvPr/>
        </p:nvSpPr>
        <p:spPr>
          <a:xfrm>
            <a:off x="3644537" y="418459"/>
            <a:ext cx="2768750" cy="108541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FF00"/>
                </a:solidFill>
              </a:rPr>
              <a:t>Data Centers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AADE0D-EBE9-6F4B-9C2C-E96A820E1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12" y="107426"/>
            <a:ext cx="2903071" cy="157768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E822A45-EEC1-F948-B5AC-E3905629E511}"/>
              </a:ext>
            </a:extLst>
          </p:cNvPr>
          <p:cNvSpPr txBox="1"/>
          <p:nvPr/>
        </p:nvSpPr>
        <p:spPr>
          <a:xfrm>
            <a:off x="-39189" y="1658983"/>
            <a:ext cx="37952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https://www.iris.edu/hq/inclass/fact-sheet/exploring_earth_using_seismology</a:t>
            </a:r>
            <a:endParaRPr kumimoji="1" lang="zh-CN" altLang="en-US" sz="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E80704-9B0F-1242-A7C4-D109256DE5A4}"/>
              </a:ext>
            </a:extLst>
          </p:cNvPr>
          <p:cNvSpPr/>
          <p:nvPr/>
        </p:nvSpPr>
        <p:spPr>
          <a:xfrm rot="20502859">
            <a:off x="757645" y="55174"/>
            <a:ext cx="914400" cy="1659279"/>
          </a:xfrm>
          <a:prstGeom prst="ellipse">
            <a:avLst/>
          </a:prstGeom>
          <a:noFill/>
          <a:ln w="381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6FD52C-550F-7540-9E00-D19337DEC9EF}"/>
              </a:ext>
            </a:extLst>
          </p:cNvPr>
          <p:cNvCxnSpPr>
            <a:cxnSpLocks/>
          </p:cNvCxnSpPr>
          <p:nvPr/>
        </p:nvCxnSpPr>
        <p:spPr>
          <a:xfrm>
            <a:off x="1684716" y="584133"/>
            <a:ext cx="1972884" cy="42806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B1E451E-45C2-084B-88C6-60D70E0FF8F3}"/>
              </a:ext>
            </a:extLst>
          </p:cNvPr>
          <p:cNvSpPr/>
          <p:nvPr/>
        </p:nvSpPr>
        <p:spPr>
          <a:xfrm>
            <a:off x="6833211" y="87543"/>
            <a:ext cx="1972492" cy="44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Metadata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D1E83D-4537-B14A-9470-04311D81BF5E}"/>
              </a:ext>
            </a:extLst>
          </p:cNvPr>
          <p:cNvSpPr/>
          <p:nvPr/>
        </p:nvSpPr>
        <p:spPr>
          <a:xfrm>
            <a:off x="6833211" y="729707"/>
            <a:ext cx="1972492" cy="44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Station Metadata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C6E3D5-58E4-CF42-B5B1-51D270D1D554}"/>
              </a:ext>
            </a:extLst>
          </p:cNvPr>
          <p:cNvSpPr/>
          <p:nvPr/>
        </p:nvSpPr>
        <p:spPr>
          <a:xfrm>
            <a:off x="6833211" y="1371871"/>
            <a:ext cx="1972492" cy="44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Series Data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52C0F1E3-1429-A34E-9C65-4CD5EEA5C286}"/>
              </a:ext>
            </a:extLst>
          </p:cNvPr>
          <p:cNvSpPr/>
          <p:nvPr/>
        </p:nvSpPr>
        <p:spPr>
          <a:xfrm>
            <a:off x="6443958" y="162934"/>
            <a:ext cx="354037" cy="1577683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1258F4-4EB5-2B4F-8E5A-7978366598CC}"/>
              </a:ext>
            </a:extLst>
          </p:cNvPr>
          <p:cNvSpPr txBox="1"/>
          <p:nvPr/>
        </p:nvSpPr>
        <p:spPr>
          <a:xfrm>
            <a:off x="8739048" y="189060"/>
            <a:ext cx="3540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432FF"/>
                </a:solidFill>
                <a:highlight>
                  <a:srgbClr val="C0C0C0"/>
                </a:highlight>
              </a:rPr>
              <a:t> text </a:t>
            </a:r>
            <a:r>
              <a:rPr lang="en-US" sz="1400" dirty="0">
                <a:highlight>
                  <a:srgbClr val="C0C0C0"/>
                </a:highlight>
              </a:rPr>
              <a:t>|</a:t>
            </a:r>
            <a:r>
              <a:rPr lang="en-US" sz="1400" dirty="0">
                <a:solidFill>
                  <a:srgbClr val="0432FF"/>
                </a:solidFill>
                <a:highlight>
                  <a:srgbClr val="C0C0C0"/>
                </a:highlight>
              </a:rPr>
              <a:t> csv </a:t>
            </a:r>
            <a:r>
              <a:rPr lang="en-US" sz="1400" dirty="0">
                <a:highlight>
                  <a:srgbClr val="C0C0C0"/>
                </a:highlight>
              </a:rPr>
              <a:t>|</a:t>
            </a:r>
            <a:r>
              <a:rPr lang="en-US" sz="1400" dirty="0">
                <a:solidFill>
                  <a:srgbClr val="0432FF"/>
                </a:solidFill>
                <a:highlight>
                  <a:srgbClr val="C0C0C0"/>
                </a:highlight>
              </a:rPr>
              <a:t> </a:t>
            </a:r>
            <a:r>
              <a:rPr lang="en-US" sz="1400" dirty="0" err="1">
                <a:solidFill>
                  <a:srgbClr val="0432FF"/>
                </a:solidFill>
                <a:highlight>
                  <a:srgbClr val="C0C0C0"/>
                </a:highlight>
              </a:rPr>
              <a:t>quakeml</a:t>
            </a:r>
            <a:r>
              <a:rPr lang="en-US" sz="1400" dirty="0">
                <a:solidFill>
                  <a:srgbClr val="0432FF"/>
                </a:solidFill>
                <a:highlight>
                  <a:srgbClr val="C0C0C0"/>
                </a:highlight>
              </a:rPr>
              <a:t> </a:t>
            </a:r>
            <a:r>
              <a:rPr lang="en-US" sz="1400" dirty="0">
                <a:highlight>
                  <a:srgbClr val="C0C0C0"/>
                </a:highlight>
              </a:rPr>
              <a:t>|</a:t>
            </a:r>
            <a:r>
              <a:rPr lang="en-US" sz="1400" dirty="0">
                <a:solidFill>
                  <a:srgbClr val="0432FF"/>
                </a:solidFill>
                <a:highlight>
                  <a:srgbClr val="C0C0C0"/>
                </a:highlight>
              </a:rPr>
              <a:t> </a:t>
            </a:r>
            <a:r>
              <a:rPr lang="en-US" sz="1400" dirty="0" err="1">
                <a:solidFill>
                  <a:srgbClr val="0432FF"/>
                </a:solidFill>
                <a:highlight>
                  <a:srgbClr val="C0C0C0"/>
                </a:highlight>
              </a:rPr>
              <a:t>geojon</a:t>
            </a:r>
            <a:r>
              <a:rPr lang="en-US" sz="1400" dirty="0">
                <a:solidFill>
                  <a:srgbClr val="0432FF"/>
                </a:solidFill>
                <a:highlight>
                  <a:srgbClr val="C0C0C0"/>
                </a:highlight>
              </a:rPr>
              <a:t> </a:t>
            </a:r>
            <a:r>
              <a:rPr lang="en-US" sz="1400" dirty="0">
                <a:highlight>
                  <a:srgbClr val="C0C0C0"/>
                </a:highlight>
              </a:rPr>
              <a:t>|</a:t>
            </a:r>
            <a:r>
              <a:rPr lang="en-US" sz="1400" dirty="0">
                <a:solidFill>
                  <a:srgbClr val="0432FF"/>
                </a:solidFill>
                <a:highlight>
                  <a:srgbClr val="C0C0C0"/>
                </a:highlight>
              </a:rPr>
              <a:t> </a:t>
            </a:r>
            <a:r>
              <a:rPr lang="en-US" sz="1400" dirty="0" err="1">
                <a:solidFill>
                  <a:srgbClr val="0432FF"/>
                </a:solidFill>
                <a:highlight>
                  <a:srgbClr val="C0C0C0"/>
                </a:highlight>
              </a:rPr>
              <a:t>kml</a:t>
            </a:r>
            <a:r>
              <a:rPr lang="en-US" sz="1400" dirty="0">
                <a:solidFill>
                  <a:srgbClr val="0432FF"/>
                </a:solidFill>
                <a:highlight>
                  <a:srgbClr val="C0C0C0"/>
                </a:highlight>
              </a:rPr>
              <a:t> </a:t>
            </a:r>
            <a:r>
              <a:rPr lang="en-US" sz="1400" dirty="0">
                <a:highlight>
                  <a:srgbClr val="C0C0C0"/>
                </a:highlight>
              </a:rPr>
              <a:t>|</a:t>
            </a:r>
            <a:r>
              <a:rPr lang="en-US" sz="1400" dirty="0">
                <a:solidFill>
                  <a:srgbClr val="0432FF"/>
                </a:solidFill>
                <a:highlight>
                  <a:srgbClr val="C0C0C0"/>
                </a:highlight>
              </a:rPr>
              <a:t> xml</a:t>
            </a:r>
            <a:r>
              <a:rPr lang="en-US" sz="1400" dirty="0">
                <a:highlight>
                  <a:srgbClr val="C0C0C0"/>
                </a:highlight>
              </a:rPr>
              <a:t> |</a:t>
            </a:r>
            <a:r>
              <a:rPr lang="en-US" sz="1400" dirty="0">
                <a:solidFill>
                  <a:srgbClr val="0432FF"/>
                </a:solidFill>
                <a:highlight>
                  <a:srgbClr val="C0C0C0"/>
                </a:highlight>
              </a:rPr>
              <a:t> …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256011-28D6-3A4A-918C-97EEA97EA6B5}"/>
              </a:ext>
            </a:extLst>
          </p:cNvPr>
          <p:cNvSpPr txBox="1"/>
          <p:nvPr/>
        </p:nvSpPr>
        <p:spPr>
          <a:xfrm>
            <a:off x="8739047" y="774565"/>
            <a:ext cx="3540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432FF"/>
                </a:solidFill>
                <a:highlight>
                  <a:srgbClr val="C0C0C0"/>
                </a:highlight>
              </a:rPr>
              <a:t> FDSN </a:t>
            </a:r>
            <a:r>
              <a:rPr lang="en-US" sz="1400" dirty="0" err="1">
                <a:solidFill>
                  <a:srgbClr val="0432FF"/>
                </a:solidFill>
                <a:highlight>
                  <a:srgbClr val="C0C0C0"/>
                </a:highlight>
              </a:rPr>
              <a:t>StatinonXML</a:t>
            </a:r>
            <a:r>
              <a:rPr lang="en-US" sz="1400" dirty="0">
                <a:solidFill>
                  <a:srgbClr val="0432FF"/>
                </a:solidFill>
                <a:highlight>
                  <a:srgbClr val="C0C0C0"/>
                </a:highlight>
              </a:rPr>
              <a:t> </a:t>
            </a:r>
            <a:r>
              <a:rPr lang="en-US" sz="1400" dirty="0">
                <a:highlight>
                  <a:srgbClr val="C0C0C0"/>
                </a:highlight>
              </a:rPr>
              <a:t>|</a:t>
            </a:r>
            <a:r>
              <a:rPr lang="en-US" sz="1400" dirty="0">
                <a:solidFill>
                  <a:srgbClr val="0432FF"/>
                </a:solidFill>
                <a:highlight>
                  <a:srgbClr val="C0C0C0"/>
                </a:highlight>
              </a:rPr>
              <a:t> </a:t>
            </a:r>
            <a:r>
              <a:rPr lang="en-US" sz="1400" dirty="0" err="1">
                <a:solidFill>
                  <a:srgbClr val="0432FF"/>
                </a:solidFill>
                <a:highlight>
                  <a:srgbClr val="C0C0C0"/>
                </a:highlight>
              </a:rPr>
              <a:t>Dataless</a:t>
            </a:r>
            <a:r>
              <a:rPr lang="en-US" sz="1400" dirty="0">
                <a:solidFill>
                  <a:srgbClr val="0432FF"/>
                </a:solidFill>
                <a:highlight>
                  <a:srgbClr val="C0C0C0"/>
                </a:highlight>
              </a:rPr>
              <a:t> SEDD </a:t>
            </a:r>
            <a:r>
              <a:rPr lang="en-US" sz="1400" dirty="0">
                <a:highlight>
                  <a:srgbClr val="C0C0C0"/>
                </a:highlight>
              </a:rPr>
              <a:t>|</a:t>
            </a:r>
            <a:r>
              <a:rPr lang="en-US" sz="1400" dirty="0">
                <a:solidFill>
                  <a:srgbClr val="0432FF"/>
                </a:solidFill>
                <a:highlight>
                  <a:srgbClr val="C0C0C0"/>
                </a:highlight>
              </a:rPr>
              <a:t> text</a:t>
            </a:r>
            <a:r>
              <a:rPr lang="en-US" sz="1400" dirty="0">
                <a:highlight>
                  <a:srgbClr val="C0C0C0"/>
                </a:highlight>
              </a:rPr>
              <a:t> |</a:t>
            </a:r>
            <a:r>
              <a:rPr lang="en-US" sz="1400" dirty="0">
                <a:solidFill>
                  <a:srgbClr val="0432FF"/>
                </a:solidFill>
                <a:highlight>
                  <a:srgbClr val="C0C0C0"/>
                </a:highlight>
              </a:rPr>
              <a:t> …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327CB1-5E06-7F4C-9A0B-46F9BCC69047}"/>
              </a:ext>
            </a:extLst>
          </p:cNvPr>
          <p:cNvSpPr txBox="1"/>
          <p:nvPr/>
        </p:nvSpPr>
        <p:spPr>
          <a:xfrm>
            <a:off x="8739046" y="1397997"/>
            <a:ext cx="3230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432FF"/>
                </a:solidFill>
                <a:highlight>
                  <a:srgbClr val="C0C0C0"/>
                </a:highlight>
              </a:rPr>
              <a:t> SAC </a:t>
            </a:r>
            <a:r>
              <a:rPr lang="en-US" sz="1400" dirty="0">
                <a:highlight>
                  <a:srgbClr val="C0C0C0"/>
                </a:highlight>
              </a:rPr>
              <a:t>|</a:t>
            </a:r>
            <a:r>
              <a:rPr lang="en-US" sz="1400" dirty="0">
                <a:solidFill>
                  <a:srgbClr val="0432FF"/>
                </a:solidFill>
                <a:highlight>
                  <a:srgbClr val="C0C0C0"/>
                </a:highlight>
              </a:rPr>
              <a:t> </a:t>
            </a:r>
            <a:r>
              <a:rPr lang="en-US" sz="1400" dirty="0" err="1">
                <a:solidFill>
                  <a:srgbClr val="0432FF"/>
                </a:solidFill>
                <a:highlight>
                  <a:srgbClr val="C0C0C0"/>
                </a:highlight>
              </a:rPr>
              <a:t>miniseed</a:t>
            </a:r>
            <a:r>
              <a:rPr lang="en-US" sz="1400" dirty="0">
                <a:solidFill>
                  <a:srgbClr val="0432FF"/>
                </a:solidFill>
                <a:highlight>
                  <a:srgbClr val="C0C0C0"/>
                </a:highlight>
              </a:rPr>
              <a:t> </a:t>
            </a:r>
            <a:r>
              <a:rPr lang="en-US" sz="1400" dirty="0">
                <a:highlight>
                  <a:srgbClr val="C0C0C0"/>
                </a:highlight>
              </a:rPr>
              <a:t>|</a:t>
            </a:r>
            <a:r>
              <a:rPr lang="en-US" sz="1400" dirty="0">
                <a:solidFill>
                  <a:srgbClr val="0432FF"/>
                </a:solidFill>
                <a:highlight>
                  <a:srgbClr val="C0C0C0"/>
                </a:highlight>
              </a:rPr>
              <a:t> SEED</a:t>
            </a:r>
            <a:r>
              <a:rPr lang="en-US" sz="1400" dirty="0">
                <a:highlight>
                  <a:srgbClr val="C0C0C0"/>
                </a:highlight>
              </a:rPr>
              <a:t> |</a:t>
            </a:r>
            <a:r>
              <a:rPr lang="en-US" sz="1400" dirty="0">
                <a:solidFill>
                  <a:srgbClr val="0432FF"/>
                </a:solidFill>
                <a:highlight>
                  <a:srgbClr val="C0C0C0"/>
                </a:highlight>
              </a:rPr>
              <a:t> …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232A93-8A8E-2B43-AB37-D834E149101C}"/>
              </a:ext>
            </a:extLst>
          </p:cNvPr>
          <p:cNvSpPr txBox="1"/>
          <p:nvPr/>
        </p:nvSpPr>
        <p:spPr>
          <a:xfrm>
            <a:off x="628449" y="2149302"/>
            <a:ext cx="532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432FF"/>
                </a:solidFill>
                <a:highlight>
                  <a:srgbClr val="C0C0C0"/>
                </a:highlight>
              </a:rPr>
              <a:t> IRIS </a:t>
            </a:r>
            <a:r>
              <a:rPr lang="en-US" sz="1400" dirty="0">
                <a:highlight>
                  <a:srgbClr val="C0C0C0"/>
                </a:highlight>
              </a:rPr>
              <a:t>|</a:t>
            </a:r>
            <a:r>
              <a:rPr lang="en-US" sz="1400" dirty="0">
                <a:solidFill>
                  <a:srgbClr val="0432FF"/>
                </a:solidFill>
                <a:highlight>
                  <a:srgbClr val="C0C0C0"/>
                </a:highlight>
              </a:rPr>
              <a:t> NCEDC </a:t>
            </a:r>
            <a:r>
              <a:rPr lang="en-US" sz="1400" dirty="0">
                <a:highlight>
                  <a:srgbClr val="C0C0C0"/>
                </a:highlight>
              </a:rPr>
              <a:t>| </a:t>
            </a:r>
            <a:r>
              <a:rPr lang="en-US" sz="1400" dirty="0">
                <a:solidFill>
                  <a:srgbClr val="0432FF"/>
                </a:solidFill>
                <a:highlight>
                  <a:srgbClr val="C0C0C0"/>
                </a:highlight>
              </a:rPr>
              <a:t>SCEDC </a:t>
            </a:r>
            <a:r>
              <a:rPr lang="en-US" sz="1400" dirty="0">
                <a:highlight>
                  <a:srgbClr val="C0C0C0"/>
                </a:highlight>
              </a:rPr>
              <a:t>| </a:t>
            </a:r>
            <a:r>
              <a:rPr lang="en-US" sz="1400" dirty="0">
                <a:solidFill>
                  <a:srgbClr val="0432FF"/>
                </a:solidFill>
                <a:highlight>
                  <a:srgbClr val="C0C0C0"/>
                </a:highlight>
              </a:rPr>
              <a:t>EIDA </a:t>
            </a:r>
            <a:r>
              <a:rPr lang="en-US" sz="1400" dirty="0">
                <a:highlight>
                  <a:srgbClr val="C0C0C0"/>
                </a:highlight>
              </a:rPr>
              <a:t>|</a:t>
            </a:r>
            <a:r>
              <a:rPr lang="en-US" sz="1400" dirty="0">
                <a:solidFill>
                  <a:srgbClr val="0432FF"/>
                </a:solidFill>
                <a:highlight>
                  <a:srgbClr val="C0C0C0"/>
                </a:highlight>
              </a:rPr>
              <a:t> GEOFON </a:t>
            </a:r>
            <a:r>
              <a:rPr lang="en-US" sz="1400" dirty="0">
                <a:highlight>
                  <a:srgbClr val="C0C0C0"/>
                </a:highlight>
              </a:rPr>
              <a:t>|</a:t>
            </a:r>
            <a:r>
              <a:rPr lang="en-US" sz="1400" dirty="0">
                <a:solidFill>
                  <a:srgbClr val="0432FF"/>
                </a:solidFill>
                <a:highlight>
                  <a:srgbClr val="C0C0C0"/>
                </a:highlight>
              </a:rPr>
              <a:t> </a:t>
            </a:r>
            <a:r>
              <a:rPr lang="en-US" sz="1400" dirty="0" err="1">
                <a:solidFill>
                  <a:srgbClr val="0432FF"/>
                </a:solidFill>
                <a:highlight>
                  <a:srgbClr val="C0C0C0"/>
                </a:highlight>
              </a:rPr>
              <a:t>Hinet</a:t>
            </a:r>
            <a:r>
              <a:rPr lang="en-US" sz="1400" dirty="0">
                <a:solidFill>
                  <a:srgbClr val="0432FF"/>
                </a:solidFill>
                <a:highlight>
                  <a:srgbClr val="C0C0C0"/>
                </a:highlight>
              </a:rPr>
              <a:t> </a:t>
            </a:r>
            <a:r>
              <a:rPr lang="en-US" sz="1400" dirty="0">
                <a:highlight>
                  <a:srgbClr val="C0C0C0"/>
                </a:highlight>
              </a:rPr>
              <a:t>|</a:t>
            </a:r>
            <a:r>
              <a:rPr lang="en-US" sz="1400" dirty="0">
                <a:solidFill>
                  <a:srgbClr val="0432FF"/>
                </a:solidFill>
                <a:highlight>
                  <a:srgbClr val="C0C0C0"/>
                </a:highlight>
              </a:rPr>
              <a:t> </a:t>
            </a:r>
            <a:r>
              <a:rPr lang="en-US" sz="1400" dirty="0" err="1">
                <a:solidFill>
                  <a:srgbClr val="0432FF"/>
                </a:solidFill>
                <a:highlight>
                  <a:srgbClr val="C0C0C0"/>
                </a:highlight>
              </a:rPr>
              <a:t>Fnet</a:t>
            </a:r>
            <a:r>
              <a:rPr lang="en-US" sz="1400" dirty="0">
                <a:solidFill>
                  <a:srgbClr val="0432FF"/>
                </a:solidFill>
                <a:highlight>
                  <a:srgbClr val="C0C0C0"/>
                </a:highlight>
              </a:rPr>
              <a:t> </a:t>
            </a:r>
            <a:r>
              <a:rPr lang="en-US" sz="1400" dirty="0">
                <a:highlight>
                  <a:srgbClr val="C0C0C0"/>
                </a:highlight>
              </a:rPr>
              <a:t>| </a:t>
            </a:r>
            <a:r>
              <a:rPr lang="en-US" sz="1400" dirty="0">
                <a:solidFill>
                  <a:srgbClr val="0432FF"/>
                </a:solidFill>
                <a:highlight>
                  <a:srgbClr val="C0C0C0"/>
                </a:highlight>
              </a:rPr>
              <a:t>...  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FF1C48B-FCF9-D340-89DB-D10DDD20DF2A}"/>
              </a:ext>
            </a:extLst>
          </p:cNvPr>
          <p:cNvSpPr/>
          <p:nvPr/>
        </p:nvSpPr>
        <p:spPr>
          <a:xfrm>
            <a:off x="1054038" y="3129030"/>
            <a:ext cx="3424719" cy="59817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FF00"/>
                </a:solidFill>
              </a:rPr>
              <a:t>Seismologists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E98E2B3-EF45-A943-910D-6F8D83702857}"/>
              </a:ext>
            </a:extLst>
          </p:cNvPr>
          <p:cNvCxnSpPr>
            <a:cxnSpLocks/>
          </p:cNvCxnSpPr>
          <p:nvPr/>
        </p:nvCxnSpPr>
        <p:spPr>
          <a:xfrm>
            <a:off x="3512215" y="2482677"/>
            <a:ext cx="0" cy="59525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19D4BA-40C6-A349-B717-6AFB2D59EDD0}"/>
              </a:ext>
            </a:extLst>
          </p:cNvPr>
          <p:cNvSpPr txBox="1"/>
          <p:nvPr/>
        </p:nvSpPr>
        <p:spPr>
          <a:xfrm>
            <a:off x="2314533" y="2626378"/>
            <a:ext cx="150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C6FB45-E5AC-2846-989D-D9EA4FE7F8A0}"/>
              </a:ext>
            </a:extLst>
          </p:cNvPr>
          <p:cNvCxnSpPr>
            <a:cxnSpLocks/>
          </p:cNvCxnSpPr>
          <p:nvPr/>
        </p:nvCxnSpPr>
        <p:spPr>
          <a:xfrm flipV="1">
            <a:off x="3236014" y="2443162"/>
            <a:ext cx="0" cy="59107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ft Brace 27">
            <a:extLst>
              <a:ext uri="{FF2B5EF4-FFF2-40B4-BE49-F238E27FC236}">
                <a16:creationId xmlns:a16="http://schemas.microsoft.com/office/drawing/2014/main" id="{3B507255-87F6-A04B-BD5C-4C82ED2EF7AC}"/>
              </a:ext>
            </a:extLst>
          </p:cNvPr>
          <p:cNvSpPr/>
          <p:nvPr/>
        </p:nvSpPr>
        <p:spPr>
          <a:xfrm>
            <a:off x="7590121" y="2175429"/>
            <a:ext cx="279220" cy="2043874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D80A96-9369-034A-B287-F3A6DED2ED95}"/>
              </a:ext>
            </a:extLst>
          </p:cNvPr>
          <p:cNvSpPr txBox="1"/>
          <p:nvPr/>
        </p:nvSpPr>
        <p:spPr>
          <a:xfrm>
            <a:off x="3497094" y="2472163"/>
            <a:ext cx="194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1A7A4E-D0D7-9F42-9B5A-979EC8CFC931}"/>
              </a:ext>
            </a:extLst>
          </p:cNvPr>
          <p:cNvSpPr/>
          <p:nvPr/>
        </p:nvSpPr>
        <p:spPr>
          <a:xfrm>
            <a:off x="5236779" y="2503829"/>
            <a:ext cx="2344652" cy="469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FDSN Web Services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5484D7-30C0-7643-9706-3AC3F5C64146}"/>
              </a:ext>
            </a:extLst>
          </p:cNvPr>
          <p:cNvCxnSpPr>
            <a:cxnSpLocks/>
          </p:cNvCxnSpPr>
          <p:nvPr/>
        </p:nvCxnSpPr>
        <p:spPr>
          <a:xfrm flipH="1">
            <a:off x="3134970" y="1569743"/>
            <a:ext cx="963388" cy="4925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F2945DC-94E7-0D40-884C-53C0D02D85AA}"/>
              </a:ext>
            </a:extLst>
          </p:cNvPr>
          <p:cNvSpPr/>
          <p:nvPr/>
        </p:nvSpPr>
        <p:spPr>
          <a:xfrm>
            <a:off x="7937762" y="2060850"/>
            <a:ext cx="2839799" cy="303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0B12E6-52FB-BD42-858E-ACB44A8C9463}"/>
              </a:ext>
            </a:extLst>
          </p:cNvPr>
          <p:cNvSpPr/>
          <p:nvPr/>
        </p:nvSpPr>
        <p:spPr>
          <a:xfrm>
            <a:off x="7937763" y="2449852"/>
            <a:ext cx="2839799" cy="303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ObsPy</a:t>
            </a:r>
            <a:endParaRPr lang="en-US" sz="1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531159C-AFAF-6C49-8253-87C082762AC6}"/>
              </a:ext>
            </a:extLst>
          </p:cNvPr>
          <p:cNvSpPr/>
          <p:nvPr/>
        </p:nvSpPr>
        <p:spPr>
          <a:xfrm>
            <a:off x="7937764" y="2838853"/>
            <a:ext cx="2839800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IRIS Fetch scripts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A20C11-6D56-A349-96E1-5D86B16CD294}"/>
              </a:ext>
            </a:extLst>
          </p:cNvPr>
          <p:cNvSpPr/>
          <p:nvPr/>
        </p:nvSpPr>
        <p:spPr>
          <a:xfrm>
            <a:off x="7937762" y="3613404"/>
            <a:ext cx="2839800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…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FEBFB8B-1120-5141-857A-F8ED29FBD36A}"/>
              </a:ext>
            </a:extLst>
          </p:cNvPr>
          <p:cNvSpPr/>
          <p:nvPr/>
        </p:nvSpPr>
        <p:spPr>
          <a:xfrm>
            <a:off x="7937762" y="3227836"/>
            <a:ext cx="2839800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Email: BREQ_FAST | </a:t>
            </a:r>
            <a:r>
              <a:rPr lang="en-US" sz="1600" dirty="0" err="1"/>
              <a:t>AutoDRM</a:t>
            </a:r>
            <a:endParaRPr lang="en-US" sz="1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2FD99B0-74FB-634D-9CCD-409500D4380E}"/>
              </a:ext>
            </a:extLst>
          </p:cNvPr>
          <p:cNvSpPr/>
          <p:nvPr/>
        </p:nvSpPr>
        <p:spPr>
          <a:xfrm>
            <a:off x="7952829" y="3999374"/>
            <a:ext cx="2839800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Your Own Codes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8DDDD6-ED53-1E46-954E-304A3450A3CD}"/>
              </a:ext>
            </a:extLst>
          </p:cNvPr>
          <p:cNvGrpSpPr/>
          <p:nvPr/>
        </p:nvGrpSpPr>
        <p:grpSpPr>
          <a:xfrm>
            <a:off x="10845982" y="2070286"/>
            <a:ext cx="1236899" cy="274188"/>
            <a:chOff x="10845982" y="2070286"/>
            <a:chExt cx="1236899" cy="274188"/>
          </a:xfrm>
        </p:grpSpPr>
        <p:sp>
          <p:nvSpPr>
            <p:cNvPr id="42" name="Sun 41">
              <a:extLst>
                <a:ext uri="{FF2B5EF4-FFF2-40B4-BE49-F238E27FC236}">
                  <a16:creationId xmlns:a16="http://schemas.microsoft.com/office/drawing/2014/main" id="{F8D882C0-29A2-CD4A-BCA6-F7508A3AC682}"/>
                </a:ext>
              </a:extLst>
            </p:cNvPr>
            <p:cNvSpPr/>
            <p:nvPr/>
          </p:nvSpPr>
          <p:spPr>
            <a:xfrm>
              <a:off x="10845982" y="2083242"/>
              <a:ext cx="223939" cy="259001"/>
            </a:xfrm>
            <a:prstGeom prst="sun">
              <a:avLst/>
            </a:prstGeom>
            <a:solidFill>
              <a:srgbClr val="FF0000"/>
            </a:solidFill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un 42">
              <a:extLst>
                <a:ext uri="{FF2B5EF4-FFF2-40B4-BE49-F238E27FC236}">
                  <a16:creationId xmlns:a16="http://schemas.microsoft.com/office/drawing/2014/main" id="{1CD4F0EB-8E0B-2E46-AC39-2DB8C8D69A82}"/>
                </a:ext>
              </a:extLst>
            </p:cNvPr>
            <p:cNvSpPr/>
            <p:nvPr/>
          </p:nvSpPr>
          <p:spPr>
            <a:xfrm>
              <a:off x="11087408" y="2076000"/>
              <a:ext cx="223939" cy="259001"/>
            </a:xfrm>
            <a:prstGeom prst="sun">
              <a:avLst/>
            </a:prstGeom>
            <a:solidFill>
              <a:srgbClr val="FF0000"/>
            </a:solidFill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Sun 43">
              <a:extLst>
                <a:ext uri="{FF2B5EF4-FFF2-40B4-BE49-F238E27FC236}">
                  <a16:creationId xmlns:a16="http://schemas.microsoft.com/office/drawing/2014/main" id="{F4C3AF20-3EAE-D44B-B4AA-FF0E8442A0BA}"/>
                </a:ext>
              </a:extLst>
            </p:cNvPr>
            <p:cNvSpPr/>
            <p:nvPr/>
          </p:nvSpPr>
          <p:spPr>
            <a:xfrm>
              <a:off x="11343612" y="2085473"/>
              <a:ext cx="223939" cy="259001"/>
            </a:xfrm>
            <a:prstGeom prst="sun">
              <a:avLst/>
            </a:prstGeom>
            <a:solidFill>
              <a:srgbClr val="FF0000"/>
            </a:solidFill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un 44">
              <a:extLst>
                <a:ext uri="{FF2B5EF4-FFF2-40B4-BE49-F238E27FC236}">
                  <a16:creationId xmlns:a16="http://schemas.microsoft.com/office/drawing/2014/main" id="{07DDECA4-8DAE-844C-AAA2-960B2A4FF06A}"/>
                </a:ext>
              </a:extLst>
            </p:cNvPr>
            <p:cNvSpPr/>
            <p:nvPr/>
          </p:nvSpPr>
          <p:spPr>
            <a:xfrm>
              <a:off x="11599816" y="2083242"/>
              <a:ext cx="223939" cy="259001"/>
            </a:xfrm>
            <a:prstGeom prst="sun">
              <a:avLst/>
            </a:prstGeom>
            <a:solidFill>
              <a:srgbClr val="FF0000"/>
            </a:solidFill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un 45">
              <a:extLst>
                <a:ext uri="{FF2B5EF4-FFF2-40B4-BE49-F238E27FC236}">
                  <a16:creationId xmlns:a16="http://schemas.microsoft.com/office/drawing/2014/main" id="{48F46B17-81E0-EC4B-9680-27FA8F2627A4}"/>
                </a:ext>
              </a:extLst>
            </p:cNvPr>
            <p:cNvSpPr/>
            <p:nvPr/>
          </p:nvSpPr>
          <p:spPr>
            <a:xfrm>
              <a:off x="11858942" y="2070286"/>
              <a:ext cx="223939" cy="259001"/>
            </a:xfrm>
            <a:prstGeom prst="sun">
              <a:avLst/>
            </a:prstGeom>
            <a:solidFill>
              <a:srgbClr val="FF0000"/>
            </a:solidFill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650AD96-A482-AD4B-8A40-F710D6DF12DE}"/>
              </a:ext>
            </a:extLst>
          </p:cNvPr>
          <p:cNvGrpSpPr/>
          <p:nvPr/>
        </p:nvGrpSpPr>
        <p:grpSpPr>
          <a:xfrm>
            <a:off x="10845982" y="2431039"/>
            <a:ext cx="1236899" cy="274188"/>
            <a:chOff x="10845982" y="2070286"/>
            <a:chExt cx="1236899" cy="274188"/>
          </a:xfrm>
        </p:grpSpPr>
        <p:sp>
          <p:nvSpPr>
            <p:cNvPr id="49" name="Sun 48">
              <a:extLst>
                <a:ext uri="{FF2B5EF4-FFF2-40B4-BE49-F238E27FC236}">
                  <a16:creationId xmlns:a16="http://schemas.microsoft.com/office/drawing/2014/main" id="{3317219A-4446-2C4B-B916-A11B7684433D}"/>
                </a:ext>
              </a:extLst>
            </p:cNvPr>
            <p:cNvSpPr/>
            <p:nvPr/>
          </p:nvSpPr>
          <p:spPr>
            <a:xfrm>
              <a:off x="10845982" y="2083242"/>
              <a:ext cx="223939" cy="259001"/>
            </a:xfrm>
            <a:prstGeom prst="sun">
              <a:avLst/>
            </a:prstGeom>
            <a:solidFill>
              <a:srgbClr val="FF0000"/>
            </a:solidFill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Sun 49">
              <a:extLst>
                <a:ext uri="{FF2B5EF4-FFF2-40B4-BE49-F238E27FC236}">
                  <a16:creationId xmlns:a16="http://schemas.microsoft.com/office/drawing/2014/main" id="{34A9AA15-3128-9A45-AE81-8078CAD85E63}"/>
                </a:ext>
              </a:extLst>
            </p:cNvPr>
            <p:cNvSpPr/>
            <p:nvPr/>
          </p:nvSpPr>
          <p:spPr>
            <a:xfrm>
              <a:off x="11087408" y="2076000"/>
              <a:ext cx="223939" cy="259001"/>
            </a:xfrm>
            <a:prstGeom prst="sun">
              <a:avLst/>
            </a:prstGeom>
            <a:solidFill>
              <a:srgbClr val="FF0000"/>
            </a:solidFill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Sun 50">
              <a:extLst>
                <a:ext uri="{FF2B5EF4-FFF2-40B4-BE49-F238E27FC236}">
                  <a16:creationId xmlns:a16="http://schemas.microsoft.com/office/drawing/2014/main" id="{008A6862-1001-3F44-B0EB-0076FE608302}"/>
                </a:ext>
              </a:extLst>
            </p:cNvPr>
            <p:cNvSpPr/>
            <p:nvPr/>
          </p:nvSpPr>
          <p:spPr>
            <a:xfrm>
              <a:off x="11343612" y="2085473"/>
              <a:ext cx="223939" cy="259001"/>
            </a:xfrm>
            <a:prstGeom prst="sun">
              <a:avLst/>
            </a:prstGeom>
            <a:solidFill>
              <a:srgbClr val="FF0000"/>
            </a:solidFill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Sun 51">
              <a:extLst>
                <a:ext uri="{FF2B5EF4-FFF2-40B4-BE49-F238E27FC236}">
                  <a16:creationId xmlns:a16="http://schemas.microsoft.com/office/drawing/2014/main" id="{A7C431D6-4E63-7F4D-AF97-E1FE61471BED}"/>
                </a:ext>
              </a:extLst>
            </p:cNvPr>
            <p:cNvSpPr/>
            <p:nvPr/>
          </p:nvSpPr>
          <p:spPr>
            <a:xfrm>
              <a:off x="11599816" y="2083242"/>
              <a:ext cx="223939" cy="259001"/>
            </a:xfrm>
            <a:prstGeom prst="sun">
              <a:avLst/>
            </a:prstGeom>
            <a:solidFill>
              <a:srgbClr val="FF0000"/>
            </a:solidFill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Sun 52">
              <a:extLst>
                <a:ext uri="{FF2B5EF4-FFF2-40B4-BE49-F238E27FC236}">
                  <a16:creationId xmlns:a16="http://schemas.microsoft.com/office/drawing/2014/main" id="{A518D600-0308-354E-9E6E-BCA2FFB80E2E}"/>
                </a:ext>
              </a:extLst>
            </p:cNvPr>
            <p:cNvSpPr/>
            <p:nvPr/>
          </p:nvSpPr>
          <p:spPr>
            <a:xfrm>
              <a:off x="11858942" y="2070286"/>
              <a:ext cx="223939" cy="259001"/>
            </a:xfrm>
            <a:prstGeom prst="sun">
              <a:avLst/>
            </a:prstGeom>
            <a:solidFill>
              <a:srgbClr val="FF0000"/>
            </a:solidFill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B7BC5F6-3B06-7841-A357-E8E9F5C6DC52}"/>
              </a:ext>
            </a:extLst>
          </p:cNvPr>
          <p:cNvCxnSpPr>
            <a:cxnSpLocks/>
          </p:cNvCxnSpPr>
          <p:nvPr/>
        </p:nvCxnSpPr>
        <p:spPr>
          <a:xfrm flipH="1">
            <a:off x="2704300" y="3868696"/>
            <a:ext cx="1" cy="78168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BFD851B5-6E14-854A-B835-14A640010E5F}"/>
              </a:ext>
            </a:extLst>
          </p:cNvPr>
          <p:cNvSpPr/>
          <p:nvPr/>
        </p:nvSpPr>
        <p:spPr>
          <a:xfrm>
            <a:off x="1054038" y="4765739"/>
            <a:ext cx="3424719" cy="59817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FF00"/>
                </a:solidFill>
              </a:rPr>
              <a:t>Processed Data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5FF597F-06D7-8343-B7DA-F5F89FA7F48C}"/>
              </a:ext>
            </a:extLst>
          </p:cNvPr>
          <p:cNvSpPr txBox="1"/>
          <p:nvPr/>
        </p:nvSpPr>
        <p:spPr>
          <a:xfrm>
            <a:off x="307433" y="4019493"/>
            <a:ext cx="2383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2. Data Processing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3410885-329A-DF40-BC92-B8EA93D50FDD}"/>
              </a:ext>
            </a:extLst>
          </p:cNvPr>
          <p:cNvSpPr txBox="1"/>
          <p:nvPr/>
        </p:nvSpPr>
        <p:spPr>
          <a:xfrm>
            <a:off x="338463" y="2592999"/>
            <a:ext cx="2383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1. Data Fetching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ACBA5965-DB62-9240-8047-014C36B4E775}"/>
              </a:ext>
            </a:extLst>
          </p:cNvPr>
          <p:cNvSpPr/>
          <p:nvPr/>
        </p:nvSpPr>
        <p:spPr>
          <a:xfrm>
            <a:off x="1009906" y="6184202"/>
            <a:ext cx="3424719" cy="59817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FF00"/>
                </a:solidFill>
              </a:rPr>
              <a:t>Data Products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301D43-F339-3348-8676-1D5159920FAA}"/>
              </a:ext>
            </a:extLst>
          </p:cNvPr>
          <p:cNvSpPr txBox="1"/>
          <p:nvPr/>
        </p:nvSpPr>
        <p:spPr>
          <a:xfrm>
            <a:off x="287355" y="5574004"/>
            <a:ext cx="2383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3. Data Analysis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79EAE30-2A4D-8B45-9ACB-9C7BB0FA26D3}"/>
              </a:ext>
            </a:extLst>
          </p:cNvPr>
          <p:cNvCxnSpPr>
            <a:cxnSpLocks/>
          </p:cNvCxnSpPr>
          <p:nvPr/>
        </p:nvCxnSpPr>
        <p:spPr>
          <a:xfrm flipH="1">
            <a:off x="2697284" y="5405753"/>
            <a:ext cx="1" cy="78168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07F39BD-B2A7-EB49-B3F4-B090B5407121}"/>
              </a:ext>
            </a:extLst>
          </p:cNvPr>
          <p:cNvSpPr txBox="1"/>
          <p:nvPr/>
        </p:nvSpPr>
        <p:spPr>
          <a:xfrm>
            <a:off x="5108624" y="3199470"/>
            <a:ext cx="25996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format conversion</a:t>
            </a:r>
          </a:p>
          <a:p>
            <a:pPr marL="342900" indent="-342900">
              <a:buAutoNum type="arabicPeriod"/>
            </a:pPr>
            <a:r>
              <a:rPr lang="en-US" sz="1400" dirty="0"/>
              <a:t>merge</a:t>
            </a:r>
          </a:p>
          <a:p>
            <a:pPr marL="342900" indent="-342900">
              <a:buAutoNum type="arabicPeriod"/>
            </a:pPr>
            <a:r>
              <a:rPr lang="en-US" sz="1400" dirty="0"/>
              <a:t>file </a:t>
            </a:r>
            <a:r>
              <a:rPr lang="en-US" altLang="zh-CN" sz="1400" dirty="0"/>
              <a:t>n</a:t>
            </a:r>
            <a:r>
              <a:rPr lang="en-US" sz="1400" dirty="0"/>
              <a:t>aming</a:t>
            </a:r>
          </a:p>
          <a:p>
            <a:pPr marL="342900" indent="-342900">
              <a:buAutoNum type="arabicPeriod"/>
            </a:pPr>
            <a:r>
              <a:rPr lang="en-US" sz="1400" dirty="0"/>
              <a:t>remove </a:t>
            </a:r>
            <a:r>
              <a:rPr lang="en-US" altLang="zh-CN" sz="1400" dirty="0"/>
              <a:t>r</a:t>
            </a:r>
            <a:r>
              <a:rPr lang="en-US" sz="1400" dirty="0"/>
              <a:t>esponse</a:t>
            </a:r>
          </a:p>
          <a:p>
            <a:pPr marL="342900" indent="-342900">
              <a:buAutoNum type="arabicPeriod"/>
            </a:pPr>
            <a:r>
              <a:rPr lang="en-US" sz="1400" dirty="0"/>
              <a:t>rotation</a:t>
            </a:r>
          </a:p>
          <a:p>
            <a:pPr marL="342900" indent="-342900">
              <a:buAutoNum type="arabicPeriod"/>
            </a:pPr>
            <a:r>
              <a:rPr lang="en-US" sz="1400" dirty="0"/>
              <a:t>filtering</a:t>
            </a:r>
          </a:p>
          <a:p>
            <a:pPr marL="342900" indent="-342900">
              <a:buAutoNum type="arabicPeriod"/>
            </a:pPr>
            <a:r>
              <a:rPr lang="en-US" sz="1400" dirty="0"/>
              <a:t>….</a:t>
            </a:r>
          </a:p>
          <a:p>
            <a:pPr marL="342900" indent="-342900">
              <a:buAutoNum type="arabicPeriod"/>
            </a:pPr>
            <a:r>
              <a:rPr lang="en-US" sz="1400" dirty="0"/>
              <a:t>receiver function</a:t>
            </a:r>
          </a:p>
          <a:p>
            <a:pPr marL="342900" indent="-342900">
              <a:buAutoNum type="arabicPeriod"/>
            </a:pPr>
            <a:r>
              <a:rPr lang="en-US" sz="1400" dirty="0"/>
              <a:t>cross-correlation function</a:t>
            </a:r>
          </a:p>
          <a:p>
            <a:pPr marL="342900" indent="-342900">
              <a:buAutoNum type="arabicPeriod"/>
            </a:pPr>
            <a:r>
              <a:rPr lang="en-US" sz="1400" dirty="0"/>
              <a:t>….</a:t>
            </a:r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00759AA5-C987-4B45-9A11-76095144A44C}"/>
              </a:ext>
            </a:extLst>
          </p:cNvPr>
          <p:cNvSpPr/>
          <p:nvPr/>
        </p:nvSpPr>
        <p:spPr>
          <a:xfrm>
            <a:off x="4906375" y="3543050"/>
            <a:ext cx="192500" cy="152820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5FAC4F2-D1F4-C345-97BF-44B2E8A958DE}"/>
              </a:ext>
            </a:extLst>
          </p:cNvPr>
          <p:cNvSpPr/>
          <p:nvPr/>
        </p:nvSpPr>
        <p:spPr>
          <a:xfrm>
            <a:off x="2996070" y="4104502"/>
            <a:ext cx="1831111" cy="356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SAC | </a:t>
            </a:r>
            <a:r>
              <a:rPr lang="en-US" sz="1600" dirty="0" err="1"/>
              <a:t>ObsPy</a:t>
            </a:r>
            <a:r>
              <a:rPr lang="en-US" sz="1600" dirty="0"/>
              <a:t> | …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5A07619-90D6-414B-A656-F5F5926BD8E4}"/>
              </a:ext>
            </a:extLst>
          </p:cNvPr>
          <p:cNvSpPr/>
          <p:nvPr/>
        </p:nvSpPr>
        <p:spPr>
          <a:xfrm>
            <a:off x="3026683" y="5608897"/>
            <a:ext cx="3453754" cy="356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SAC | </a:t>
            </a:r>
            <a:r>
              <a:rPr lang="en-US" sz="1600" dirty="0" err="1"/>
              <a:t>ObsPy</a:t>
            </a:r>
            <a:r>
              <a:rPr lang="en-US" sz="1600" dirty="0"/>
              <a:t> | </a:t>
            </a:r>
            <a:r>
              <a:rPr lang="en-US" sz="1600" dirty="0" err="1"/>
              <a:t>scipy</a:t>
            </a:r>
            <a:r>
              <a:rPr lang="en-US" sz="1600" dirty="0"/>
              <a:t> | </a:t>
            </a:r>
            <a:r>
              <a:rPr lang="en-US" sz="1600" dirty="0" err="1"/>
              <a:t>scikit</a:t>
            </a:r>
            <a:r>
              <a:rPr lang="en-US" sz="1600" dirty="0"/>
              <a:t>-learn | …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993C3E4-F269-EF4A-93D2-25809201DD78}"/>
              </a:ext>
            </a:extLst>
          </p:cNvPr>
          <p:cNvSpPr txBox="1"/>
          <p:nvPr/>
        </p:nvSpPr>
        <p:spPr>
          <a:xfrm>
            <a:off x="4738604" y="6058407"/>
            <a:ext cx="43840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arrival time: absolute | relative</a:t>
            </a:r>
          </a:p>
          <a:p>
            <a:pPr marL="342900" indent="-342900">
              <a:buAutoNum type="arabicPeriod"/>
            </a:pPr>
            <a:r>
              <a:rPr lang="en-US" sz="1600" dirty="0"/>
              <a:t>amplitude: absolute | relative</a:t>
            </a:r>
          </a:p>
          <a:p>
            <a:pPr marL="342900" indent="-342900">
              <a:buAutoNum type="arabicPeriod"/>
            </a:pPr>
            <a:r>
              <a:rPr lang="en-US" sz="1600" dirty="0"/>
              <a:t>waveform: absolute | relative</a:t>
            </a:r>
          </a:p>
        </p:txBody>
      </p:sp>
      <p:sp>
        <p:nvSpPr>
          <p:cNvPr id="91" name="Left Brace 90">
            <a:extLst>
              <a:ext uri="{FF2B5EF4-FFF2-40B4-BE49-F238E27FC236}">
                <a16:creationId xmlns:a16="http://schemas.microsoft.com/office/drawing/2014/main" id="{EA4F926A-926E-B747-80DB-174FEDA40F21}"/>
              </a:ext>
            </a:extLst>
          </p:cNvPr>
          <p:cNvSpPr/>
          <p:nvPr/>
        </p:nvSpPr>
        <p:spPr>
          <a:xfrm>
            <a:off x="4563675" y="6184202"/>
            <a:ext cx="174929" cy="62309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F5C2B37-46FE-A44D-9366-BBA5A0D3A162}"/>
              </a:ext>
            </a:extLst>
          </p:cNvPr>
          <p:cNvCxnSpPr>
            <a:cxnSpLocks/>
          </p:cNvCxnSpPr>
          <p:nvPr/>
        </p:nvCxnSpPr>
        <p:spPr>
          <a:xfrm flipV="1">
            <a:off x="7869279" y="5965495"/>
            <a:ext cx="869705" cy="42488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B6A78B28-D4AA-C041-9986-C12A948EAD0A}"/>
              </a:ext>
            </a:extLst>
          </p:cNvPr>
          <p:cNvSpPr/>
          <p:nvPr/>
        </p:nvSpPr>
        <p:spPr>
          <a:xfrm>
            <a:off x="8900014" y="4765739"/>
            <a:ext cx="2983557" cy="1828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432FF"/>
                </a:solidFill>
              </a:rPr>
              <a:t>Source inversion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432FF"/>
                </a:solidFill>
              </a:rPr>
              <a:t>Seismic Imaging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432FF"/>
                </a:solidFill>
              </a:rPr>
              <a:t>Earth Deep Interior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432FF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6822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FC6F81-B250-024B-BAB8-93DF177DE6F6}"/>
              </a:ext>
            </a:extLst>
          </p:cNvPr>
          <p:cNvSpPr txBox="1"/>
          <p:nvPr/>
        </p:nvSpPr>
        <p:spPr>
          <a:xfrm>
            <a:off x="317865" y="180313"/>
            <a:ext cx="96926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My data fetching and processing history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2011 – 2015</a:t>
            </a:r>
          </a:p>
          <a:p>
            <a:pPr marL="800100" lvl="1" indent="-342900">
              <a:buAutoNum type="arabicPeriod"/>
            </a:pPr>
            <a:r>
              <a:rPr lang="en-US" sz="2000" dirty="0"/>
              <a:t>Scripting Language: Perl</a:t>
            </a:r>
          </a:p>
          <a:p>
            <a:pPr marL="800100" lvl="1" indent="-342900">
              <a:buAutoNum type="arabicPeriod"/>
            </a:pPr>
            <a:r>
              <a:rPr lang="en-US" sz="2000" dirty="0"/>
              <a:t>Data Fetching: Email</a:t>
            </a:r>
          </a:p>
          <a:p>
            <a:pPr marL="800100" lvl="1" indent="-342900">
              <a:buAutoNum type="arabicPeriod"/>
            </a:pPr>
            <a:r>
              <a:rPr lang="en-US" sz="2000" dirty="0"/>
              <a:t>Data Processing: SAC</a:t>
            </a:r>
          </a:p>
          <a:p>
            <a:pPr marL="800100" lvl="1" indent="-342900">
              <a:buAutoNum type="arabicPeriod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2015 – 2020/05</a:t>
            </a:r>
          </a:p>
          <a:p>
            <a:pPr marL="800100" lvl="1" indent="-342900">
              <a:buAutoNum type="arabicPeriod"/>
            </a:pPr>
            <a:r>
              <a:rPr lang="en-US" sz="2000" dirty="0"/>
              <a:t>Scripting Language: Perl</a:t>
            </a:r>
          </a:p>
          <a:p>
            <a:pPr marL="800100" lvl="1" indent="-342900">
              <a:buAutoNum type="arabicPeriod"/>
            </a:pPr>
            <a:r>
              <a:rPr lang="en-US" sz="2000" dirty="0"/>
              <a:t>Data Fetching: SOD &amp; My own Perl script</a:t>
            </a:r>
          </a:p>
          <a:p>
            <a:pPr marL="800100" lvl="1" indent="-342900">
              <a:buAutoNum type="arabicPeriod"/>
            </a:pPr>
            <a:r>
              <a:rPr lang="en-US" sz="2000" dirty="0"/>
              <a:t>Data Processing: SAC</a:t>
            </a:r>
          </a:p>
          <a:p>
            <a:pPr marL="800100" lvl="1" indent="-342900">
              <a:buAutoNum type="arabicPeriod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2020/05 – Now</a:t>
            </a:r>
          </a:p>
          <a:p>
            <a:pPr marL="800100" lvl="1" indent="-342900">
              <a:buAutoNum type="arabicPeriod"/>
            </a:pPr>
            <a:r>
              <a:rPr lang="en-US" sz="2000" dirty="0"/>
              <a:t>Scripting language: </a:t>
            </a:r>
            <a:r>
              <a:rPr lang="en-US" sz="2000" dirty="0">
                <a:solidFill>
                  <a:srgbClr val="0432FF"/>
                </a:solidFill>
              </a:rPr>
              <a:t>Python</a:t>
            </a:r>
            <a:r>
              <a:rPr lang="en-US" sz="2000" dirty="0"/>
              <a:t> | Try to convert old Perl scripts to Python</a:t>
            </a:r>
          </a:p>
          <a:p>
            <a:pPr marL="800100" lvl="1" indent="-342900">
              <a:buAutoNum type="arabicPeriod"/>
            </a:pPr>
            <a:r>
              <a:rPr lang="en-US" sz="2000" dirty="0"/>
              <a:t>Data Fetching: SOD | </a:t>
            </a:r>
            <a:r>
              <a:rPr lang="en-US" sz="2000" dirty="0" err="1"/>
              <a:t>ObsPy</a:t>
            </a:r>
            <a:endParaRPr lang="en-US" sz="2000" dirty="0"/>
          </a:p>
          <a:p>
            <a:pPr marL="800100" lvl="1" indent="-342900">
              <a:buAutoNum type="arabicPeriod"/>
            </a:pPr>
            <a:r>
              <a:rPr lang="en-US" sz="2000" dirty="0"/>
              <a:t>Data Processing: SAC | </a:t>
            </a:r>
            <a:r>
              <a:rPr lang="en-US" sz="2000" dirty="0" err="1"/>
              <a:t>ObsPy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1601E-E514-8C4B-8D9D-1550620FF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790" y="1322374"/>
            <a:ext cx="8180210" cy="15517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6702A0-D601-1E4A-97FC-59F16B7B8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308" y="5125938"/>
            <a:ext cx="7780149" cy="15517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E9F4E3-24AB-3C40-8E58-C4A1D36F50C6}"/>
              </a:ext>
            </a:extLst>
          </p:cNvPr>
          <p:cNvSpPr/>
          <p:nvPr/>
        </p:nvSpPr>
        <p:spPr>
          <a:xfrm>
            <a:off x="6910841" y="953042"/>
            <a:ext cx="36570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 dirty="0"/>
              <a:t> contributions in 2020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FEC9D0-F6C6-D64B-AF9E-1A39C4DB4385}"/>
              </a:ext>
            </a:extLst>
          </p:cNvPr>
          <p:cNvSpPr/>
          <p:nvPr/>
        </p:nvSpPr>
        <p:spPr>
          <a:xfrm>
            <a:off x="6675709" y="6363631"/>
            <a:ext cx="4518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seisman’s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contributions in 2020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581F0A-15B4-AA4F-9580-D7D1F5B189D7}"/>
              </a:ext>
            </a:extLst>
          </p:cNvPr>
          <p:cNvCxnSpPr>
            <a:cxnSpLocks/>
          </p:cNvCxnSpPr>
          <p:nvPr/>
        </p:nvCxnSpPr>
        <p:spPr>
          <a:xfrm flipV="1">
            <a:off x="7407819" y="2619013"/>
            <a:ext cx="0" cy="80998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BFB1B44-73A7-3746-B574-0CE127F68F96}"/>
              </a:ext>
            </a:extLst>
          </p:cNvPr>
          <p:cNvSpPr txBox="1"/>
          <p:nvPr/>
        </p:nvSpPr>
        <p:spPr>
          <a:xfrm>
            <a:off x="6096479" y="3457901"/>
            <a:ext cx="4323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432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早用 </a:t>
            </a:r>
            <a:r>
              <a:rPr lang="en-US" altLang="zh-CN" sz="2400" b="1" dirty="0">
                <a:solidFill>
                  <a:srgbClr val="0432FF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>
                <a:solidFill>
                  <a:srgbClr val="0432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，早享受</a:t>
            </a:r>
            <a:endParaRPr lang="en-US" altLang="zh-CN" sz="2400" b="1" dirty="0">
              <a:solidFill>
                <a:srgbClr val="0432FF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69A831-FB17-1040-9FD5-1C91FFBE02D4}"/>
              </a:ext>
            </a:extLst>
          </p:cNvPr>
          <p:cNvSpPr txBox="1"/>
          <p:nvPr/>
        </p:nvSpPr>
        <p:spPr>
          <a:xfrm>
            <a:off x="6577443" y="5555271"/>
            <a:ext cx="4323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432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优秀的人往往越努力</a:t>
            </a:r>
            <a:endParaRPr lang="en-US" sz="3200" b="1" dirty="0">
              <a:solidFill>
                <a:srgbClr val="0432FF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590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FC6F81-B250-024B-BAB8-93DF177DE6F6}"/>
              </a:ext>
            </a:extLst>
          </p:cNvPr>
          <p:cNvSpPr txBox="1"/>
          <p:nvPr/>
        </p:nvSpPr>
        <p:spPr>
          <a:xfrm>
            <a:off x="1249680" y="1319348"/>
            <a:ext cx="969264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Notes: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0432FF"/>
                </a:solidFill>
              </a:rPr>
              <a:t>The code do</a:t>
            </a:r>
            <a:r>
              <a:rPr lang="en-US" altLang="zh-CN" sz="2000" dirty="0">
                <a:solidFill>
                  <a:srgbClr val="0432FF"/>
                </a:solidFill>
              </a:rPr>
              <a:t>es</a:t>
            </a:r>
            <a:r>
              <a:rPr lang="en-US" sz="2000" dirty="0">
                <a:solidFill>
                  <a:srgbClr val="0432FF"/>
                </a:solidFill>
              </a:rPr>
              <a:t> what you tell it to do, </a:t>
            </a:r>
            <a:r>
              <a:rPr lang="en-US" sz="2000" b="1" dirty="0">
                <a:solidFill>
                  <a:srgbClr val="0432FF"/>
                </a:solidFill>
              </a:rPr>
              <a:t>NOT</a:t>
            </a:r>
            <a:r>
              <a:rPr lang="en-US" sz="2000" dirty="0">
                <a:solidFill>
                  <a:srgbClr val="0432FF"/>
                </a:solidFill>
              </a:rPr>
              <a:t> what you want to do.</a:t>
            </a:r>
          </a:p>
          <a:p>
            <a:pPr marL="342900" indent="-342900">
              <a:buAutoNum type="arabicPeriod"/>
            </a:pPr>
            <a:endParaRPr lang="en-US" sz="2000" dirty="0">
              <a:solidFill>
                <a:srgbClr val="0432FF"/>
              </a:solidFill>
            </a:endParaRP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0432FF"/>
                </a:solidFill>
              </a:rPr>
              <a:t>Always try to check your input and output.</a:t>
            </a:r>
          </a:p>
          <a:p>
            <a:pPr marL="342900" indent="-342900">
              <a:buAutoNum type="arabicPeriod"/>
            </a:pPr>
            <a:endParaRPr lang="en-US" sz="2000" dirty="0">
              <a:solidFill>
                <a:srgbClr val="0432FF"/>
              </a:solidFill>
            </a:endParaRP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0432FF"/>
                </a:solidFill>
              </a:rPr>
              <a:t>Always ask yourself what kind of data you use. Arrival times, amplitude or waveform?</a:t>
            </a:r>
          </a:p>
          <a:p>
            <a:pPr marL="342900" indent="-342900">
              <a:buAutoNum type="arabicPeriod"/>
            </a:pPr>
            <a:endParaRPr lang="en-US" sz="2000" dirty="0">
              <a:solidFill>
                <a:srgbClr val="0432FF"/>
              </a:solidFill>
            </a:endParaRP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0432FF"/>
                </a:solidFill>
              </a:rPr>
              <a:t>Always ask yourself what the frequency you used is.</a:t>
            </a:r>
          </a:p>
        </p:txBody>
      </p:sp>
    </p:spTree>
    <p:extLst>
      <p:ext uri="{BB962C8B-B14F-4D97-AF65-F5344CB8AC3E}">
        <p14:creationId xmlns:p14="http://schemas.microsoft.com/office/powerpoint/2010/main" val="1401810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315</Words>
  <Application>Microsoft Macintosh PowerPoint</Application>
  <PresentationFormat>Widescreen</PresentationFormat>
  <Paragraphs>72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KaiTi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Jiayuan Yao (Dr)</dc:creator>
  <cp:lastModifiedBy>Jiayuan Yao (Dr)</cp:lastModifiedBy>
  <cp:revision>20</cp:revision>
  <dcterms:created xsi:type="dcterms:W3CDTF">2020-12-11T16:36:04Z</dcterms:created>
  <dcterms:modified xsi:type="dcterms:W3CDTF">2020-12-13T14:55:11Z</dcterms:modified>
</cp:coreProperties>
</file>