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  <p:sldMasterId id="2147483687" r:id="rId3"/>
  </p:sldMasterIdLst>
  <p:sldIdLst>
    <p:sldId id="256" r:id="rId4"/>
    <p:sldId id="257" r:id="rId5"/>
    <p:sldId id="262" r:id="rId6"/>
    <p:sldId id="263" r:id="rId7"/>
    <p:sldId id="264" r:id="rId8"/>
    <p:sldId id="267" r:id="rId9"/>
    <p:sldId id="261" r:id="rId10"/>
    <p:sldId id="258" r:id="rId11"/>
    <p:sldId id="259" r:id="rId12"/>
    <p:sldId id="265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9415"/>
    <a:srgbClr val="B06B0C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C49317-B4EC-45DB-A20F-2DACEDF20E8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0149A93-E52D-47C1-977C-5AB2BCAE867B}">
      <dgm:prSet phldrT="[Texto]"/>
      <dgm:spPr/>
      <dgm:t>
        <a:bodyPr/>
        <a:lstStyle/>
        <a:p>
          <a:pPr rtl="0"/>
          <a:r>
            <a:rPr lang="es-MX" b="0" i="0" u="none" dirty="0" smtClean="0"/>
            <a:t>Proveer información útil, oportuna y fiable relacionada con el cumplimiento de los mandatos del PND alrededor de TEJ, que pueda ser utilizada por los tomadores de decisiones, entidades del gobierno, y la ciudadanía en general.</a:t>
          </a:r>
          <a:endParaRPr lang="es-ES" dirty="0"/>
        </a:p>
      </dgm:t>
    </dgm:pt>
    <dgm:pt modelId="{1F57685E-60C9-47FC-A25A-7DD18217FCB5}" type="parTrans" cxnId="{AE48E22D-390E-4730-B446-0E6810B3655D}">
      <dgm:prSet/>
      <dgm:spPr/>
      <dgm:t>
        <a:bodyPr/>
        <a:lstStyle/>
        <a:p>
          <a:endParaRPr lang="es-ES"/>
        </a:p>
      </dgm:t>
    </dgm:pt>
    <dgm:pt modelId="{061BBA00-5575-4FC8-BB49-72AB3C3C2965}" type="sibTrans" cxnId="{AE48E22D-390E-4730-B446-0E6810B3655D}">
      <dgm:prSet/>
      <dgm:spPr/>
      <dgm:t>
        <a:bodyPr/>
        <a:lstStyle/>
        <a:p>
          <a:endParaRPr lang="es-ES"/>
        </a:p>
      </dgm:t>
    </dgm:pt>
    <dgm:pt modelId="{045ABF97-FF63-411C-BC48-AF8ADFA09CE4}">
      <dgm:prSet phldrT="[Texto]"/>
      <dgm:spPr/>
      <dgm:t>
        <a:bodyPr/>
        <a:lstStyle/>
        <a:p>
          <a:pPr rtl="0"/>
          <a:r>
            <a:rPr lang="es-MX" b="0" i="0" u="none" dirty="0" smtClean="0"/>
            <a:t>Analizar e investigar las políticas, regulaciones y programas en torno a la TEJ para identificar las mejores prácticas, las brechas en las políticas y las oportunidades de mejora a implementación en el cumplimiento de los mandatos y regulaciones alrededor de TEJ.</a:t>
          </a:r>
          <a:endParaRPr lang="es-ES" dirty="0"/>
        </a:p>
      </dgm:t>
    </dgm:pt>
    <dgm:pt modelId="{23354BEB-7239-4E21-BCA4-60FE0DD64832}" type="parTrans" cxnId="{7FF65D53-BF1C-473E-90C2-B0472BC2D288}">
      <dgm:prSet/>
      <dgm:spPr/>
      <dgm:t>
        <a:bodyPr/>
        <a:lstStyle/>
        <a:p>
          <a:endParaRPr lang="es-ES"/>
        </a:p>
      </dgm:t>
    </dgm:pt>
    <dgm:pt modelId="{FCECFE4C-EF5D-4105-B225-DEC7795A2AD7}" type="sibTrans" cxnId="{7FF65D53-BF1C-473E-90C2-B0472BC2D288}">
      <dgm:prSet/>
      <dgm:spPr/>
      <dgm:t>
        <a:bodyPr/>
        <a:lstStyle/>
        <a:p>
          <a:endParaRPr lang="es-ES"/>
        </a:p>
      </dgm:t>
    </dgm:pt>
    <dgm:pt modelId="{80E15A30-EB40-43C8-859D-9313760E8F71}">
      <dgm:prSet phldrT="[Texto]"/>
      <dgm:spPr/>
      <dgm:t>
        <a:bodyPr/>
        <a:lstStyle/>
        <a:p>
          <a:pPr rtl="0"/>
          <a:r>
            <a:rPr lang="es-MX" b="0" i="0" u="none" dirty="0" smtClean="0"/>
            <a:t>Monitorear el impacto de dichas políticas en términos de eficiencia energética, desarrollo sostenible y uso de fuentes renovables.</a:t>
          </a:r>
          <a:endParaRPr lang="es-ES" dirty="0"/>
        </a:p>
      </dgm:t>
    </dgm:pt>
    <dgm:pt modelId="{193109DA-3310-4E34-BE13-230214489EBB}" type="parTrans" cxnId="{346ED742-96AE-4E62-B210-810FB924177A}">
      <dgm:prSet/>
      <dgm:spPr/>
      <dgm:t>
        <a:bodyPr/>
        <a:lstStyle/>
        <a:p>
          <a:endParaRPr lang="es-ES"/>
        </a:p>
      </dgm:t>
    </dgm:pt>
    <dgm:pt modelId="{C0E53906-D6F0-45E9-B343-899DAAB5F4DF}" type="sibTrans" cxnId="{346ED742-96AE-4E62-B210-810FB924177A}">
      <dgm:prSet/>
      <dgm:spPr/>
      <dgm:t>
        <a:bodyPr/>
        <a:lstStyle/>
        <a:p>
          <a:endParaRPr lang="es-ES"/>
        </a:p>
      </dgm:t>
    </dgm:pt>
    <dgm:pt modelId="{04A301C9-8E99-42B2-8132-235E52526D00}" type="pres">
      <dgm:prSet presAssocID="{E6C49317-B4EC-45DB-A20F-2DACEDF20E87}" presName="Name0" presStyleCnt="0">
        <dgm:presLayoutVars>
          <dgm:chMax val="7"/>
          <dgm:chPref val="7"/>
          <dgm:dir/>
        </dgm:presLayoutVars>
      </dgm:prSet>
      <dgm:spPr/>
    </dgm:pt>
    <dgm:pt modelId="{F39EEEE0-64EA-446A-9E25-41D45AA7F9D2}" type="pres">
      <dgm:prSet presAssocID="{E6C49317-B4EC-45DB-A20F-2DACEDF20E87}" presName="Name1" presStyleCnt="0"/>
      <dgm:spPr/>
    </dgm:pt>
    <dgm:pt modelId="{57F0FA5A-8D49-49B1-B4D3-9DEF292918A3}" type="pres">
      <dgm:prSet presAssocID="{E6C49317-B4EC-45DB-A20F-2DACEDF20E87}" presName="cycle" presStyleCnt="0"/>
      <dgm:spPr/>
    </dgm:pt>
    <dgm:pt modelId="{55154587-31C7-4DEB-BF05-A3E93D198396}" type="pres">
      <dgm:prSet presAssocID="{E6C49317-B4EC-45DB-A20F-2DACEDF20E87}" presName="srcNode" presStyleLbl="node1" presStyleIdx="0" presStyleCnt="3"/>
      <dgm:spPr/>
    </dgm:pt>
    <dgm:pt modelId="{A5942D7C-8A56-4E84-B10C-0127348CFA3F}" type="pres">
      <dgm:prSet presAssocID="{E6C49317-B4EC-45DB-A20F-2DACEDF20E87}" presName="conn" presStyleLbl="parChTrans1D2" presStyleIdx="0" presStyleCnt="1"/>
      <dgm:spPr/>
    </dgm:pt>
    <dgm:pt modelId="{ECA357CB-80DE-4B3A-B81F-3232A98F71CA}" type="pres">
      <dgm:prSet presAssocID="{E6C49317-B4EC-45DB-A20F-2DACEDF20E87}" presName="extraNode" presStyleLbl="node1" presStyleIdx="0" presStyleCnt="3"/>
      <dgm:spPr/>
    </dgm:pt>
    <dgm:pt modelId="{3C44FBC9-1256-4722-9CD0-F27843217A06}" type="pres">
      <dgm:prSet presAssocID="{E6C49317-B4EC-45DB-A20F-2DACEDF20E87}" presName="dstNode" presStyleLbl="node1" presStyleIdx="0" presStyleCnt="3"/>
      <dgm:spPr/>
    </dgm:pt>
    <dgm:pt modelId="{3EEE6FC3-B481-4C64-82C4-43E30D79DEC1}" type="pres">
      <dgm:prSet presAssocID="{B0149A93-E52D-47C1-977C-5AB2BCAE867B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DD2140E-C816-4C38-83FA-9B1096EBDF39}" type="pres">
      <dgm:prSet presAssocID="{B0149A93-E52D-47C1-977C-5AB2BCAE867B}" presName="accent_1" presStyleCnt="0"/>
      <dgm:spPr/>
    </dgm:pt>
    <dgm:pt modelId="{3B25BA74-8BE1-4DBA-9926-672708D02CB7}" type="pres">
      <dgm:prSet presAssocID="{B0149A93-E52D-47C1-977C-5AB2BCAE867B}" presName="accentRepeatNode" presStyleLbl="solidFgAcc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2A88F883-89C6-48F4-9B36-10F98BEB2996}" type="pres">
      <dgm:prSet presAssocID="{045ABF97-FF63-411C-BC48-AF8ADFA09CE4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4016F0A-0790-48F2-A612-5FEE63726FD4}" type="pres">
      <dgm:prSet presAssocID="{045ABF97-FF63-411C-BC48-AF8ADFA09CE4}" presName="accent_2" presStyleCnt="0"/>
      <dgm:spPr/>
    </dgm:pt>
    <dgm:pt modelId="{345C9EE7-6E71-495F-8ECD-C143506E4A20}" type="pres">
      <dgm:prSet presAssocID="{045ABF97-FF63-411C-BC48-AF8ADFA09CE4}" presName="accentRepeatNode" presStyleLbl="solidFgAcc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A37C7A0-DC51-4BF6-8B66-D3E8A1E0BDB5}" type="pres">
      <dgm:prSet presAssocID="{80E15A30-EB40-43C8-859D-9313760E8F71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4189B50-0F01-4CA9-8C04-F4A03A8DBFA4}" type="pres">
      <dgm:prSet presAssocID="{80E15A30-EB40-43C8-859D-9313760E8F71}" presName="accent_3" presStyleCnt="0"/>
      <dgm:spPr/>
    </dgm:pt>
    <dgm:pt modelId="{3EE7275A-8463-47B1-B4D2-8ED1569EB5D8}" type="pres">
      <dgm:prSet presAssocID="{80E15A30-EB40-43C8-859D-9313760E8F71}" presName="accentRepeatNode" presStyleLbl="solidFgAcc1" presStyleIdx="2" presStyleCnt="3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</dgm:ptLst>
  <dgm:cxnLst>
    <dgm:cxn modelId="{5F95A6A9-51E5-4B59-ADBC-8AE2BC395F36}" type="presOf" srcId="{80E15A30-EB40-43C8-859D-9313760E8F71}" destId="{2A37C7A0-DC51-4BF6-8B66-D3E8A1E0BDB5}" srcOrd="0" destOrd="0" presId="urn:microsoft.com/office/officeart/2008/layout/VerticalCurvedList"/>
    <dgm:cxn modelId="{AE48E22D-390E-4730-B446-0E6810B3655D}" srcId="{E6C49317-B4EC-45DB-A20F-2DACEDF20E87}" destId="{B0149A93-E52D-47C1-977C-5AB2BCAE867B}" srcOrd="0" destOrd="0" parTransId="{1F57685E-60C9-47FC-A25A-7DD18217FCB5}" sibTransId="{061BBA00-5575-4FC8-BB49-72AB3C3C2965}"/>
    <dgm:cxn modelId="{9C81B236-6349-4BDE-9988-DD8DF3EC6D17}" type="presOf" srcId="{061BBA00-5575-4FC8-BB49-72AB3C3C2965}" destId="{A5942D7C-8A56-4E84-B10C-0127348CFA3F}" srcOrd="0" destOrd="0" presId="urn:microsoft.com/office/officeart/2008/layout/VerticalCurvedList"/>
    <dgm:cxn modelId="{346ED742-96AE-4E62-B210-810FB924177A}" srcId="{E6C49317-B4EC-45DB-A20F-2DACEDF20E87}" destId="{80E15A30-EB40-43C8-859D-9313760E8F71}" srcOrd="2" destOrd="0" parTransId="{193109DA-3310-4E34-BE13-230214489EBB}" sibTransId="{C0E53906-D6F0-45E9-B343-899DAAB5F4DF}"/>
    <dgm:cxn modelId="{604B6557-B025-4355-88DD-6905C2360015}" type="presOf" srcId="{B0149A93-E52D-47C1-977C-5AB2BCAE867B}" destId="{3EEE6FC3-B481-4C64-82C4-43E30D79DEC1}" srcOrd="0" destOrd="0" presId="urn:microsoft.com/office/officeart/2008/layout/VerticalCurvedList"/>
    <dgm:cxn modelId="{C7AC1944-B131-4ECE-A686-A841E7E1AB68}" type="presOf" srcId="{E6C49317-B4EC-45DB-A20F-2DACEDF20E87}" destId="{04A301C9-8E99-42B2-8132-235E52526D00}" srcOrd="0" destOrd="0" presId="urn:microsoft.com/office/officeart/2008/layout/VerticalCurvedList"/>
    <dgm:cxn modelId="{98839735-734A-4CFB-9E6C-FBA4B8CCA42C}" type="presOf" srcId="{045ABF97-FF63-411C-BC48-AF8ADFA09CE4}" destId="{2A88F883-89C6-48F4-9B36-10F98BEB2996}" srcOrd="0" destOrd="0" presId="urn:microsoft.com/office/officeart/2008/layout/VerticalCurvedList"/>
    <dgm:cxn modelId="{7FF65D53-BF1C-473E-90C2-B0472BC2D288}" srcId="{E6C49317-B4EC-45DB-A20F-2DACEDF20E87}" destId="{045ABF97-FF63-411C-BC48-AF8ADFA09CE4}" srcOrd="1" destOrd="0" parTransId="{23354BEB-7239-4E21-BCA4-60FE0DD64832}" sibTransId="{FCECFE4C-EF5D-4105-B225-DEC7795A2AD7}"/>
    <dgm:cxn modelId="{6188386D-940B-47EF-BD0B-B3DBFA83B8A6}" type="presParOf" srcId="{04A301C9-8E99-42B2-8132-235E52526D00}" destId="{F39EEEE0-64EA-446A-9E25-41D45AA7F9D2}" srcOrd="0" destOrd="0" presId="urn:microsoft.com/office/officeart/2008/layout/VerticalCurvedList"/>
    <dgm:cxn modelId="{D1B20EFD-4EAD-48ED-AC2F-BF6F5A56EFE4}" type="presParOf" srcId="{F39EEEE0-64EA-446A-9E25-41D45AA7F9D2}" destId="{57F0FA5A-8D49-49B1-B4D3-9DEF292918A3}" srcOrd="0" destOrd="0" presId="urn:microsoft.com/office/officeart/2008/layout/VerticalCurvedList"/>
    <dgm:cxn modelId="{87D4A8D0-8EC6-4021-B26B-B476B6F462AF}" type="presParOf" srcId="{57F0FA5A-8D49-49B1-B4D3-9DEF292918A3}" destId="{55154587-31C7-4DEB-BF05-A3E93D198396}" srcOrd="0" destOrd="0" presId="urn:microsoft.com/office/officeart/2008/layout/VerticalCurvedList"/>
    <dgm:cxn modelId="{18D760C9-722F-4D6C-AD42-34B1D0710033}" type="presParOf" srcId="{57F0FA5A-8D49-49B1-B4D3-9DEF292918A3}" destId="{A5942D7C-8A56-4E84-B10C-0127348CFA3F}" srcOrd="1" destOrd="0" presId="urn:microsoft.com/office/officeart/2008/layout/VerticalCurvedList"/>
    <dgm:cxn modelId="{AA88DF53-ECA9-41D6-8E56-E23FCB8EFEC4}" type="presParOf" srcId="{57F0FA5A-8D49-49B1-B4D3-9DEF292918A3}" destId="{ECA357CB-80DE-4B3A-B81F-3232A98F71CA}" srcOrd="2" destOrd="0" presId="urn:microsoft.com/office/officeart/2008/layout/VerticalCurvedList"/>
    <dgm:cxn modelId="{AACF5B5F-57F2-4014-AE08-B053A5BCAE04}" type="presParOf" srcId="{57F0FA5A-8D49-49B1-B4D3-9DEF292918A3}" destId="{3C44FBC9-1256-4722-9CD0-F27843217A06}" srcOrd="3" destOrd="0" presId="urn:microsoft.com/office/officeart/2008/layout/VerticalCurvedList"/>
    <dgm:cxn modelId="{0EFB253B-18EB-4619-A008-F664573C449C}" type="presParOf" srcId="{F39EEEE0-64EA-446A-9E25-41D45AA7F9D2}" destId="{3EEE6FC3-B481-4C64-82C4-43E30D79DEC1}" srcOrd="1" destOrd="0" presId="urn:microsoft.com/office/officeart/2008/layout/VerticalCurvedList"/>
    <dgm:cxn modelId="{E2B7DD77-F08E-429C-8CFA-222B62998CDB}" type="presParOf" srcId="{F39EEEE0-64EA-446A-9E25-41D45AA7F9D2}" destId="{FDD2140E-C816-4C38-83FA-9B1096EBDF39}" srcOrd="2" destOrd="0" presId="urn:microsoft.com/office/officeart/2008/layout/VerticalCurvedList"/>
    <dgm:cxn modelId="{BB029F83-EE93-4CC1-9635-C7345CAE2AA1}" type="presParOf" srcId="{FDD2140E-C816-4C38-83FA-9B1096EBDF39}" destId="{3B25BA74-8BE1-4DBA-9926-672708D02CB7}" srcOrd="0" destOrd="0" presId="urn:microsoft.com/office/officeart/2008/layout/VerticalCurvedList"/>
    <dgm:cxn modelId="{DED22571-64C7-4A96-A159-765C2E57DD48}" type="presParOf" srcId="{F39EEEE0-64EA-446A-9E25-41D45AA7F9D2}" destId="{2A88F883-89C6-48F4-9B36-10F98BEB2996}" srcOrd="3" destOrd="0" presId="urn:microsoft.com/office/officeart/2008/layout/VerticalCurvedList"/>
    <dgm:cxn modelId="{DA919177-D6C9-417E-80CA-BDE685F6DCDE}" type="presParOf" srcId="{F39EEEE0-64EA-446A-9E25-41D45AA7F9D2}" destId="{B4016F0A-0790-48F2-A612-5FEE63726FD4}" srcOrd="4" destOrd="0" presId="urn:microsoft.com/office/officeart/2008/layout/VerticalCurvedList"/>
    <dgm:cxn modelId="{C1ECE423-41DD-4A95-B25A-F511D394DD9E}" type="presParOf" srcId="{B4016F0A-0790-48F2-A612-5FEE63726FD4}" destId="{345C9EE7-6E71-495F-8ECD-C143506E4A20}" srcOrd="0" destOrd="0" presId="urn:microsoft.com/office/officeart/2008/layout/VerticalCurvedList"/>
    <dgm:cxn modelId="{BD6DCCE3-1623-46BA-BFB6-5E8466B16D77}" type="presParOf" srcId="{F39EEEE0-64EA-446A-9E25-41D45AA7F9D2}" destId="{2A37C7A0-DC51-4BF6-8B66-D3E8A1E0BDB5}" srcOrd="5" destOrd="0" presId="urn:microsoft.com/office/officeart/2008/layout/VerticalCurvedList"/>
    <dgm:cxn modelId="{FF5705BB-D2DE-46F8-ADD2-7243FAAF3D97}" type="presParOf" srcId="{F39EEEE0-64EA-446A-9E25-41D45AA7F9D2}" destId="{44189B50-0F01-4CA9-8C04-F4A03A8DBFA4}" srcOrd="6" destOrd="0" presId="urn:microsoft.com/office/officeart/2008/layout/VerticalCurvedList"/>
    <dgm:cxn modelId="{5074EFCF-77CB-4B42-A5EC-1588BE1B7FD9}" type="presParOf" srcId="{44189B50-0F01-4CA9-8C04-F4A03A8DBFA4}" destId="{3EE7275A-8463-47B1-B4D2-8ED1569EB5D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C49317-B4EC-45DB-A20F-2DACEDF20E8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0149A93-E52D-47C1-977C-5AB2BCAE867B}">
      <dgm:prSet phldrT="[Texto]"/>
      <dgm:spPr/>
      <dgm:t>
        <a:bodyPr/>
        <a:lstStyle/>
        <a:p>
          <a:pPr rtl="0"/>
          <a:r>
            <a:rPr lang="es-MX" b="0" i="0" u="none" dirty="0" smtClean="0"/>
            <a:t>Generar informes y recomendaciones basados en evidencia para mejorar las políticas energéticas en el país y los retos para la implementación de la TEJ.</a:t>
          </a:r>
          <a:endParaRPr lang="es-ES" dirty="0"/>
        </a:p>
      </dgm:t>
    </dgm:pt>
    <dgm:pt modelId="{1F57685E-60C9-47FC-A25A-7DD18217FCB5}" type="parTrans" cxnId="{AE48E22D-390E-4730-B446-0E6810B3655D}">
      <dgm:prSet/>
      <dgm:spPr/>
      <dgm:t>
        <a:bodyPr/>
        <a:lstStyle/>
        <a:p>
          <a:endParaRPr lang="es-ES"/>
        </a:p>
      </dgm:t>
    </dgm:pt>
    <dgm:pt modelId="{061BBA00-5575-4FC8-BB49-72AB3C3C2965}" type="sibTrans" cxnId="{AE48E22D-390E-4730-B446-0E6810B3655D}">
      <dgm:prSet/>
      <dgm:spPr/>
      <dgm:t>
        <a:bodyPr/>
        <a:lstStyle/>
        <a:p>
          <a:endParaRPr lang="es-ES"/>
        </a:p>
      </dgm:t>
    </dgm:pt>
    <dgm:pt modelId="{045ABF97-FF63-411C-BC48-AF8ADFA09CE4}">
      <dgm:prSet phldrT="[Texto]"/>
      <dgm:spPr/>
      <dgm:t>
        <a:bodyPr/>
        <a:lstStyle/>
        <a:p>
          <a:pPr rtl="0"/>
          <a:r>
            <a:rPr lang="es-MX" b="0" i="0" u="none" dirty="0" smtClean="0"/>
            <a:t>Desarrollar y promover narrativas sobre la regulación y mandatos alrededor de TEJ, permitiendo su análisis, evaluación, monitoreo y vigilancia por los distintos grupos de interés.</a:t>
          </a:r>
          <a:endParaRPr lang="es-ES" dirty="0"/>
        </a:p>
      </dgm:t>
    </dgm:pt>
    <dgm:pt modelId="{23354BEB-7239-4E21-BCA4-60FE0DD64832}" type="parTrans" cxnId="{7FF65D53-BF1C-473E-90C2-B0472BC2D288}">
      <dgm:prSet/>
      <dgm:spPr/>
      <dgm:t>
        <a:bodyPr/>
        <a:lstStyle/>
        <a:p>
          <a:endParaRPr lang="es-ES"/>
        </a:p>
      </dgm:t>
    </dgm:pt>
    <dgm:pt modelId="{FCECFE4C-EF5D-4105-B225-DEC7795A2AD7}" type="sibTrans" cxnId="{7FF65D53-BF1C-473E-90C2-B0472BC2D288}">
      <dgm:prSet/>
      <dgm:spPr/>
      <dgm:t>
        <a:bodyPr/>
        <a:lstStyle/>
        <a:p>
          <a:endParaRPr lang="es-ES"/>
        </a:p>
      </dgm:t>
    </dgm:pt>
    <dgm:pt modelId="{80E15A30-EB40-43C8-859D-9313760E8F71}">
      <dgm:prSet phldrT="[Texto]"/>
      <dgm:spPr/>
      <dgm:t>
        <a:bodyPr/>
        <a:lstStyle/>
        <a:p>
          <a:pPr rtl="0"/>
          <a:r>
            <a:rPr lang="es-MX" b="0" i="0" u="none" dirty="0" smtClean="0"/>
            <a:t>Promover el diálogo con actores relevantes en el ámbito energético y los distintos grupos de interés.</a:t>
          </a:r>
          <a:endParaRPr lang="es-ES" dirty="0"/>
        </a:p>
      </dgm:t>
    </dgm:pt>
    <dgm:pt modelId="{193109DA-3310-4E34-BE13-230214489EBB}" type="parTrans" cxnId="{346ED742-96AE-4E62-B210-810FB924177A}">
      <dgm:prSet/>
      <dgm:spPr/>
      <dgm:t>
        <a:bodyPr/>
        <a:lstStyle/>
        <a:p>
          <a:endParaRPr lang="es-ES"/>
        </a:p>
      </dgm:t>
    </dgm:pt>
    <dgm:pt modelId="{C0E53906-D6F0-45E9-B343-899DAAB5F4DF}" type="sibTrans" cxnId="{346ED742-96AE-4E62-B210-810FB924177A}">
      <dgm:prSet/>
      <dgm:spPr/>
      <dgm:t>
        <a:bodyPr/>
        <a:lstStyle/>
        <a:p>
          <a:endParaRPr lang="es-ES"/>
        </a:p>
      </dgm:t>
    </dgm:pt>
    <dgm:pt modelId="{04A301C9-8E99-42B2-8132-235E52526D00}" type="pres">
      <dgm:prSet presAssocID="{E6C49317-B4EC-45DB-A20F-2DACEDF20E87}" presName="Name0" presStyleCnt="0">
        <dgm:presLayoutVars>
          <dgm:chMax val="7"/>
          <dgm:chPref val="7"/>
          <dgm:dir/>
        </dgm:presLayoutVars>
      </dgm:prSet>
      <dgm:spPr/>
    </dgm:pt>
    <dgm:pt modelId="{F39EEEE0-64EA-446A-9E25-41D45AA7F9D2}" type="pres">
      <dgm:prSet presAssocID="{E6C49317-B4EC-45DB-A20F-2DACEDF20E87}" presName="Name1" presStyleCnt="0"/>
      <dgm:spPr/>
    </dgm:pt>
    <dgm:pt modelId="{57F0FA5A-8D49-49B1-B4D3-9DEF292918A3}" type="pres">
      <dgm:prSet presAssocID="{E6C49317-B4EC-45DB-A20F-2DACEDF20E87}" presName="cycle" presStyleCnt="0"/>
      <dgm:spPr/>
    </dgm:pt>
    <dgm:pt modelId="{55154587-31C7-4DEB-BF05-A3E93D198396}" type="pres">
      <dgm:prSet presAssocID="{E6C49317-B4EC-45DB-A20F-2DACEDF20E87}" presName="srcNode" presStyleLbl="node1" presStyleIdx="0" presStyleCnt="3"/>
      <dgm:spPr/>
    </dgm:pt>
    <dgm:pt modelId="{A5942D7C-8A56-4E84-B10C-0127348CFA3F}" type="pres">
      <dgm:prSet presAssocID="{E6C49317-B4EC-45DB-A20F-2DACEDF20E87}" presName="conn" presStyleLbl="parChTrans1D2" presStyleIdx="0" presStyleCnt="1"/>
      <dgm:spPr/>
    </dgm:pt>
    <dgm:pt modelId="{ECA357CB-80DE-4B3A-B81F-3232A98F71CA}" type="pres">
      <dgm:prSet presAssocID="{E6C49317-B4EC-45DB-A20F-2DACEDF20E87}" presName="extraNode" presStyleLbl="node1" presStyleIdx="0" presStyleCnt="3"/>
      <dgm:spPr/>
    </dgm:pt>
    <dgm:pt modelId="{3C44FBC9-1256-4722-9CD0-F27843217A06}" type="pres">
      <dgm:prSet presAssocID="{E6C49317-B4EC-45DB-A20F-2DACEDF20E87}" presName="dstNode" presStyleLbl="node1" presStyleIdx="0" presStyleCnt="3"/>
      <dgm:spPr/>
    </dgm:pt>
    <dgm:pt modelId="{3EEE6FC3-B481-4C64-82C4-43E30D79DEC1}" type="pres">
      <dgm:prSet presAssocID="{B0149A93-E52D-47C1-977C-5AB2BCAE867B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DD2140E-C816-4C38-83FA-9B1096EBDF39}" type="pres">
      <dgm:prSet presAssocID="{B0149A93-E52D-47C1-977C-5AB2BCAE867B}" presName="accent_1" presStyleCnt="0"/>
      <dgm:spPr/>
    </dgm:pt>
    <dgm:pt modelId="{3B25BA74-8BE1-4DBA-9926-672708D02CB7}" type="pres">
      <dgm:prSet presAssocID="{B0149A93-E52D-47C1-977C-5AB2BCAE867B}" presName="accentRepeatNode" presStyleLbl="solidFgAcc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2A88F883-89C6-48F4-9B36-10F98BEB2996}" type="pres">
      <dgm:prSet presAssocID="{045ABF97-FF63-411C-BC48-AF8ADFA09CE4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4016F0A-0790-48F2-A612-5FEE63726FD4}" type="pres">
      <dgm:prSet presAssocID="{045ABF97-FF63-411C-BC48-AF8ADFA09CE4}" presName="accent_2" presStyleCnt="0"/>
      <dgm:spPr/>
    </dgm:pt>
    <dgm:pt modelId="{345C9EE7-6E71-495F-8ECD-C143506E4A20}" type="pres">
      <dgm:prSet presAssocID="{045ABF97-FF63-411C-BC48-AF8ADFA09CE4}" presName="accentRepeatNode" presStyleLbl="solidFgAcc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A37C7A0-DC51-4BF6-8B66-D3E8A1E0BDB5}" type="pres">
      <dgm:prSet presAssocID="{80E15A30-EB40-43C8-859D-9313760E8F71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4189B50-0F01-4CA9-8C04-F4A03A8DBFA4}" type="pres">
      <dgm:prSet presAssocID="{80E15A30-EB40-43C8-859D-9313760E8F71}" presName="accent_3" presStyleCnt="0"/>
      <dgm:spPr/>
    </dgm:pt>
    <dgm:pt modelId="{3EE7275A-8463-47B1-B4D2-8ED1569EB5D8}" type="pres">
      <dgm:prSet presAssocID="{80E15A30-EB40-43C8-859D-9313760E8F71}" presName="accentRepeatNode" presStyleLbl="solidFgAcc1" presStyleIdx="2" presStyleCnt="3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</dgm:ptLst>
  <dgm:cxnLst>
    <dgm:cxn modelId="{346ED742-96AE-4E62-B210-810FB924177A}" srcId="{E6C49317-B4EC-45DB-A20F-2DACEDF20E87}" destId="{80E15A30-EB40-43C8-859D-9313760E8F71}" srcOrd="2" destOrd="0" parTransId="{193109DA-3310-4E34-BE13-230214489EBB}" sibTransId="{C0E53906-D6F0-45E9-B343-899DAAB5F4DF}"/>
    <dgm:cxn modelId="{98839735-734A-4CFB-9E6C-FBA4B8CCA42C}" type="presOf" srcId="{045ABF97-FF63-411C-BC48-AF8ADFA09CE4}" destId="{2A88F883-89C6-48F4-9B36-10F98BEB2996}" srcOrd="0" destOrd="0" presId="urn:microsoft.com/office/officeart/2008/layout/VerticalCurvedList"/>
    <dgm:cxn modelId="{5F95A6A9-51E5-4B59-ADBC-8AE2BC395F36}" type="presOf" srcId="{80E15A30-EB40-43C8-859D-9313760E8F71}" destId="{2A37C7A0-DC51-4BF6-8B66-D3E8A1E0BDB5}" srcOrd="0" destOrd="0" presId="urn:microsoft.com/office/officeart/2008/layout/VerticalCurvedList"/>
    <dgm:cxn modelId="{C7AC1944-B131-4ECE-A686-A841E7E1AB68}" type="presOf" srcId="{E6C49317-B4EC-45DB-A20F-2DACEDF20E87}" destId="{04A301C9-8E99-42B2-8132-235E52526D00}" srcOrd="0" destOrd="0" presId="urn:microsoft.com/office/officeart/2008/layout/VerticalCurvedList"/>
    <dgm:cxn modelId="{604B6557-B025-4355-88DD-6905C2360015}" type="presOf" srcId="{B0149A93-E52D-47C1-977C-5AB2BCAE867B}" destId="{3EEE6FC3-B481-4C64-82C4-43E30D79DEC1}" srcOrd="0" destOrd="0" presId="urn:microsoft.com/office/officeart/2008/layout/VerticalCurvedList"/>
    <dgm:cxn modelId="{AE48E22D-390E-4730-B446-0E6810B3655D}" srcId="{E6C49317-B4EC-45DB-A20F-2DACEDF20E87}" destId="{B0149A93-E52D-47C1-977C-5AB2BCAE867B}" srcOrd="0" destOrd="0" parTransId="{1F57685E-60C9-47FC-A25A-7DD18217FCB5}" sibTransId="{061BBA00-5575-4FC8-BB49-72AB3C3C2965}"/>
    <dgm:cxn modelId="{7FF65D53-BF1C-473E-90C2-B0472BC2D288}" srcId="{E6C49317-B4EC-45DB-A20F-2DACEDF20E87}" destId="{045ABF97-FF63-411C-BC48-AF8ADFA09CE4}" srcOrd="1" destOrd="0" parTransId="{23354BEB-7239-4E21-BCA4-60FE0DD64832}" sibTransId="{FCECFE4C-EF5D-4105-B225-DEC7795A2AD7}"/>
    <dgm:cxn modelId="{9C81B236-6349-4BDE-9988-DD8DF3EC6D17}" type="presOf" srcId="{061BBA00-5575-4FC8-BB49-72AB3C3C2965}" destId="{A5942D7C-8A56-4E84-B10C-0127348CFA3F}" srcOrd="0" destOrd="0" presId="urn:microsoft.com/office/officeart/2008/layout/VerticalCurvedList"/>
    <dgm:cxn modelId="{6188386D-940B-47EF-BD0B-B3DBFA83B8A6}" type="presParOf" srcId="{04A301C9-8E99-42B2-8132-235E52526D00}" destId="{F39EEEE0-64EA-446A-9E25-41D45AA7F9D2}" srcOrd="0" destOrd="0" presId="urn:microsoft.com/office/officeart/2008/layout/VerticalCurvedList"/>
    <dgm:cxn modelId="{D1B20EFD-4EAD-48ED-AC2F-BF6F5A56EFE4}" type="presParOf" srcId="{F39EEEE0-64EA-446A-9E25-41D45AA7F9D2}" destId="{57F0FA5A-8D49-49B1-B4D3-9DEF292918A3}" srcOrd="0" destOrd="0" presId="urn:microsoft.com/office/officeart/2008/layout/VerticalCurvedList"/>
    <dgm:cxn modelId="{87D4A8D0-8EC6-4021-B26B-B476B6F462AF}" type="presParOf" srcId="{57F0FA5A-8D49-49B1-B4D3-9DEF292918A3}" destId="{55154587-31C7-4DEB-BF05-A3E93D198396}" srcOrd="0" destOrd="0" presId="urn:microsoft.com/office/officeart/2008/layout/VerticalCurvedList"/>
    <dgm:cxn modelId="{18D760C9-722F-4D6C-AD42-34B1D0710033}" type="presParOf" srcId="{57F0FA5A-8D49-49B1-B4D3-9DEF292918A3}" destId="{A5942D7C-8A56-4E84-B10C-0127348CFA3F}" srcOrd="1" destOrd="0" presId="urn:microsoft.com/office/officeart/2008/layout/VerticalCurvedList"/>
    <dgm:cxn modelId="{AA88DF53-ECA9-41D6-8E56-E23FCB8EFEC4}" type="presParOf" srcId="{57F0FA5A-8D49-49B1-B4D3-9DEF292918A3}" destId="{ECA357CB-80DE-4B3A-B81F-3232A98F71CA}" srcOrd="2" destOrd="0" presId="urn:microsoft.com/office/officeart/2008/layout/VerticalCurvedList"/>
    <dgm:cxn modelId="{AACF5B5F-57F2-4014-AE08-B053A5BCAE04}" type="presParOf" srcId="{57F0FA5A-8D49-49B1-B4D3-9DEF292918A3}" destId="{3C44FBC9-1256-4722-9CD0-F27843217A06}" srcOrd="3" destOrd="0" presId="urn:microsoft.com/office/officeart/2008/layout/VerticalCurvedList"/>
    <dgm:cxn modelId="{0EFB253B-18EB-4619-A008-F664573C449C}" type="presParOf" srcId="{F39EEEE0-64EA-446A-9E25-41D45AA7F9D2}" destId="{3EEE6FC3-B481-4C64-82C4-43E30D79DEC1}" srcOrd="1" destOrd="0" presId="urn:microsoft.com/office/officeart/2008/layout/VerticalCurvedList"/>
    <dgm:cxn modelId="{E2B7DD77-F08E-429C-8CFA-222B62998CDB}" type="presParOf" srcId="{F39EEEE0-64EA-446A-9E25-41D45AA7F9D2}" destId="{FDD2140E-C816-4C38-83FA-9B1096EBDF39}" srcOrd="2" destOrd="0" presId="urn:microsoft.com/office/officeart/2008/layout/VerticalCurvedList"/>
    <dgm:cxn modelId="{BB029F83-EE93-4CC1-9635-C7345CAE2AA1}" type="presParOf" srcId="{FDD2140E-C816-4C38-83FA-9B1096EBDF39}" destId="{3B25BA74-8BE1-4DBA-9926-672708D02CB7}" srcOrd="0" destOrd="0" presId="urn:microsoft.com/office/officeart/2008/layout/VerticalCurvedList"/>
    <dgm:cxn modelId="{DED22571-64C7-4A96-A159-765C2E57DD48}" type="presParOf" srcId="{F39EEEE0-64EA-446A-9E25-41D45AA7F9D2}" destId="{2A88F883-89C6-48F4-9B36-10F98BEB2996}" srcOrd="3" destOrd="0" presId="urn:microsoft.com/office/officeart/2008/layout/VerticalCurvedList"/>
    <dgm:cxn modelId="{DA919177-D6C9-417E-80CA-BDE685F6DCDE}" type="presParOf" srcId="{F39EEEE0-64EA-446A-9E25-41D45AA7F9D2}" destId="{B4016F0A-0790-48F2-A612-5FEE63726FD4}" srcOrd="4" destOrd="0" presId="urn:microsoft.com/office/officeart/2008/layout/VerticalCurvedList"/>
    <dgm:cxn modelId="{C1ECE423-41DD-4A95-B25A-F511D394DD9E}" type="presParOf" srcId="{B4016F0A-0790-48F2-A612-5FEE63726FD4}" destId="{345C9EE7-6E71-495F-8ECD-C143506E4A20}" srcOrd="0" destOrd="0" presId="urn:microsoft.com/office/officeart/2008/layout/VerticalCurvedList"/>
    <dgm:cxn modelId="{BD6DCCE3-1623-46BA-BFB6-5E8466B16D77}" type="presParOf" srcId="{F39EEEE0-64EA-446A-9E25-41D45AA7F9D2}" destId="{2A37C7A0-DC51-4BF6-8B66-D3E8A1E0BDB5}" srcOrd="5" destOrd="0" presId="urn:microsoft.com/office/officeart/2008/layout/VerticalCurvedList"/>
    <dgm:cxn modelId="{FF5705BB-D2DE-46F8-ADD2-7243FAAF3D97}" type="presParOf" srcId="{F39EEEE0-64EA-446A-9E25-41D45AA7F9D2}" destId="{44189B50-0F01-4CA9-8C04-F4A03A8DBFA4}" srcOrd="6" destOrd="0" presId="urn:microsoft.com/office/officeart/2008/layout/VerticalCurvedList"/>
    <dgm:cxn modelId="{5074EFCF-77CB-4B42-A5EC-1588BE1B7FD9}" type="presParOf" srcId="{44189B50-0F01-4CA9-8C04-F4A03A8DBFA4}" destId="{3EE7275A-8463-47B1-B4D2-8ED1569EB5D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0BD665-EC9A-46EB-94DB-DBBC5D0DD268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35F30D8B-85A2-4CAF-861F-CB4F500F47A2}">
      <dgm:prSet phldrT="[Texto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MX" dirty="0" smtClean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rPr>
            <a:t>Público Objetivo: </a:t>
          </a:r>
          <a:r>
            <a:rPr lang="es-CO" dirty="0" smtClean="0">
              <a:solidFill>
                <a:srgbClr val="002060"/>
              </a:solidFill>
              <a:latin typeface="Arial Rounded MT Bold" panose="020F0704030504030204" pitchFamily="34" charset="0"/>
            </a:rPr>
            <a:t>Tomadores de decisiones y la sociedad civil con interés en TEJ.</a:t>
          </a:r>
          <a:endParaRPr lang="es-ES" dirty="0"/>
        </a:p>
      </dgm:t>
    </dgm:pt>
    <dgm:pt modelId="{BFEFD4F9-F37D-42DD-8B1E-2405CD9B09E4}" type="parTrans" cxnId="{CEF45752-5648-4BF3-856C-9E10C22BB8CB}">
      <dgm:prSet/>
      <dgm:spPr/>
      <dgm:t>
        <a:bodyPr/>
        <a:lstStyle/>
        <a:p>
          <a:endParaRPr lang="es-ES"/>
        </a:p>
      </dgm:t>
    </dgm:pt>
    <dgm:pt modelId="{3B32E14D-850E-4218-ABD9-7F46D410EF78}" type="sibTrans" cxnId="{CEF45752-5648-4BF3-856C-9E10C22BB8CB}">
      <dgm:prSet/>
      <dgm:spPr/>
      <dgm:t>
        <a:bodyPr/>
        <a:lstStyle/>
        <a:p>
          <a:endParaRPr lang="es-ES"/>
        </a:p>
      </dgm:t>
    </dgm:pt>
    <dgm:pt modelId="{AE505397-8417-4AC6-A87A-C8C8D0792C06}">
      <dgm:prSet phldrT="[Texto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MX" dirty="0" smtClean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rPr>
            <a:t>Propósito:</a:t>
          </a:r>
          <a:r>
            <a:rPr lang="es-MX" dirty="0" smtClean="0">
              <a:solidFill>
                <a:schemeClr val="tx2"/>
              </a:solidFill>
              <a:latin typeface="Arial Rounded MT Bold" panose="020F0704030504030204" pitchFamily="34" charset="0"/>
            </a:rPr>
            <a:t> </a:t>
          </a:r>
          <a:r>
            <a:rPr lang="es-MX" dirty="0" smtClean="0">
              <a:solidFill>
                <a:srgbClr val="002060"/>
              </a:solidFill>
              <a:latin typeface="Arial Rounded MT Bold" panose="020F0704030504030204" pitchFamily="34" charset="0"/>
            </a:rPr>
            <a:t>Proveer información relevante y confiable a todos los interesados en la TEJ que motive la participación y respalde los procesos de toma de decisiones.</a:t>
          </a:r>
          <a:endParaRPr lang="es-ES" dirty="0"/>
        </a:p>
      </dgm:t>
    </dgm:pt>
    <dgm:pt modelId="{C06F79F2-0B4E-4B79-B9D4-1FB1915A45BB}" type="parTrans" cxnId="{2DB2BAD7-251C-480A-9A16-C0F26B1E6643}">
      <dgm:prSet/>
      <dgm:spPr/>
      <dgm:t>
        <a:bodyPr/>
        <a:lstStyle/>
        <a:p>
          <a:endParaRPr lang="es-ES"/>
        </a:p>
      </dgm:t>
    </dgm:pt>
    <dgm:pt modelId="{336C9025-BCE7-4A86-87BC-B0C83DB8B07A}" type="sibTrans" cxnId="{2DB2BAD7-251C-480A-9A16-C0F26B1E6643}">
      <dgm:prSet/>
      <dgm:spPr/>
      <dgm:t>
        <a:bodyPr/>
        <a:lstStyle/>
        <a:p>
          <a:endParaRPr lang="es-ES"/>
        </a:p>
      </dgm:t>
    </dgm:pt>
    <dgm:pt modelId="{CCA5DA16-0DF0-49A3-B8DE-ADD4EC5B26C5}">
      <dgm:prSet phldrT="[Texto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CO" b="0" dirty="0" smtClean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rPr>
            <a:t>Necesidad:</a:t>
          </a:r>
          <a:r>
            <a:rPr lang="es-CO" b="0" dirty="0" smtClean="0">
              <a:solidFill>
                <a:schemeClr val="tx2"/>
              </a:solidFill>
              <a:latin typeface="Arial Rounded MT Bold" panose="020F0704030504030204" pitchFamily="34" charset="0"/>
            </a:rPr>
            <a:t> </a:t>
          </a:r>
          <a:r>
            <a:rPr lang="es-CO" dirty="0" smtClean="0">
              <a:solidFill>
                <a:srgbClr val="002060"/>
              </a:solidFill>
              <a:latin typeface="Arial Rounded MT Bold" panose="020F0704030504030204" pitchFamily="34" charset="0"/>
            </a:rPr>
            <a:t>Contar con información centralizada, gratuita y fácil de entender para hacer seguimiento al estado de la TEJ y orientar decisiones de política pública, economía y sociedad. </a:t>
          </a:r>
          <a:endParaRPr lang="es-ES" dirty="0"/>
        </a:p>
      </dgm:t>
    </dgm:pt>
    <dgm:pt modelId="{825D056A-273F-40E8-BD7D-C960B6EB1C1E}" type="parTrans" cxnId="{343DDBE6-D84F-422D-8B5F-5FF792AD9B3C}">
      <dgm:prSet/>
      <dgm:spPr/>
      <dgm:t>
        <a:bodyPr/>
        <a:lstStyle/>
        <a:p>
          <a:endParaRPr lang="es-ES"/>
        </a:p>
      </dgm:t>
    </dgm:pt>
    <dgm:pt modelId="{074F5C21-0F90-49FC-8434-BEFA1B862F8A}" type="sibTrans" cxnId="{343DDBE6-D84F-422D-8B5F-5FF792AD9B3C}">
      <dgm:prSet/>
      <dgm:spPr/>
      <dgm:t>
        <a:bodyPr/>
        <a:lstStyle/>
        <a:p>
          <a:endParaRPr lang="es-ES"/>
        </a:p>
      </dgm:t>
    </dgm:pt>
    <dgm:pt modelId="{4DD8A862-862F-4B30-BB0E-036EB4A8AE95}" type="pres">
      <dgm:prSet presAssocID="{F10BD665-EC9A-46EB-94DB-DBBC5D0DD268}" presName="compositeShape" presStyleCnt="0">
        <dgm:presLayoutVars>
          <dgm:dir/>
          <dgm:resizeHandles/>
        </dgm:presLayoutVars>
      </dgm:prSet>
      <dgm:spPr/>
    </dgm:pt>
    <dgm:pt modelId="{552E17CF-83F5-4AE6-AB30-BC6BDA16C0A5}" type="pres">
      <dgm:prSet presAssocID="{F10BD665-EC9A-46EB-94DB-DBBC5D0DD268}" presName="pyramid" presStyleLbl="node1" presStyleIdx="0" presStyleCnt="1"/>
      <dgm:spPr>
        <a:solidFill>
          <a:srgbClr val="F09415"/>
        </a:solidFill>
      </dgm:spPr>
    </dgm:pt>
    <dgm:pt modelId="{8324667C-9D32-485A-A52C-D880633CCEE1}" type="pres">
      <dgm:prSet presAssocID="{F10BD665-EC9A-46EB-94DB-DBBC5D0DD268}" presName="theList" presStyleCnt="0"/>
      <dgm:spPr/>
    </dgm:pt>
    <dgm:pt modelId="{307984EB-90F9-4245-90A1-0B6C8B9E59AD}" type="pres">
      <dgm:prSet presAssocID="{35F30D8B-85A2-4CAF-861F-CB4F500F47A2}" presName="aNode" presStyleLbl="fgAcc1" presStyleIdx="0" presStyleCnt="3" custAng="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8F6048B-7389-4354-98CC-9B27B64A7EFE}" type="pres">
      <dgm:prSet presAssocID="{35F30D8B-85A2-4CAF-861F-CB4F500F47A2}" presName="aSpace" presStyleCnt="0"/>
      <dgm:spPr/>
    </dgm:pt>
    <dgm:pt modelId="{44364CFC-71BE-4FCD-B47B-EFF4DC5B4E30}" type="pres">
      <dgm:prSet presAssocID="{AE505397-8417-4AC6-A87A-C8C8D0792C06}" presName="aNode" presStyleLbl="fgAcc1" presStyleIdx="1" presStyleCnt="3" custAng="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2D5646C-A051-4C28-89CE-FADA0E081174}" type="pres">
      <dgm:prSet presAssocID="{AE505397-8417-4AC6-A87A-C8C8D0792C06}" presName="aSpace" presStyleCnt="0"/>
      <dgm:spPr/>
    </dgm:pt>
    <dgm:pt modelId="{1E2D9AA3-19E2-4130-8042-BF179C1B41CD}" type="pres">
      <dgm:prSet presAssocID="{CCA5DA16-0DF0-49A3-B8DE-ADD4EC5B26C5}" presName="aNode" presStyleLbl="fgAcc1" presStyleIdx="2" presStyleCnt="3" custAng="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6890BCF-124E-4816-A804-D553BE4C5614}" type="pres">
      <dgm:prSet presAssocID="{CCA5DA16-0DF0-49A3-B8DE-ADD4EC5B26C5}" presName="aSpace" presStyleCnt="0"/>
      <dgm:spPr/>
    </dgm:pt>
  </dgm:ptLst>
  <dgm:cxnLst>
    <dgm:cxn modelId="{755C9D3F-5634-4BBC-9BF3-DE19FF2D7C81}" type="presOf" srcId="{AE505397-8417-4AC6-A87A-C8C8D0792C06}" destId="{44364CFC-71BE-4FCD-B47B-EFF4DC5B4E30}" srcOrd="0" destOrd="0" presId="urn:microsoft.com/office/officeart/2005/8/layout/pyramid2"/>
    <dgm:cxn modelId="{B83D7365-5798-481C-81D5-44E87E9F4569}" type="presOf" srcId="{F10BD665-EC9A-46EB-94DB-DBBC5D0DD268}" destId="{4DD8A862-862F-4B30-BB0E-036EB4A8AE95}" srcOrd="0" destOrd="0" presId="urn:microsoft.com/office/officeart/2005/8/layout/pyramid2"/>
    <dgm:cxn modelId="{CEF45752-5648-4BF3-856C-9E10C22BB8CB}" srcId="{F10BD665-EC9A-46EB-94DB-DBBC5D0DD268}" destId="{35F30D8B-85A2-4CAF-861F-CB4F500F47A2}" srcOrd="0" destOrd="0" parTransId="{BFEFD4F9-F37D-42DD-8B1E-2405CD9B09E4}" sibTransId="{3B32E14D-850E-4218-ABD9-7F46D410EF78}"/>
    <dgm:cxn modelId="{28B8979A-8096-48FA-ABD0-59E0DFCBD26A}" type="presOf" srcId="{CCA5DA16-0DF0-49A3-B8DE-ADD4EC5B26C5}" destId="{1E2D9AA3-19E2-4130-8042-BF179C1B41CD}" srcOrd="0" destOrd="0" presId="urn:microsoft.com/office/officeart/2005/8/layout/pyramid2"/>
    <dgm:cxn modelId="{343DDBE6-D84F-422D-8B5F-5FF792AD9B3C}" srcId="{F10BD665-EC9A-46EB-94DB-DBBC5D0DD268}" destId="{CCA5DA16-0DF0-49A3-B8DE-ADD4EC5B26C5}" srcOrd="2" destOrd="0" parTransId="{825D056A-273F-40E8-BD7D-C960B6EB1C1E}" sibTransId="{074F5C21-0F90-49FC-8434-BEFA1B862F8A}"/>
    <dgm:cxn modelId="{2DB2BAD7-251C-480A-9A16-C0F26B1E6643}" srcId="{F10BD665-EC9A-46EB-94DB-DBBC5D0DD268}" destId="{AE505397-8417-4AC6-A87A-C8C8D0792C06}" srcOrd="1" destOrd="0" parTransId="{C06F79F2-0B4E-4B79-B9D4-1FB1915A45BB}" sibTransId="{336C9025-BCE7-4A86-87BC-B0C83DB8B07A}"/>
    <dgm:cxn modelId="{B9BD9040-4CF2-43C5-884F-8B1B99C9EDE5}" type="presOf" srcId="{35F30D8B-85A2-4CAF-861F-CB4F500F47A2}" destId="{307984EB-90F9-4245-90A1-0B6C8B9E59AD}" srcOrd="0" destOrd="0" presId="urn:microsoft.com/office/officeart/2005/8/layout/pyramid2"/>
    <dgm:cxn modelId="{BBB0B709-A670-4366-A519-5EBF6F74F10F}" type="presParOf" srcId="{4DD8A862-862F-4B30-BB0E-036EB4A8AE95}" destId="{552E17CF-83F5-4AE6-AB30-BC6BDA16C0A5}" srcOrd="0" destOrd="0" presId="urn:microsoft.com/office/officeart/2005/8/layout/pyramid2"/>
    <dgm:cxn modelId="{A7B6112B-2150-4628-8382-FC98390BD0B1}" type="presParOf" srcId="{4DD8A862-862F-4B30-BB0E-036EB4A8AE95}" destId="{8324667C-9D32-485A-A52C-D880633CCEE1}" srcOrd="1" destOrd="0" presId="urn:microsoft.com/office/officeart/2005/8/layout/pyramid2"/>
    <dgm:cxn modelId="{7275EC0C-63C6-4E38-BA64-B5993CFBBBCD}" type="presParOf" srcId="{8324667C-9D32-485A-A52C-D880633CCEE1}" destId="{307984EB-90F9-4245-90A1-0B6C8B9E59AD}" srcOrd="0" destOrd="0" presId="urn:microsoft.com/office/officeart/2005/8/layout/pyramid2"/>
    <dgm:cxn modelId="{1CBA18A7-0526-47BE-B545-EDF6EB19C2C1}" type="presParOf" srcId="{8324667C-9D32-485A-A52C-D880633CCEE1}" destId="{C8F6048B-7389-4354-98CC-9B27B64A7EFE}" srcOrd="1" destOrd="0" presId="urn:microsoft.com/office/officeart/2005/8/layout/pyramid2"/>
    <dgm:cxn modelId="{960C0DC0-D0E8-4864-A126-CE5DF087F331}" type="presParOf" srcId="{8324667C-9D32-485A-A52C-D880633CCEE1}" destId="{44364CFC-71BE-4FCD-B47B-EFF4DC5B4E30}" srcOrd="2" destOrd="0" presId="urn:microsoft.com/office/officeart/2005/8/layout/pyramid2"/>
    <dgm:cxn modelId="{7810017D-696B-4E57-8667-4AE7ABFF2C6F}" type="presParOf" srcId="{8324667C-9D32-485A-A52C-D880633CCEE1}" destId="{D2D5646C-A051-4C28-89CE-FADA0E081174}" srcOrd="3" destOrd="0" presId="urn:microsoft.com/office/officeart/2005/8/layout/pyramid2"/>
    <dgm:cxn modelId="{272CB78A-EFD5-401C-B4CA-04B7B12283D7}" type="presParOf" srcId="{8324667C-9D32-485A-A52C-D880633CCEE1}" destId="{1E2D9AA3-19E2-4130-8042-BF179C1B41CD}" srcOrd="4" destOrd="0" presId="urn:microsoft.com/office/officeart/2005/8/layout/pyramid2"/>
    <dgm:cxn modelId="{195300EA-8CCC-4C94-A9AB-E6063C459CA6}" type="presParOf" srcId="{8324667C-9D32-485A-A52C-D880633CCEE1}" destId="{C6890BCF-124E-4816-A804-D553BE4C5614}" srcOrd="5" destOrd="0" presId="urn:microsoft.com/office/officeart/2005/8/layout/pyramid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5408A7E-B25D-4F1D-A95E-E5DA636532FE}" type="doc">
      <dgm:prSet loTypeId="urn:microsoft.com/office/officeart/2005/8/layout/p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09356CC5-05FB-459D-A75E-505396054344}">
      <dgm:prSet phldrT="[Texto]" custT="1"/>
      <dgm:spPr/>
      <dgm:t>
        <a:bodyPr/>
        <a:lstStyle/>
        <a:p>
          <a:r>
            <a:rPr lang="es-CO" sz="1600" dirty="0" smtClean="0">
              <a:latin typeface="+mj-lt"/>
              <a:ea typeface="Times New Roman" panose="02020603050405020304" pitchFamily="18" charset="0"/>
            </a:rPr>
            <a:t>La transparencia y rendición de cuentas para apoyar decisiones justas y equitativas.</a:t>
          </a:r>
          <a:endParaRPr lang="es-ES" sz="1600" dirty="0">
            <a:latin typeface="+mj-lt"/>
          </a:endParaRPr>
        </a:p>
      </dgm:t>
    </dgm:pt>
    <dgm:pt modelId="{11EBE01A-9801-45EE-8B68-561C1781EC79}" type="parTrans" cxnId="{0A6F8C93-984F-4A74-BCE8-3AB9CB70C2DF}">
      <dgm:prSet/>
      <dgm:spPr/>
      <dgm:t>
        <a:bodyPr/>
        <a:lstStyle/>
        <a:p>
          <a:endParaRPr lang="es-ES"/>
        </a:p>
      </dgm:t>
    </dgm:pt>
    <dgm:pt modelId="{7AAE1CE0-F118-49F9-B7BD-677C92B595F7}" type="sibTrans" cxnId="{0A6F8C93-984F-4A74-BCE8-3AB9CB70C2DF}">
      <dgm:prSet/>
      <dgm:spPr/>
      <dgm:t>
        <a:bodyPr/>
        <a:lstStyle/>
        <a:p>
          <a:endParaRPr lang="es-ES"/>
        </a:p>
      </dgm:t>
    </dgm:pt>
    <dgm:pt modelId="{5DDC3F08-840C-4BDD-9CF6-414A8547B6A8}">
      <dgm:prSet phldrT="[Texto]" custT="1"/>
      <dgm:spPr/>
      <dgm:t>
        <a:bodyPr/>
        <a:lstStyle/>
        <a:p>
          <a:r>
            <a:rPr lang="es-CO" sz="1600" dirty="0" smtClean="0"/>
            <a:t>La participación activa de la sociedad civil teniendo en cuenta diversas perspectivas y preocupaciones alrededor de la TEJ.</a:t>
          </a:r>
          <a:endParaRPr lang="es-ES" sz="1600" dirty="0"/>
        </a:p>
      </dgm:t>
    </dgm:pt>
    <dgm:pt modelId="{3D7C5BCD-D3C3-4D48-9D3F-8A1DE8D7CBCB}" type="parTrans" cxnId="{7D939195-DD59-45FD-9366-3E4B76842113}">
      <dgm:prSet/>
      <dgm:spPr/>
      <dgm:t>
        <a:bodyPr/>
        <a:lstStyle/>
        <a:p>
          <a:endParaRPr lang="es-ES"/>
        </a:p>
      </dgm:t>
    </dgm:pt>
    <dgm:pt modelId="{86C8934F-AFF1-44EB-BC2A-4027193EA199}" type="sibTrans" cxnId="{7D939195-DD59-45FD-9366-3E4B76842113}">
      <dgm:prSet/>
      <dgm:spPr/>
      <dgm:t>
        <a:bodyPr/>
        <a:lstStyle/>
        <a:p>
          <a:endParaRPr lang="es-ES"/>
        </a:p>
      </dgm:t>
    </dgm:pt>
    <dgm:pt modelId="{172F3146-AEA7-401D-ACB3-A09DD44D2B8C}">
      <dgm:prSet phldrT="[Texto]" custT="1"/>
      <dgm:spPr/>
      <dgm:t>
        <a:bodyPr/>
        <a:lstStyle/>
        <a:p>
          <a:r>
            <a:rPr lang="es-CO" sz="1400" dirty="0" smtClean="0"/>
            <a:t> </a:t>
          </a:r>
          <a:r>
            <a:rPr lang="es-CO" sz="1800" dirty="0" smtClean="0"/>
            <a:t> </a:t>
          </a:r>
          <a:r>
            <a:rPr lang="es-CO" sz="1600" dirty="0" smtClean="0"/>
            <a:t>Innovación y mejora continua para contribuir a un proceso más dinámico en el seguimiento a la implementación de políticas relacionadas con la TEJ.</a:t>
          </a:r>
          <a:endParaRPr lang="es-ES" sz="1600" dirty="0"/>
        </a:p>
      </dgm:t>
    </dgm:pt>
    <dgm:pt modelId="{848DFA6E-A530-42EB-BFA7-4E9E15BE4503}" type="parTrans" cxnId="{7D2D03ED-A817-434B-9DB5-EA4AF27C6ED4}">
      <dgm:prSet/>
      <dgm:spPr/>
      <dgm:t>
        <a:bodyPr/>
        <a:lstStyle/>
        <a:p>
          <a:endParaRPr lang="es-ES"/>
        </a:p>
      </dgm:t>
    </dgm:pt>
    <dgm:pt modelId="{E325D1DD-23E5-4E6F-B834-420D5CFFDE27}" type="sibTrans" cxnId="{7D2D03ED-A817-434B-9DB5-EA4AF27C6ED4}">
      <dgm:prSet/>
      <dgm:spPr/>
      <dgm:t>
        <a:bodyPr/>
        <a:lstStyle/>
        <a:p>
          <a:endParaRPr lang="es-ES"/>
        </a:p>
      </dgm:t>
    </dgm:pt>
    <dgm:pt modelId="{874C0CD7-214A-43B4-B679-ECCFA298A097}">
      <dgm:prSet phldrT="[Texto]" custT="1"/>
      <dgm:spPr/>
      <dgm:t>
        <a:bodyPr/>
        <a:lstStyle/>
        <a:p>
          <a:r>
            <a:rPr lang="es-CO" sz="1600" dirty="0" smtClean="0"/>
            <a:t> </a:t>
          </a:r>
          <a:r>
            <a:rPr lang="es-CO" sz="1800" dirty="0" smtClean="0"/>
            <a:t> </a:t>
          </a:r>
          <a:r>
            <a:rPr lang="es-CO" sz="1600" dirty="0" smtClean="0"/>
            <a:t>La accesibilidad y confiabilidad, que sea de fácil comprensión y con información de buena calidad para toda la sociedad.</a:t>
          </a:r>
          <a:endParaRPr lang="es-ES" sz="1600" dirty="0"/>
        </a:p>
      </dgm:t>
    </dgm:pt>
    <dgm:pt modelId="{F83D527A-2198-40D1-9650-365131B15A99}" type="parTrans" cxnId="{B5CFA5F0-7F37-46E3-AB48-880687AA7480}">
      <dgm:prSet/>
      <dgm:spPr/>
      <dgm:t>
        <a:bodyPr/>
        <a:lstStyle/>
        <a:p>
          <a:endParaRPr lang="es-ES"/>
        </a:p>
      </dgm:t>
    </dgm:pt>
    <dgm:pt modelId="{1E89D7C1-A9A1-4F53-94C9-AB24D8375DE4}" type="sibTrans" cxnId="{B5CFA5F0-7F37-46E3-AB48-880687AA7480}">
      <dgm:prSet/>
      <dgm:spPr/>
      <dgm:t>
        <a:bodyPr/>
        <a:lstStyle/>
        <a:p>
          <a:endParaRPr lang="es-ES"/>
        </a:p>
      </dgm:t>
    </dgm:pt>
    <dgm:pt modelId="{F9D39282-39E3-4AC0-9E00-00B0640A080B}" type="pres">
      <dgm:prSet presAssocID="{45408A7E-B25D-4F1D-A95E-E5DA636532F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6C2113A6-928A-42CE-AADA-E7ED262099C5}" type="pres">
      <dgm:prSet presAssocID="{09356CC5-05FB-459D-A75E-505396054344}" presName="compNode" presStyleCnt="0"/>
      <dgm:spPr/>
    </dgm:pt>
    <dgm:pt modelId="{91A66666-C5A4-4461-8607-71FF3168E66B}" type="pres">
      <dgm:prSet presAssocID="{09356CC5-05FB-459D-A75E-505396054344}" presName="pictRect" presStyleLbl="node1" presStyleIdx="0" presStyleCnt="4" custScaleX="76825" custScaleY="65492"/>
      <dgm:spPr>
        <a:solidFill>
          <a:srgbClr val="A5A5A5"/>
        </a:solidFill>
      </dgm:spPr>
      <dgm:t>
        <a:bodyPr/>
        <a:lstStyle/>
        <a:p>
          <a:endParaRPr lang="es-ES"/>
        </a:p>
      </dgm:t>
    </dgm:pt>
    <dgm:pt modelId="{7ACD3D0B-71B3-4D01-9DA4-0FCCB65564B3}" type="pres">
      <dgm:prSet presAssocID="{09356CC5-05FB-459D-A75E-505396054344}" presName="textRect" presStyleLbl="revTx" presStyleIdx="0" presStyleCnt="4" custLinFactNeighborX="488" custLinFactNeighborY="-3945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B0F3015-83DA-468B-8DEB-51A0C688480E}" type="pres">
      <dgm:prSet presAssocID="{7AAE1CE0-F118-49F9-B7BD-677C92B595F7}" presName="sibTrans" presStyleLbl="sibTrans2D1" presStyleIdx="0" presStyleCnt="0"/>
      <dgm:spPr/>
      <dgm:t>
        <a:bodyPr/>
        <a:lstStyle/>
        <a:p>
          <a:endParaRPr lang="es-ES"/>
        </a:p>
      </dgm:t>
    </dgm:pt>
    <dgm:pt modelId="{51FF0838-9443-4188-BC51-694EF5A67F8A}" type="pres">
      <dgm:prSet presAssocID="{5DDC3F08-840C-4BDD-9CF6-414A8547B6A8}" presName="compNode" presStyleCnt="0"/>
      <dgm:spPr/>
    </dgm:pt>
    <dgm:pt modelId="{F793161C-975B-47BE-BCC0-B07C2C89CAF2}" type="pres">
      <dgm:prSet presAssocID="{5DDC3F08-840C-4BDD-9CF6-414A8547B6A8}" presName="pictRect" presStyleLbl="node1" presStyleIdx="1" presStyleCnt="4" custScaleX="76825" custScaleY="65492"/>
      <dgm:spPr>
        <a:solidFill>
          <a:srgbClr val="AC770D"/>
        </a:solidFill>
      </dgm:spPr>
    </dgm:pt>
    <dgm:pt modelId="{BE4A8076-68FB-44FA-BC98-F496161C6DA4}" type="pres">
      <dgm:prSet presAssocID="{5DDC3F08-840C-4BDD-9CF6-414A8547B6A8}" presName="textRect" presStyleLbl="revTx" presStyleIdx="1" presStyleCnt="4" custLinFactNeighborY="-3813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DEBB776-A587-4C05-BAC6-C329128DC79E}" type="pres">
      <dgm:prSet presAssocID="{86C8934F-AFF1-44EB-BC2A-4027193EA199}" presName="sibTrans" presStyleLbl="sibTrans2D1" presStyleIdx="0" presStyleCnt="0"/>
      <dgm:spPr/>
      <dgm:t>
        <a:bodyPr/>
        <a:lstStyle/>
        <a:p>
          <a:endParaRPr lang="es-ES"/>
        </a:p>
      </dgm:t>
    </dgm:pt>
    <dgm:pt modelId="{BB06DF29-DEB2-4B9C-AC70-6EA3459C2ECF}" type="pres">
      <dgm:prSet presAssocID="{172F3146-AEA7-401D-ACB3-A09DD44D2B8C}" presName="compNode" presStyleCnt="0"/>
      <dgm:spPr/>
    </dgm:pt>
    <dgm:pt modelId="{2FD52807-39D4-4A90-BC40-7D5A24F21B8E}" type="pres">
      <dgm:prSet presAssocID="{172F3146-AEA7-401D-ACB3-A09DD44D2B8C}" presName="pictRect" presStyleLbl="node1" presStyleIdx="2" presStyleCnt="4" custScaleX="76825" custScaleY="65492" custLinFactNeighborX="933" custLinFactNeighborY="-4834"/>
      <dgm:spPr>
        <a:solidFill>
          <a:srgbClr val="AF5200"/>
        </a:solidFill>
      </dgm:spPr>
    </dgm:pt>
    <dgm:pt modelId="{C1C6BD78-08E6-4178-9884-C2B9D86B0F80}" type="pres">
      <dgm:prSet presAssocID="{172F3146-AEA7-401D-ACB3-A09DD44D2B8C}" presName="textRect" presStyleLbl="revTx" presStyleIdx="2" presStyleCnt="4" custLinFactNeighborX="1299" custLinFactNeighborY="-4318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5E4EB0-F40A-4533-B797-8F82BFB8A2F6}" type="pres">
      <dgm:prSet presAssocID="{E325D1DD-23E5-4E6F-B834-420D5CFFDE27}" presName="sibTrans" presStyleLbl="sibTrans2D1" presStyleIdx="0" presStyleCnt="0"/>
      <dgm:spPr/>
      <dgm:t>
        <a:bodyPr/>
        <a:lstStyle/>
        <a:p>
          <a:endParaRPr lang="es-ES"/>
        </a:p>
      </dgm:t>
    </dgm:pt>
    <dgm:pt modelId="{7B14BE73-8B64-486F-9772-068CDD876670}" type="pres">
      <dgm:prSet presAssocID="{874C0CD7-214A-43B4-B679-ECCFA298A097}" presName="compNode" presStyleCnt="0"/>
      <dgm:spPr/>
    </dgm:pt>
    <dgm:pt modelId="{242598DA-AB12-4980-9A4B-E994D23F8CE4}" type="pres">
      <dgm:prSet presAssocID="{874C0CD7-214A-43B4-B679-ECCFA298A097}" presName="pictRect" presStyleLbl="node1" presStyleIdx="3" presStyleCnt="4" custScaleX="76825" custScaleY="65492" custLinFactNeighborX="-488" custLinFactNeighborY="-3648"/>
      <dgm:spPr>
        <a:solidFill>
          <a:srgbClr val="B43500"/>
        </a:solidFill>
      </dgm:spPr>
    </dgm:pt>
    <dgm:pt modelId="{91870DFE-A7B4-466E-B001-5B3FC3E1C6BD}" type="pres">
      <dgm:prSet presAssocID="{874C0CD7-214A-43B4-B679-ECCFA298A097}" presName="textRect" presStyleLbl="revTx" presStyleIdx="3" presStyleCnt="4" custLinFactNeighborY="-3588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4A4A2BD2-3EBC-4B92-B550-550E2DC6706E}" type="presOf" srcId="{172F3146-AEA7-401D-ACB3-A09DD44D2B8C}" destId="{C1C6BD78-08E6-4178-9884-C2B9D86B0F80}" srcOrd="0" destOrd="0" presId="urn:microsoft.com/office/officeart/2005/8/layout/pList1"/>
    <dgm:cxn modelId="{D3F2837A-F0E9-48FB-8E77-C82588390FAA}" type="presOf" srcId="{5DDC3F08-840C-4BDD-9CF6-414A8547B6A8}" destId="{BE4A8076-68FB-44FA-BC98-F496161C6DA4}" srcOrd="0" destOrd="0" presId="urn:microsoft.com/office/officeart/2005/8/layout/pList1"/>
    <dgm:cxn modelId="{94792909-5A94-436F-BB4D-B31407D22921}" type="presOf" srcId="{7AAE1CE0-F118-49F9-B7BD-677C92B595F7}" destId="{2B0F3015-83DA-468B-8DEB-51A0C688480E}" srcOrd="0" destOrd="0" presId="urn:microsoft.com/office/officeart/2005/8/layout/pList1"/>
    <dgm:cxn modelId="{25F20F5A-E2E6-40D8-B2BD-8B9FF63B16AE}" type="presOf" srcId="{09356CC5-05FB-459D-A75E-505396054344}" destId="{7ACD3D0B-71B3-4D01-9DA4-0FCCB65564B3}" srcOrd="0" destOrd="0" presId="urn:microsoft.com/office/officeart/2005/8/layout/pList1"/>
    <dgm:cxn modelId="{7D939195-DD59-45FD-9366-3E4B76842113}" srcId="{45408A7E-B25D-4F1D-A95E-E5DA636532FE}" destId="{5DDC3F08-840C-4BDD-9CF6-414A8547B6A8}" srcOrd="1" destOrd="0" parTransId="{3D7C5BCD-D3C3-4D48-9D3F-8A1DE8D7CBCB}" sibTransId="{86C8934F-AFF1-44EB-BC2A-4027193EA199}"/>
    <dgm:cxn modelId="{C211B6DD-57AB-4D3D-B8DD-4C91459B7180}" type="presOf" srcId="{86C8934F-AFF1-44EB-BC2A-4027193EA199}" destId="{4DEBB776-A587-4C05-BAC6-C329128DC79E}" srcOrd="0" destOrd="0" presId="urn:microsoft.com/office/officeart/2005/8/layout/pList1"/>
    <dgm:cxn modelId="{7D2D03ED-A817-434B-9DB5-EA4AF27C6ED4}" srcId="{45408A7E-B25D-4F1D-A95E-E5DA636532FE}" destId="{172F3146-AEA7-401D-ACB3-A09DD44D2B8C}" srcOrd="2" destOrd="0" parTransId="{848DFA6E-A530-42EB-BFA7-4E9E15BE4503}" sibTransId="{E325D1DD-23E5-4E6F-B834-420D5CFFDE27}"/>
    <dgm:cxn modelId="{0A6F8C93-984F-4A74-BCE8-3AB9CB70C2DF}" srcId="{45408A7E-B25D-4F1D-A95E-E5DA636532FE}" destId="{09356CC5-05FB-459D-A75E-505396054344}" srcOrd="0" destOrd="0" parTransId="{11EBE01A-9801-45EE-8B68-561C1781EC79}" sibTransId="{7AAE1CE0-F118-49F9-B7BD-677C92B595F7}"/>
    <dgm:cxn modelId="{1FA5D49F-5C7E-4F6A-AB82-6663BFE97056}" type="presOf" srcId="{45408A7E-B25D-4F1D-A95E-E5DA636532FE}" destId="{F9D39282-39E3-4AC0-9E00-00B0640A080B}" srcOrd="0" destOrd="0" presId="urn:microsoft.com/office/officeart/2005/8/layout/pList1"/>
    <dgm:cxn modelId="{B5CFA5F0-7F37-46E3-AB48-880687AA7480}" srcId="{45408A7E-B25D-4F1D-A95E-E5DA636532FE}" destId="{874C0CD7-214A-43B4-B679-ECCFA298A097}" srcOrd="3" destOrd="0" parTransId="{F83D527A-2198-40D1-9650-365131B15A99}" sibTransId="{1E89D7C1-A9A1-4F53-94C9-AB24D8375DE4}"/>
    <dgm:cxn modelId="{1B2FC9A0-01BB-4D8C-9B88-E0AF9930D3B9}" type="presOf" srcId="{E325D1DD-23E5-4E6F-B834-420D5CFFDE27}" destId="{9E5E4EB0-F40A-4533-B797-8F82BFB8A2F6}" srcOrd="0" destOrd="0" presId="urn:microsoft.com/office/officeart/2005/8/layout/pList1"/>
    <dgm:cxn modelId="{75F3F491-4AA1-4D10-AE1F-D8EC7D9E9B46}" type="presOf" srcId="{874C0CD7-214A-43B4-B679-ECCFA298A097}" destId="{91870DFE-A7B4-466E-B001-5B3FC3E1C6BD}" srcOrd="0" destOrd="0" presId="urn:microsoft.com/office/officeart/2005/8/layout/pList1"/>
    <dgm:cxn modelId="{7457F96D-8A40-469E-8632-70EFF665B75C}" type="presParOf" srcId="{F9D39282-39E3-4AC0-9E00-00B0640A080B}" destId="{6C2113A6-928A-42CE-AADA-E7ED262099C5}" srcOrd="0" destOrd="0" presId="urn:microsoft.com/office/officeart/2005/8/layout/pList1"/>
    <dgm:cxn modelId="{F0689787-3503-439B-82D4-CDFC4ECA4A91}" type="presParOf" srcId="{6C2113A6-928A-42CE-AADA-E7ED262099C5}" destId="{91A66666-C5A4-4461-8607-71FF3168E66B}" srcOrd="0" destOrd="0" presId="urn:microsoft.com/office/officeart/2005/8/layout/pList1"/>
    <dgm:cxn modelId="{4795E373-4922-4C07-A47D-0846B62A1B9E}" type="presParOf" srcId="{6C2113A6-928A-42CE-AADA-E7ED262099C5}" destId="{7ACD3D0B-71B3-4D01-9DA4-0FCCB65564B3}" srcOrd="1" destOrd="0" presId="urn:microsoft.com/office/officeart/2005/8/layout/pList1"/>
    <dgm:cxn modelId="{B34998EB-C283-4C56-A6EA-9D596D9A0326}" type="presParOf" srcId="{F9D39282-39E3-4AC0-9E00-00B0640A080B}" destId="{2B0F3015-83DA-468B-8DEB-51A0C688480E}" srcOrd="1" destOrd="0" presId="urn:microsoft.com/office/officeart/2005/8/layout/pList1"/>
    <dgm:cxn modelId="{11A08E70-40D8-42BE-9FF1-0507CDF9EEF7}" type="presParOf" srcId="{F9D39282-39E3-4AC0-9E00-00B0640A080B}" destId="{51FF0838-9443-4188-BC51-694EF5A67F8A}" srcOrd="2" destOrd="0" presId="urn:microsoft.com/office/officeart/2005/8/layout/pList1"/>
    <dgm:cxn modelId="{D493F459-6F9D-42D3-9E25-2DFD9E9D03C2}" type="presParOf" srcId="{51FF0838-9443-4188-BC51-694EF5A67F8A}" destId="{F793161C-975B-47BE-BCC0-B07C2C89CAF2}" srcOrd="0" destOrd="0" presId="urn:microsoft.com/office/officeart/2005/8/layout/pList1"/>
    <dgm:cxn modelId="{EC1AA992-DE80-495A-97A7-D60F8CEAA5F6}" type="presParOf" srcId="{51FF0838-9443-4188-BC51-694EF5A67F8A}" destId="{BE4A8076-68FB-44FA-BC98-F496161C6DA4}" srcOrd="1" destOrd="0" presId="urn:microsoft.com/office/officeart/2005/8/layout/pList1"/>
    <dgm:cxn modelId="{4CBF3D77-A07D-4F87-9D1D-596624386337}" type="presParOf" srcId="{F9D39282-39E3-4AC0-9E00-00B0640A080B}" destId="{4DEBB776-A587-4C05-BAC6-C329128DC79E}" srcOrd="3" destOrd="0" presId="urn:microsoft.com/office/officeart/2005/8/layout/pList1"/>
    <dgm:cxn modelId="{160ADD97-CC39-440B-BC51-33ECFE6A98A1}" type="presParOf" srcId="{F9D39282-39E3-4AC0-9E00-00B0640A080B}" destId="{BB06DF29-DEB2-4B9C-AC70-6EA3459C2ECF}" srcOrd="4" destOrd="0" presId="urn:microsoft.com/office/officeart/2005/8/layout/pList1"/>
    <dgm:cxn modelId="{5FE80D2D-0A42-4AE9-8705-AFC4C7B7B40A}" type="presParOf" srcId="{BB06DF29-DEB2-4B9C-AC70-6EA3459C2ECF}" destId="{2FD52807-39D4-4A90-BC40-7D5A24F21B8E}" srcOrd="0" destOrd="0" presId="urn:microsoft.com/office/officeart/2005/8/layout/pList1"/>
    <dgm:cxn modelId="{1C6946B6-76F1-4DC4-82B7-E4B5B075E022}" type="presParOf" srcId="{BB06DF29-DEB2-4B9C-AC70-6EA3459C2ECF}" destId="{C1C6BD78-08E6-4178-9884-C2B9D86B0F80}" srcOrd="1" destOrd="0" presId="urn:microsoft.com/office/officeart/2005/8/layout/pList1"/>
    <dgm:cxn modelId="{178ADB01-41DD-49B6-B9EA-A6B1CB1E2DBD}" type="presParOf" srcId="{F9D39282-39E3-4AC0-9E00-00B0640A080B}" destId="{9E5E4EB0-F40A-4533-B797-8F82BFB8A2F6}" srcOrd="5" destOrd="0" presId="urn:microsoft.com/office/officeart/2005/8/layout/pList1"/>
    <dgm:cxn modelId="{8EE001BE-D38D-4206-8EF2-98848AC13133}" type="presParOf" srcId="{F9D39282-39E3-4AC0-9E00-00B0640A080B}" destId="{7B14BE73-8B64-486F-9772-068CDD876670}" srcOrd="6" destOrd="0" presId="urn:microsoft.com/office/officeart/2005/8/layout/pList1"/>
    <dgm:cxn modelId="{303757E0-FE5C-4299-BB74-9CA3F2B9367F}" type="presParOf" srcId="{7B14BE73-8B64-486F-9772-068CDD876670}" destId="{242598DA-AB12-4980-9A4B-E994D23F8CE4}" srcOrd="0" destOrd="0" presId="urn:microsoft.com/office/officeart/2005/8/layout/pList1"/>
    <dgm:cxn modelId="{157B9334-D12A-4A18-BD80-D4FEF68CA98D}" type="presParOf" srcId="{7B14BE73-8B64-486F-9772-068CDD876670}" destId="{91870DFE-A7B4-466E-B001-5B3FC3E1C6BD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42D7C-8A56-4E84-B10C-0127348CFA3F}">
      <dsp:nvSpPr>
        <dsp:cNvPr id="0" name=""/>
        <dsp:cNvSpPr/>
      </dsp:nvSpPr>
      <dsp:spPr>
        <a:xfrm>
          <a:off x="-4801930" y="-735967"/>
          <a:ext cx="5719423" cy="5719423"/>
        </a:xfrm>
        <a:prstGeom prst="blockArc">
          <a:avLst>
            <a:gd name="adj1" fmla="val 18900000"/>
            <a:gd name="adj2" fmla="val 2700000"/>
            <a:gd name="adj3" fmla="val 378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EE6FC3-B481-4C64-82C4-43E30D79DEC1}">
      <dsp:nvSpPr>
        <dsp:cNvPr id="0" name=""/>
        <dsp:cNvSpPr/>
      </dsp:nvSpPr>
      <dsp:spPr>
        <a:xfrm>
          <a:off x="590082" y="424748"/>
          <a:ext cx="8965733" cy="8494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4289" tIns="38100" rIns="38100" bIns="3810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500" b="0" i="0" u="none" kern="1200" dirty="0" smtClean="0"/>
            <a:t>Proveer información útil, oportuna y fiable relacionada con el cumplimiento de los mandatos del PND alrededor de TEJ, que pueda ser utilizada por los tomadores de decisiones, entidades del gobierno, y la ciudadanía en general.</a:t>
          </a:r>
          <a:endParaRPr lang="es-ES" sz="1500" kern="1200" dirty="0"/>
        </a:p>
      </dsp:txBody>
      <dsp:txXfrm>
        <a:off x="590082" y="424748"/>
        <a:ext cx="8965733" cy="849497"/>
      </dsp:txXfrm>
    </dsp:sp>
    <dsp:sp modelId="{3B25BA74-8BE1-4DBA-9926-672708D02CB7}">
      <dsp:nvSpPr>
        <dsp:cNvPr id="0" name=""/>
        <dsp:cNvSpPr/>
      </dsp:nvSpPr>
      <dsp:spPr>
        <a:xfrm>
          <a:off x="59146" y="318561"/>
          <a:ext cx="1061872" cy="1061872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88F883-89C6-48F4-9B36-10F98BEB2996}">
      <dsp:nvSpPr>
        <dsp:cNvPr id="0" name=""/>
        <dsp:cNvSpPr/>
      </dsp:nvSpPr>
      <dsp:spPr>
        <a:xfrm>
          <a:off x="898874" y="1698995"/>
          <a:ext cx="8656940" cy="8494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4289" tIns="38100" rIns="38100" bIns="3810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500" b="0" i="0" u="none" kern="1200" dirty="0" smtClean="0"/>
            <a:t>Analizar e investigar las políticas, regulaciones y programas en torno a la TEJ para identificar las mejores prácticas, las brechas en las políticas y las oportunidades de mejora a implementación en el cumplimiento de los mandatos y regulaciones alrededor de TEJ.</a:t>
          </a:r>
          <a:endParaRPr lang="es-ES" sz="1500" kern="1200" dirty="0"/>
        </a:p>
      </dsp:txBody>
      <dsp:txXfrm>
        <a:off x="898874" y="1698995"/>
        <a:ext cx="8656940" cy="849497"/>
      </dsp:txXfrm>
    </dsp:sp>
    <dsp:sp modelId="{345C9EE7-6E71-495F-8ECD-C143506E4A20}">
      <dsp:nvSpPr>
        <dsp:cNvPr id="0" name=""/>
        <dsp:cNvSpPr/>
      </dsp:nvSpPr>
      <dsp:spPr>
        <a:xfrm>
          <a:off x="367938" y="1592808"/>
          <a:ext cx="1061872" cy="1061872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37C7A0-DC51-4BF6-8B66-D3E8A1E0BDB5}">
      <dsp:nvSpPr>
        <dsp:cNvPr id="0" name=""/>
        <dsp:cNvSpPr/>
      </dsp:nvSpPr>
      <dsp:spPr>
        <a:xfrm>
          <a:off x="590082" y="2973241"/>
          <a:ext cx="8965733" cy="8494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4289" tIns="38100" rIns="38100" bIns="3810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500" b="0" i="0" u="none" kern="1200" dirty="0" smtClean="0"/>
            <a:t>Monitorear el impacto de dichas políticas en términos de eficiencia energética, desarrollo sostenible y uso de fuentes renovables.</a:t>
          </a:r>
          <a:endParaRPr lang="es-ES" sz="1500" kern="1200" dirty="0"/>
        </a:p>
      </dsp:txBody>
      <dsp:txXfrm>
        <a:off x="590082" y="2973241"/>
        <a:ext cx="8965733" cy="849497"/>
      </dsp:txXfrm>
    </dsp:sp>
    <dsp:sp modelId="{3EE7275A-8463-47B1-B4D2-8ED1569EB5D8}">
      <dsp:nvSpPr>
        <dsp:cNvPr id="0" name=""/>
        <dsp:cNvSpPr/>
      </dsp:nvSpPr>
      <dsp:spPr>
        <a:xfrm>
          <a:off x="59146" y="2867054"/>
          <a:ext cx="1061872" cy="1061872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42D7C-8A56-4E84-B10C-0127348CFA3F}">
      <dsp:nvSpPr>
        <dsp:cNvPr id="0" name=""/>
        <dsp:cNvSpPr/>
      </dsp:nvSpPr>
      <dsp:spPr>
        <a:xfrm>
          <a:off x="-5149218" y="-788777"/>
          <a:ext cx="6132073" cy="6132073"/>
        </a:xfrm>
        <a:prstGeom prst="blockArc">
          <a:avLst>
            <a:gd name="adj1" fmla="val 18900000"/>
            <a:gd name="adj2" fmla="val 2700000"/>
            <a:gd name="adj3" fmla="val 352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EE6FC3-B481-4C64-82C4-43E30D79DEC1}">
      <dsp:nvSpPr>
        <dsp:cNvPr id="0" name=""/>
        <dsp:cNvSpPr/>
      </dsp:nvSpPr>
      <dsp:spPr>
        <a:xfrm>
          <a:off x="632167" y="455451"/>
          <a:ext cx="8918880" cy="9109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030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b="0" i="0" u="none" kern="1200" dirty="0" smtClean="0"/>
            <a:t>Generar informes y recomendaciones basados en evidencia para mejorar las políticas energéticas en el país y los retos para la implementación de la TEJ.</a:t>
          </a:r>
          <a:endParaRPr lang="es-ES" sz="2000" kern="1200" dirty="0"/>
        </a:p>
      </dsp:txBody>
      <dsp:txXfrm>
        <a:off x="632167" y="455451"/>
        <a:ext cx="8918880" cy="910903"/>
      </dsp:txXfrm>
    </dsp:sp>
    <dsp:sp modelId="{3B25BA74-8BE1-4DBA-9926-672708D02CB7}">
      <dsp:nvSpPr>
        <dsp:cNvPr id="0" name=""/>
        <dsp:cNvSpPr/>
      </dsp:nvSpPr>
      <dsp:spPr>
        <a:xfrm>
          <a:off x="62852" y="341588"/>
          <a:ext cx="1138629" cy="1138629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88F883-89C6-48F4-9B36-10F98BEB2996}">
      <dsp:nvSpPr>
        <dsp:cNvPr id="0" name=""/>
        <dsp:cNvSpPr/>
      </dsp:nvSpPr>
      <dsp:spPr>
        <a:xfrm>
          <a:off x="963280" y="1821807"/>
          <a:ext cx="8587766" cy="9109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030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b="0" i="0" u="none" kern="1200" dirty="0" smtClean="0"/>
            <a:t>Desarrollar y promover narrativas sobre la regulación y mandatos alrededor de TEJ, permitiendo su análisis, evaluación, monitoreo y vigilancia por los distintos grupos de interés.</a:t>
          </a:r>
          <a:endParaRPr lang="es-ES" sz="2000" kern="1200" dirty="0"/>
        </a:p>
      </dsp:txBody>
      <dsp:txXfrm>
        <a:off x="963280" y="1821807"/>
        <a:ext cx="8587766" cy="910903"/>
      </dsp:txXfrm>
    </dsp:sp>
    <dsp:sp modelId="{345C9EE7-6E71-495F-8ECD-C143506E4A20}">
      <dsp:nvSpPr>
        <dsp:cNvPr id="0" name=""/>
        <dsp:cNvSpPr/>
      </dsp:nvSpPr>
      <dsp:spPr>
        <a:xfrm>
          <a:off x="393965" y="1707944"/>
          <a:ext cx="1138629" cy="1138629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37C7A0-DC51-4BF6-8B66-D3E8A1E0BDB5}">
      <dsp:nvSpPr>
        <dsp:cNvPr id="0" name=""/>
        <dsp:cNvSpPr/>
      </dsp:nvSpPr>
      <dsp:spPr>
        <a:xfrm>
          <a:off x="632167" y="3188163"/>
          <a:ext cx="8918880" cy="9109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030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b="0" i="0" u="none" kern="1200" dirty="0" smtClean="0"/>
            <a:t>Promover el diálogo con actores relevantes en el ámbito energético y los distintos grupos de interés.</a:t>
          </a:r>
          <a:endParaRPr lang="es-ES" sz="2000" kern="1200" dirty="0"/>
        </a:p>
      </dsp:txBody>
      <dsp:txXfrm>
        <a:off x="632167" y="3188163"/>
        <a:ext cx="8918880" cy="910903"/>
      </dsp:txXfrm>
    </dsp:sp>
    <dsp:sp modelId="{3EE7275A-8463-47B1-B4D2-8ED1569EB5D8}">
      <dsp:nvSpPr>
        <dsp:cNvPr id="0" name=""/>
        <dsp:cNvSpPr/>
      </dsp:nvSpPr>
      <dsp:spPr>
        <a:xfrm>
          <a:off x="62852" y="3074300"/>
          <a:ext cx="1138629" cy="1138629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2E17CF-83F5-4AE6-AB30-BC6BDA16C0A5}">
      <dsp:nvSpPr>
        <dsp:cNvPr id="0" name=""/>
        <dsp:cNvSpPr/>
      </dsp:nvSpPr>
      <dsp:spPr>
        <a:xfrm>
          <a:off x="948266" y="0"/>
          <a:ext cx="5418667" cy="5418667"/>
        </a:xfrm>
        <a:prstGeom prst="triangle">
          <a:avLst/>
        </a:prstGeom>
        <a:solidFill>
          <a:srgbClr val="F0941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7984EB-90F9-4245-90A1-0B6C8B9E59AD}">
      <dsp:nvSpPr>
        <dsp:cNvPr id="0" name=""/>
        <dsp:cNvSpPr/>
      </dsp:nvSpPr>
      <dsp:spPr>
        <a:xfrm>
          <a:off x="3657599" y="544777"/>
          <a:ext cx="3522133" cy="128270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300" kern="1200" dirty="0" smtClean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rPr>
            <a:t>Público Objetivo: </a:t>
          </a:r>
          <a:r>
            <a:rPr lang="es-CO" sz="1300" kern="1200" dirty="0" smtClean="0">
              <a:solidFill>
                <a:srgbClr val="002060"/>
              </a:solidFill>
              <a:latin typeface="Arial Rounded MT Bold" panose="020F0704030504030204" pitchFamily="34" charset="0"/>
            </a:rPr>
            <a:t>Tomadores de decisiones y la sociedad civil con interés en TEJ.</a:t>
          </a:r>
          <a:endParaRPr lang="es-ES" sz="1300" kern="1200" dirty="0"/>
        </a:p>
      </dsp:txBody>
      <dsp:txXfrm>
        <a:off x="3720215" y="607393"/>
        <a:ext cx="3396901" cy="1157468"/>
      </dsp:txXfrm>
    </dsp:sp>
    <dsp:sp modelId="{44364CFC-71BE-4FCD-B47B-EFF4DC5B4E30}">
      <dsp:nvSpPr>
        <dsp:cNvPr id="0" name=""/>
        <dsp:cNvSpPr/>
      </dsp:nvSpPr>
      <dsp:spPr>
        <a:xfrm>
          <a:off x="3657599" y="1987814"/>
          <a:ext cx="3522133" cy="128270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300" kern="1200" dirty="0" smtClean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rPr>
            <a:t>Propósito:</a:t>
          </a:r>
          <a:r>
            <a:rPr lang="es-MX" sz="1300" kern="1200" dirty="0" smtClean="0">
              <a:solidFill>
                <a:schemeClr val="tx2"/>
              </a:solidFill>
              <a:latin typeface="Arial Rounded MT Bold" panose="020F0704030504030204" pitchFamily="34" charset="0"/>
            </a:rPr>
            <a:t> </a:t>
          </a:r>
          <a:r>
            <a:rPr lang="es-MX" sz="1300" kern="1200" dirty="0" smtClean="0">
              <a:solidFill>
                <a:srgbClr val="002060"/>
              </a:solidFill>
              <a:latin typeface="Arial Rounded MT Bold" panose="020F0704030504030204" pitchFamily="34" charset="0"/>
            </a:rPr>
            <a:t>Proveer información relevante y confiable a todos los interesados en la TEJ que motive la participación y respalde los procesos de toma de decisiones.</a:t>
          </a:r>
          <a:endParaRPr lang="es-ES" sz="1300" kern="1200" dirty="0"/>
        </a:p>
      </dsp:txBody>
      <dsp:txXfrm>
        <a:off x="3720215" y="2050430"/>
        <a:ext cx="3396901" cy="1157468"/>
      </dsp:txXfrm>
    </dsp:sp>
    <dsp:sp modelId="{1E2D9AA3-19E2-4130-8042-BF179C1B41CD}">
      <dsp:nvSpPr>
        <dsp:cNvPr id="0" name=""/>
        <dsp:cNvSpPr/>
      </dsp:nvSpPr>
      <dsp:spPr>
        <a:xfrm>
          <a:off x="3657599" y="3430852"/>
          <a:ext cx="3522133" cy="128270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b="0" kern="1200" dirty="0" smtClean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rPr>
            <a:t>Necesidad:</a:t>
          </a:r>
          <a:r>
            <a:rPr lang="es-CO" sz="1300" b="0" kern="1200" dirty="0" smtClean="0">
              <a:solidFill>
                <a:schemeClr val="tx2"/>
              </a:solidFill>
              <a:latin typeface="Arial Rounded MT Bold" panose="020F0704030504030204" pitchFamily="34" charset="0"/>
            </a:rPr>
            <a:t> </a:t>
          </a:r>
          <a:r>
            <a:rPr lang="es-CO" sz="1300" kern="1200" dirty="0" smtClean="0">
              <a:solidFill>
                <a:srgbClr val="002060"/>
              </a:solidFill>
              <a:latin typeface="Arial Rounded MT Bold" panose="020F0704030504030204" pitchFamily="34" charset="0"/>
            </a:rPr>
            <a:t>Contar con información centralizada, gratuita y fácil de entender para hacer seguimiento al estado de la TEJ y orientar decisiones de política pública, economía y sociedad. </a:t>
          </a:r>
          <a:endParaRPr lang="es-ES" sz="1300" kern="1200" dirty="0"/>
        </a:p>
      </dsp:txBody>
      <dsp:txXfrm>
        <a:off x="3720215" y="3493468"/>
        <a:ext cx="3396901" cy="11574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A66666-C5A4-4461-8607-71FF3168E66B}">
      <dsp:nvSpPr>
        <dsp:cNvPr id="0" name=""/>
        <dsp:cNvSpPr/>
      </dsp:nvSpPr>
      <dsp:spPr>
        <a:xfrm>
          <a:off x="301477" y="1013634"/>
          <a:ext cx="1963190" cy="1153100"/>
        </a:xfrm>
        <a:prstGeom prst="roundRect">
          <a:avLst/>
        </a:prstGeom>
        <a:solidFill>
          <a:srgbClr val="A5A5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CD3D0B-71B3-4D01-9DA4-0FCCB65564B3}">
      <dsp:nvSpPr>
        <dsp:cNvPr id="0" name=""/>
        <dsp:cNvSpPr/>
      </dsp:nvSpPr>
      <dsp:spPr>
        <a:xfrm>
          <a:off x="17840" y="2096494"/>
          <a:ext cx="2555405" cy="948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 smtClean="0">
              <a:latin typeface="+mj-lt"/>
              <a:ea typeface="Times New Roman" panose="02020603050405020304" pitchFamily="18" charset="0"/>
            </a:rPr>
            <a:t>La transparencia y rendición de cuentas para apoyar decisiones justas y equitativas.</a:t>
          </a:r>
          <a:endParaRPr lang="es-ES" sz="1600" kern="1200" dirty="0">
            <a:latin typeface="+mj-lt"/>
          </a:endParaRPr>
        </a:p>
      </dsp:txBody>
      <dsp:txXfrm>
        <a:off x="17840" y="2096494"/>
        <a:ext cx="2555405" cy="948055"/>
      </dsp:txXfrm>
    </dsp:sp>
    <dsp:sp modelId="{F793161C-975B-47BE-BCC0-B07C2C89CAF2}">
      <dsp:nvSpPr>
        <dsp:cNvPr id="0" name=""/>
        <dsp:cNvSpPr/>
      </dsp:nvSpPr>
      <dsp:spPr>
        <a:xfrm>
          <a:off x="3112530" y="1013634"/>
          <a:ext cx="1963190" cy="1153100"/>
        </a:xfrm>
        <a:prstGeom prst="roundRect">
          <a:avLst/>
        </a:prstGeom>
        <a:solidFill>
          <a:srgbClr val="AC770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4A8076-68FB-44FA-BC98-F496161C6DA4}">
      <dsp:nvSpPr>
        <dsp:cNvPr id="0" name=""/>
        <dsp:cNvSpPr/>
      </dsp:nvSpPr>
      <dsp:spPr>
        <a:xfrm>
          <a:off x="2816423" y="2108971"/>
          <a:ext cx="2555405" cy="948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 smtClean="0"/>
            <a:t>La participación activa de la sociedad civil teniendo en cuenta diversas perspectivas y preocupaciones alrededor de la TEJ.</a:t>
          </a:r>
          <a:endParaRPr lang="es-ES" sz="1600" kern="1200" dirty="0"/>
        </a:p>
      </dsp:txBody>
      <dsp:txXfrm>
        <a:off x="2816423" y="2108971"/>
        <a:ext cx="2555405" cy="948055"/>
      </dsp:txXfrm>
    </dsp:sp>
    <dsp:sp modelId="{2FD52807-39D4-4A90-BC40-7D5A24F21B8E}">
      <dsp:nvSpPr>
        <dsp:cNvPr id="0" name=""/>
        <dsp:cNvSpPr/>
      </dsp:nvSpPr>
      <dsp:spPr>
        <a:xfrm>
          <a:off x="5947425" y="928523"/>
          <a:ext cx="1963190" cy="1153100"/>
        </a:xfrm>
        <a:prstGeom prst="roundRect">
          <a:avLst/>
        </a:prstGeom>
        <a:solidFill>
          <a:srgbClr val="AF52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C6BD78-08E6-4178-9884-C2B9D86B0F80}">
      <dsp:nvSpPr>
        <dsp:cNvPr id="0" name=""/>
        <dsp:cNvSpPr/>
      </dsp:nvSpPr>
      <dsp:spPr>
        <a:xfrm>
          <a:off x="5660671" y="2061113"/>
          <a:ext cx="2555405" cy="948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 smtClean="0"/>
            <a:t> </a:t>
          </a:r>
          <a:r>
            <a:rPr lang="es-CO" sz="1800" kern="1200" dirty="0" smtClean="0"/>
            <a:t> </a:t>
          </a:r>
          <a:r>
            <a:rPr lang="es-CO" sz="1600" kern="1200" dirty="0" smtClean="0"/>
            <a:t>Innovación y mejora continua para contribuir a un proceso más dinámico en el seguimiento a la implementación de políticas relacionadas con la TEJ.</a:t>
          </a:r>
          <a:endParaRPr lang="es-ES" sz="1600" kern="1200" dirty="0"/>
        </a:p>
      </dsp:txBody>
      <dsp:txXfrm>
        <a:off x="5660671" y="2061113"/>
        <a:ext cx="2555405" cy="948055"/>
      </dsp:txXfrm>
    </dsp:sp>
    <dsp:sp modelId="{242598DA-AB12-4980-9A4B-E994D23F8CE4}">
      <dsp:nvSpPr>
        <dsp:cNvPr id="0" name=""/>
        <dsp:cNvSpPr/>
      </dsp:nvSpPr>
      <dsp:spPr>
        <a:xfrm>
          <a:off x="8722166" y="949404"/>
          <a:ext cx="1963190" cy="1153100"/>
        </a:xfrm>
        <a:prstGeom prst="roundRect">
          <a:avLst/>
        </a:prstGeom>
        <a:solidFill>
          <a:srgbClr val="B435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870DFE-A7B4-466E-B001-5B3FC3E1C6BD}">
      <dsp:nvSpPr>
        <dsp:cNvPr id="0" name=""/>
        <dsp:cNvSpPr/>
      </dsp:nvSpPr>
      <dsp:spPr>
        <a:xfrm>
          <a:off x="8438529" y="2130292"/>
          <a:ext cx="2555405" cy="948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 smtClean="0"/>
            <a:t> </a:t>
          </a:r>
          <a:r>
            <a:rPr lang="es-CO" sz="1800" kern="1200" dirty="0" smtClean="0"/>
            <a:t> </a:t>
          </a:r>
          <a:r>
            <a:rPr lang="es-CO" sz="1600" kern="1200" dirty="0" smtClean="0"/>
            <a:t>La accesibilidad y confiabilidad, que sea de fácil comprensión y con información de buena calidad para toda la sociedad.</a:t>
          </a:r>
          <a:endParaRPr lang="es-ES" sz="1600" kern="1200" dirty="0"/>
        </a:p>
      </dsp:txBody>
      <dsp:txXfrm>
        <a:off x="8438529" y="2130292"/>
        <a:ext cx="2555405" cy="9480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0658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916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1623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0189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2923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2600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2732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448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4364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4624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5128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318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8183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282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3372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3105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73585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2102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8750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84152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38027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66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25918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11040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8602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3732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61813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049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7093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26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6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1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1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microsoft.com/office/2007/relationships/hdphoto" Target="../media/hdphoto1.wdp"/><Relationship Id="rId7" Type="http://schemas.openxmlformats.org/officeDocument/2006/relationships/diagramColors" Target="../diagrams/colors4.xml"/><Relationship Id="rId12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11" Type="http://schemas.openxmlformats.org/officeDocument/2006/relationships/image" Target="../media/image10.png"/><Relationship Id="rId5" Type="http://schemas.openxmlformats.org/officeDocument/2006/relationships/diagramLayout" Target="../diagrams/layout4.xml"/><Relationship Id="rId10" Type="http://schemas.openxmlformats.org/officeDocument/2006/relationships/image" Target="../media/image9.png"/><Relationship Id="rId4" Type="http://schemas.openxmlformats.org/officeDocument/2006/relationships/diagramData" Target="../diagrams/data4.xml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sz="4800" dirty="0" smtClean="0"/>
              <a:t>Observatorio de Política en Transición Energética Justa</a:t>
            </a:r>
            <a:endParaRPr lang="en-US" sz="4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Diciembre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42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0" y="0"/>
            <a:ext cx="4881489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5800" b="1" dirty="0" smtClean="0">
                <a:latin typeface="Trebuchet MS" panose="020B0603020202020204" pitchFamily="34" charset="0"/>
              </a:rPr>
              <a:t>Esquema de Valor</a:t>
            </a:r>
            <a:endParaRPr lang="en-US" sz="5800" b="1" dirty="0">
              <a:latin typeface="Trebuchet MS" panose="020B0603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638" y="77783"/>
            <a:ext cx="3479534" cy="671631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90" b="98841" l="0" r="99429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82638" y="1076333"/>
            <a:ext cx="2344213" cy="4621448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5053565" y="2440922"/>
            <a:ext cx="1861928" cy="1854634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T</a:t>
            </a:r>
            <a:r>
              <a:rPr lang="es-CO" sz="1100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omadores </a:t>
            </a:r>
            <a:r>
              <a:rPr lang="es-CO" sz="11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de decisiones y la sociedad civil con interés en TEJ</a:t>
            </a:r>
            <a:r>
              <a:rPr lang="es-CO" sz="1100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.</a:t>
            </a:r>
            <a:endParaRPr lang="en-US" sz="1100" dirty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Conector recto 7"/>
          <p:cNvCxnSpPr/>
          <p:nvPr/>
        </p:nvCxnSpPr>
        <p:spPr>
          <a:xfrm flipH="1">
            <a:off x="6844634" y="1302356"/>
            <a:ext cx="1826960" cy="138768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 flipH="1" flipV="1">
            <a:off x="6844635" y="3988905"/>
            <a:ext cx="1938075" cy="136718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6053159" y="1554379"/>
            <a:ext cx="16215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Seguimiento a políticas públicas y regulación. </a:t>
            </a:r>
            <a:endParaRPr lang="en-US" sz="1100" dirty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241146" y="3022430"/>
            <a:ext cx="10999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Monitoreo y Diagnóstico.</a:t>
            </a:r>
            <a:endParaRPr lang="es-CO" sz="1100" dirty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125969" y="4666574"/>
            <a:ext cx="13644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1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Comunicación y Difusión</a:t>
            </a:r>
            <a:endParaRPr lang="en-US" sz="11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0207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106680" y="167640"/>
            <a:ext cx="11932920" cy="6553200"/>
          </a:xfrm>
          <a:prstGeom prst="roundRect">
            <a:avLst/>
          </a:prstGeom>
          <a:solidFill>
            <a:srgbClr val="CE745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E745F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383280" y="2514600"/>
            <a:ext cx="6050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6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GRACIAS</a:t>
            </a:r>
            <a:endParaRPr lang="en-US" sz="96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128" b="94359" l="9562" r="89243">
                        <a14:foregroundMark x1="38645" y1="5641" x2="38645" y2="5641"/>
                        <a14:foregroundMark x1="65737" y1="94359" x2="65737" y2="94359"/>
                        <a14:foregroundMark x1="62948" y1="76923" x2="62948" y2="76923"/>
                        <a14:foregroundMark x1="53386" y1="74359" x2="53386" y2="74359"/>
                        <a14:foregroundMark x1="52590" y1="86667" x2="52590" y2="86667"/>
                        <a14:foregroundMark x1="27490" y1="67692" x2="27490" y2="67692"/>
                        <a14:foregroundMark x1="47410" y1="67692" x2="47410" y2="67692"/>
                        <a14:foregroundMark x1="84462" y1="75385" x2="84462" y2="7538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03924" y="1173481"/>
            <a:ext cx="2232656" cy="173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58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CO" sz="6000" dirty="0" smtClean="0">
                <a:solidFill>
                  <a:srgbClr val="CE745F"/>
                </a:solidFill>
                <a:latin typeface="Arial Rounded MT Bold" panose="020F0704030504030204" pitchFamily="34" charset="0"/>
              </a:rPr>
              <a:t>Misión</a:t>
            </a:r>
            <a:endParaRPr lang="en-US" sz="6000" dirty="0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1330113" y="3025986"/>
            <a:ext cx="9613861" cy="189057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3000" dirty="0"/>
              <a:t>Nuestra misión es proporcionar información transparente, accesible y confiable que promueva la participación y apoye  la toma de decisiones informada de los actores interesados en la Transición Energética Justa, en línea con un futuro sostenible y </a:t>
            </a:r>
            <a:r>
              <a:rPr lang="es-MX" sz="3000" dirty="0" smtClean="0"/>
              <a:t>regenerativo.</a:t>
            </a:r>
            <a:endParaRPr lang="en-US" sz="30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128" b="94359" l="9562" r="89243">
                        <a14:foregroundMark x1="38645" y1="5641" x2="38645" y2="5641"/>
                        <a14:foregroundMark x1="65737" y1="94359" x2="65737" y2="94359"/>
                        <a14:foregroundMark x1="62948" y1="76923" x2="62948" y2="76923"/>
                        <a14:foregroundMark x1="53386" y1="74359" x2="53386" y2="74359"/>
                        <a14:foregroundMark x1="52590" y1="86667" x2="52590" y2="86667"/>
                        <a14:foregroundMark x1="27490" y1="67692" x2="27490" y2="67692"/>
                        <a14:foregroundMark x1="47410" y1="67692" x2="47410" y2="67692"/>
                        <a14:foregroundMark x1="84462" y1="75385" x2="84462" y2="7538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0321" y="824529"/>
            <a:ext cx="1299585" cy="100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007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CO" sz="6000" dirty="0" smtClean="0">
                <a:solidFill>
                  <a:srgbClr val="CE745F"/>
                </a:solidFill>
                <a:latin typeface="Arial Rounded MT Bold" panose="020F0704030504030204" pitchFamily="34" charset="0"/>
              </a:rPr>
              <a:t>Antecedentes</a:t>
            </a:r>
            <a:endParaRPr lang="en-US" sz="6000" dirty="0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1330113" y="3025986"/>
            <a:ext cx="9613861" cy="189057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3000" dirty="0" smtClean="0"/>
              <a:t>XXXXXXXX</a:t>
            </a:r>
            <a:endParaRPr lang="en-US" sz="30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128" b="94359" l="9562" r="89243">
                        <a14:foregroundMark x1="38645" y1="5641" x2="38645" y2="5641"/>
                        <a14:foregroundMark x1="65737" y1="94359" x2="65737" y2="94359"/>
                        <a14:foregroundMark x1="62948" y1="76923" x2="62948" y2="76923"/>
                        <a14:foregroundMark x1="53386" y1="74359" x2="53386" y2="74359"/>
                        <a14:foregroundMark x1="52590" y1="86667" x2="52590" y2="86667"/>
                        <a14:foregroundMark x1="27490" y1="67692" x2="27490" y2="67692"/>
                        <a14:foregroundMark x1="47410" y1="67692" x2="47410" y2="67692"/>
                        <a14:foregroundMark x1="84462" y1="75385" x2="84462" y2="7538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0321" y="824529"/>
            <a:ext cx="1299585" cy="100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860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CO" sz="6000" dirty="0" smtClean="0">
                <a:solidFill>
                  <a:srgbClr val="CE745F"/>
                </a:solidFill>
                <a:latin typeface="Arial Rounded MT Bold" panose="020F0704030504030204" pitchFamily="34" charset="0"/>
              </a:rPr>
              <a:t>Alcance</a:t>
            </a:r>
            <a:endParaRPr lang="en-US" sz="6000" dirty="0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1330113" y="3025986"/>
            <a:ext cx="9613861" cy="189057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3000" dirty="0" smtClean="0"/>
              <a:t>XXXXXXXX</a:t>
            </a:r>
            <a:endParaRPr lang="en-US" sz="30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128" b="94359" l="9562" r="89243">
                        <a14:foregroundMark x1="38645" y1="5641" x2="38645" y2="5641"/>
                        <a14:foregroundMark x1="65737" y1="94359" x2="65737" y2="94359"/>
                        <a14:foregroundMark x1="62948" y1="76923" x2="62948" y2="76923"/>
                        <a14:foregroundMark x1="53386" y1="74359" x2="53386" y2="74359"/>
                        <a14:foregroundMark x1="52590" y1="86667" x2="52590" y2="86667"/>
                        <a14:foregroundMark x1="27490" y1="67692" x2="27490" y2="67692"/>
                        <a14:foregroundMark x1="47410" y1="67692" x2="47410" y2="67692"/>
                        <a14:foregroundMark x1="84462" y1="75385" x2="84462" y2="7538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0321" y="824529"/>
            <a:ext cx="1299585" cy="100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43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1032014" y="788878"/>
            <a:ext cx="9613861" cy="1080938"/>
          </a:xfrm>
        </p:spPr>
        <p:txBody>
          <a:bodyPr>
            <a:noAutofit/>
          </a:bodyPr>
          <a:lstStyle/>
          <a:p>
            <a:pPr algn="ctr"/>
            <a:r>
              <a:rPr lang="es-CO" sz="6000" dirty="0" smtClean="0">
                <a:solidFill>
                  <a:srgbClr val="CE745F"/>
                </a:solidFill>
                <a:latin typeface="Arial Rounded MT Bold" panose="020F0704030504030204" pitchFamily="34" charset="0"/>
              </a:rPr>
              <a:t>Objetivos Estratégicos</a:t>
            </a:r>
            <a:endParaRPr lang="en-US" sz="60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128" b="94359" l="9562" r="89243">
                        <a14:foregroundMark x1="38645" y1="5641" x2="38645" y2="5641"/>
                        <a14:foregroundMark x1="65737" y1="94359" x2="65737" y2="94359"/>
                        <a14:foregroundMark x1="62948" y1="76923" x2="62948" y2="76923"/>
                        <a14:foregroundMark x1="53386" y1="74359" x2="53386" y2="74359"/>
                        <a14:foregroundMark x1="52590" y1="86667" x2="52590" y2="86667"/>
                        <a14:foregroundMark x1="27490" y1="67692" x2="27490" y2="67692"/>
                        <a14:foregroundMark x1="47410" y1="67692" x2="47410" y2="67692"/>
                        <a14:foregroundMark x1="84462" y1="75385" x2="84462" y2="7538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345908">
            <a:off x="272358" y="788878"/>
            <a:ext cx="1299585" cy="1009637"/>
          </a:xfrm>
          <a:prstGeom prst="rect">
            <a:avLst/>
          </a:prstGeom>
        </p:spPr>
      </p:pic>
      <p:graphicFrame>
        <p:nvGraphicFramePr>
          <p:cNvPr id="3" name="Marcador de contenid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54568"/>
              </p:ext>
            </p:extLst>
          </p:nvPr>
        </p:nvGraphicFramePr>
        <p:xfrm>
          <a:off x="1409908" y="2166564"/>
          <a:ext cx="9613900" cy="4247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283082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1032014" y="788878"/>
            <a:ext cx="9613861" cy="1080938"/>
          </a:xfrm>
        </p:spPr>
        <p:txBody>
          <a:bodyPr>
            <a:noAutofit/>
          </a:bodyPr>
          <a:lstStyle/>
          <a:p>
            <a:pPr algn="ctr"/>
            <a:r>
              <a:rPr lang="es-CO" sz="6000" dirty="0" smtClean="0">
                <a:solidFill>
                  <a:srgbClr val="CE745F"/>
                </a:solidFill>
                <a:latin typeface="Arial Rounded MT Bold" panose="020F0704030504030204" pitchFamily="34" charset="0"/>
              </a:rPr>
              <a:t>Objetivos Estratégicos</a:t>
            </a:r>
            <a:endParaRPr lang="en-US" sz="60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128" b="94359" l="9562" r="89243">
                        <a14:foregroundMark x1="38645" y1="5641" x2="38645" y2="5641"/>
                        <a14:foregroundMark x1="65737" y1="94359" x2="65737" y2="94359"/>
                        <a14:foregroundMark x1="62948" y1="76923" x2="62948" y2="76923"/>
                        <a14:foregroundMark x1="53386" y1="74359" x2="53386" y2="74359"/>
                        <a14:foregroundMark x1="52590" y1="86667" x2="52590" y2="86667"/>
                        <a14:foregroundMark x1="27490" y1="67692" x2="27490" y2="67692"/>
                        <a14:foregroundMark x1="47410" y1="67692" x2="47410" y2="67692"/>
                        <a14:foregroundMark x1="84462" y1="75385" x2="84462" y2="7538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1398">
            <a:off x="285610" y="824528"/>
            <a:ext cx="1299585" cy="1009637"/>
          </a:xfrm>
          <a:prstGeom prst="rect">
            <a:avLst/>
          </a:prstGeom>
        </p:spPr>
      </p:pic>
      <p:graphicFrame>
        <p:nvGraphicFramePr>
          <p:cNvPr id="3" name="Marcador de contenid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366107"/>
              </p:ext>
            </p:extLst>
          </p:nvPr>
        </p:nvGraphicFramePr>
        <p:xfrm>
          <a:off x="1394197" y="2111324"/>
          <a:ext cx="9613900" cy="4554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241939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4179992005"/>
              </p:ext>
            </p:extLst>
          </p:nvPr>
        </p:nvGraphicFramePr>
        <p:xfrm>
          <a:off x="4258872" y="82452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ángulo 9"/>
          <p:cNvSpPr/>
          <p:nvPr/>
        </p:nvSpPr>
        <p:spPr>
          <a:xfrm>
            <a:off x="0" y="0"/>
            <a:ext cx="4881489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5800" b="1" dirty="0" smtClean="0">
                <a:latin typeface="Trebuchet MS" panose="020B0603020202020204" pitchFamily="34" charset="0"/>
              </a:rPr>
              <a:t>Pilares </a:t>
            </a:r>
          </a:p>
          <a:p>
            <a:pPr algn="ctr"/>
            <a:r>
              <a:rPr lang="es-CO" sz="5800" b="1" dirty="0" smtClean="0">
                <a:latin typeface="Trebuchet MS" panose="020B0603020202020204" pitchFamily="34" charset="0"/>
              </a:rPr>
              <a:t>del Observatorio</a:t>
            </a:r>
            <a:endParaRPr lang="en-US" sz="58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108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CO" sz="4800" dirty="0" smtClean="0">
                <a:solidFill>
                  <a:srgbClr val="CE745F"/>
                </a:solidFill>
                <a:latin typeface="Arial Rounded MT Bold" panose="020F0704030504030204" pitchFamily="34" charset="0"/>
              </a:rPr>
              <a:t>   Principios del Observatorio</a:t>
            </a:r>
            <a:endParaRPr lang="en-US" sz="48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128" b="94359" l="9562" r="89243">
                        <a14:foregroundMark x1="38645" y1="5641" x2="38645" y2="5641"/>
                        <a14:foregroundMark x1="65737" y1="94359" x2="65737" y2="94359"/>
                        <a14:foregroundMark x1="62948" y1="76923" x2="62948" y2="76923"/>
                        <a14:foregroundMark x1="53386" y1="74359" x2="53386" y2="74359"/>
                        <a14:foregroundMark x1="52590" y1="86667" x2="52590" y2="86667"/>
                        <a14:foregroundMark x1="27490" y1="67692" x2="27490" y2="67692"/>
                        <a14:foregroundMark x1="47410" y1="67692" x2="47410" y2="67692"/>
                        <a14:foregroundMark x1="84462" y1="75385" x2="84462" y2="7538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2756" y="824529"/>
            <a:ext cx="1299585" cy="1009637"/>
          </a:xfrm>
          <a:prstGeom prst="rect">
            <a:avLst/>
          </a:prstGeom>
        </p:spPr>
      </p:pic>
      <p:grpSp>
        <p:nvGrpSpPr>
          <p:cNvPr id="5" name="Grupo 4"/>
          <p:cNvGrpSpPr/>
          <p:nvPr/>
        </p:nvGrpSpPr>
        <p:grpSpPr>
          <a:xfrm>
            <a:off x="680321" y="2107096"/>
            <a:ext cx="10999305" cy="4432211"/>
            <a:chOff x="2223728" y="566616"/>
            <a:chExt cx="11205887" cy="5952172"/>
          </a:xfrm>
        </p:grpSpPr>
        <p:graphicFrame>
          <p:nvGraphicFramePr>
            <p:cNvPr id="9" name="Diagrama 8"/>
            <p:cNvGraphicFramePr/>
            <p:nvPr>
              <p:extLst>
                <p:ext uri="{D42A27DB-BD31-4B8C-83A1-F6EECF244321}">
                  <p14:modId xmlns:p14="http://schemas.microsoft.com/office/powerpoint/2010/main" val="1410817430"/>
                </p:ext>
              </p:extLst>
            </p:nvPr>
          </p:nvGraphicFramePr>
          <p:xfrm>
            <a:off x="2223728" y="566616"/>
            <a:ext cx="11205887" cy="595217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sp>
          <p:nvSpPr>
            <p:cNvPr id="10" name="Rectángulo redondeado 9"/>
            <p:cNvSpPr/>
            <p:nvPr/>
          </p:nvSpPr>
          <p:spPr>
            <a:xfrm>
              <a:off x="3004112" y="2141711"/>
              <a:ext cx="1097269" cy="1186767"/>
            </a:xfrm>
            <a:prstGeom prst="roundRect">
              <a:avLst/>
            </a:prstGeom>
            <a:blipFill rotWithShape="1">
              <a:blip r:embed="rId9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790235" y="2141710"/>
              <a:ext cx="1201540" cy="1186767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749301" y="1999336"/>
              <a:ext cx="1150981" cy="1178604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1422590" y="2017132"/>
              <a:ext cx="1467173" cy="12663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5284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CO" sz="4800" dirty="0" smtClean="0">
                <a:solidFill>
                  <a:srgbClr val="CE745F"/>
                </a:solidFill>
                <a:latin typeface="Arial Rounded MT Bold" panose="020F0704030504030204" pitchFamily="34" charset="0"/>
              </a:rPr>
              <a:t>   Principios en el manejo de la información</a:t>
            </a:r>
            <a:endParaRPr lang="en-US" sz="48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128" b="94359" l="9562" r="89243">
                        <a14:foregroundMark x1="38645" y1="5641" x2="38645" y2="5641"/>
                        <a14:foregroundMark x1="65737" y1="94359" x2="65737" y2="94359"/>
                        <a14:foregroundMark x1="62948" y1="76923" x2="62948" y2="76923"/>
                        <a14:foregroundMark x1="53386" y1="74359" x2="53386" y2="74359"/>
                        <a14:foregroundMark x1="52590" y1="86667" x2="52590" y2="86667"/>
                        <a14:foregroundMark x1="27490" y1="67692" x2="27490" y2="67692"/>
                        <a14:foregroundMark x1="47410" y1="67692" x2="47410" y2="67692"/>
                        <a14:foregroundMark x1="84462" y1="75385" x2="84462" y2="7538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2756" y="824529"/>
            <a:ext cx="1299585" cy="1009637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004288" y="2265715"/>
            <a:ext cx="4400573" cy="178904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s-CO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            Transparencia </a:t>
            </a:r>
            <a:r>
              <a:rPr lang="es-CO" dirty="0">
                <a:solidFill>
                  <a:schemeClr val="bg1"/>
                </a:solidFill>
                <a:latin typeface="Arial Rounded MT Bold" panose="020F0704030504030204" pitchFamily="34" charset="0"/>
              </a:rPr>
              <a:t>en el </a:t>
            </a:r>
            <a:endParaRPr lang="es-CO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es-CO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s-CO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        manejo </a:t>
            </a:r>
            <a:r>
              <a:rPr lang="es-CO" dirty="0">
                <a:solidFill>
                  <a:schemeClr val="bg1"/>
                </a:solidFill>
                <a:latin typeface="Arial Rounded MT Bold" panose="020F0704030504030204" pitchFamily="34" charset="0"/>
              </a:rPr>
              <a:t>de la información.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981941" y="4763539"/>
            <a:ext cx="4400573" cy="178904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   Información </a:t>
            </a:r>
            <a:r>
              <a:rPr lang="es-CO" dirty="0">
                <a:solidFill>
                  <a:schemeClr val="bg1"/>
                </a:solidFill>
                <a:latin typeface="Arial Rounded MT Bold" panose="020F0704030504030204" pitchFamily="34" charset="0"/>
              </a:rPr>
              <a:t>accesible, basada </a:t>
            </a:r>
            <a:endParaRPr lang="es-CO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es-CO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   en  </a:t>
            </a:r>
            <a:r>
              <a:rPr lang="es-CO" dirty="0">
                <a:solidFill>
                  <a:schemeClr val="bg1"/>
                </a:solidFill>
                <a:latin typeface="Arial Rounded MT Bold" panose="020F0704030504030204" pitchFamily="34" charset="0"/>
              </a:rPr>
              <a:t>el conocimiento y la </a:t>
            </a:r>
            <a:endParaRPr lang="es-CO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es-CO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   confiabilidad </a:t>
            </a:r>
            <a:r>
              <a:rPr lang="es-CO" dirty="0">
                <a:solidFill>
                  <a:schemeClr val="bg1"/>
                </a:solidFill>
                <a:latin typeface="Arial Rounded MT Bold" panose="020F0704030504030204" pitchFamily="34" charset="0"/>
              </a:rPr>
              <a:t>en las fuentes </a:t>
            </a:r>
            <a:r>
              <a:rPr lang="es-CO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</a:p>
          <a:p>
            <a:r>
              <a:rPr lang="es-CO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s-CO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  de información</a:t>
            </a:r>
            <a:r>
              <a:rPr lang="es-CO" dirty="0">
                <a:solidFill>
                  <a:schemeClr val="bg1"/>
                </a:solidFill>
                <a:latin typeface="Arial Rounded MT Bold" panose="020F0704030504030204" pitchFamily="34" charset="0"/>
              </a:rPr>
              <a:t>.</a:t>
            </a:r>
          </a:p>
        </p:txBody>
      </p:sp>
      <p:sp>
        <p:nvSpPr>
          <p:cNvPr id="27" name="Rectángulo 26"/>
          <p:cNvSpPr/>
          <p:nvPr/>
        </p:nvSpPr>
        <p:spPr>
          <a:xfrm>
            <a:off x="6473578" y="2265714"/>
            <a:ext cx="4400573" cy="178904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Difusión </a:t>
            </a:r>
            <a:r>
              <a:rPr lang="es-CO" dirty="0">
                <a:solidFill>
                  <a:schemeClr val="bg1"/>
                </a:solidFill>
                <a:latin typeface="Arial Rounded MT Bold" panose="020F0704030504030204" pitchFamily="34" charset="0"/>
              </a:rPr>
              <a:t>de la </a:t>
            </a:r>
            <a:r>
              <a:rPr lang="es-CO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información                                al alcance </a:t>
            </a:r>
            <a:r>
              <a:rPr lang="es-CO" dirty="0">
                <a:solidFill>
                  <a:schemeClr val="bg1"/>
                </a:solidFill>
                <a:latin typeface="Arial Rounded MT Bold" panose="020F0704030504030204" pitchFamily="34" charset="0"/>
              </a:rPr>
              <a:t>de todos, de fácil </a:t>
            </a:r>
            <a:r>
              <a:rPr lang="es-CO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                 comprensión </a:t>
            </a:r>
            <a:r>
              <a:rPr lang="es-CO" dirty="0">
                <a:solidFill>
                  <a:schemeClr val="bg1"/>
                </a:solidFill>
                <a:latin typeface="Arial Rounded MT Bold" panose="020F0704030504030204" pitchFamily="34" charset="0"/>
              </a:rPr>
              <a:t>y buena </a:t>
            </a:r>
            <a:endParaRPr lang="es-CO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lang="es-CO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calidad</a:t>
            </a:r>
            <a:r>
              <a:rPr lang="es-CO" dirty="0">
                <a:solidFill>
                  <a:schemeClr val="bg1"/>
                </a:solidFill>
                <a:latin typeface="Arial Rounded MT Bold" panose="020F0704030504030204" pitchFamily="34" charset="0"/>
              </a:rPr>
              <a:t>.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6524587" y="4828996"/>
            <a:ext cx="4400573" cy="178904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       Información </a:t>
            </a:r>
            <a:r>
              <a:rPr lang="es-CO" dirty="0">
                <a:solidFill>
                  <a:schemeClr val="bg1"/>
                </a:solidFill>
                <a:latin typeface="Arial Rounded MT Bold" panose="020F0704030504030204" pitchFamily="34" charset="0"/>
              </a:rPr>
              <a:t>que promueva </a:t>
            </a:r>
            <a:endParaRPr lang="es-CO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lang="es-CO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s-CO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   la </a:t>
            </a:r>
            <a:r>
              <a:rPr lang="es-CO" dirty="0">
                <a:solidFill>
                  <a:schemeClr val="bg1"/>
                </a:solidFill>
                <a:latin typeface="Arial Rounded MT Bold" panose="020F0704030504030204" pitchFamily="34" charset="0"/>
              </a:rPr>
              <a:t>participación social y apoye la toma de decisiones de los diferentes actores de la sociedad. </a:t>
            </a:r>
            <a:endParaRPr lang="en-US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4485394" y="2955234"/>
            <a:ext cx="2896067" cy="2849049"/>
            <a:chOff x="4869707" y="2855593"/>
            <a:chExt cx="3312790" cy="3028204"/>
          </a:xfrm>
        </p:grpSpPr>
        <p:grpSp>
          <p:nvGrpSpPr>
            <p:cNvPr id="14" name="Grupo 13"/>
            <p:cNvGrpSpPr/>
            <p:nvPr/>
          </p:nvGrpSpPr>
          <p:grpSpPr>
            <a:xfrm>
              <a:off x="4869707" y="2855593"/>
              <a:ext cx="1627006" cy="1487871"/>
              <a:chOff x="2062914" y="1685944"/>
              <a:chExt cx="1627006" cy="1487871"/>
            </a:xfrm>
          </p:grpSpPr>
          <p:sp>
            <p:nvSpPr>
              <p:cNvPr id="24" name="Circular 23"/>
              <p:cNvSpPr/>
              <p:nvPr/>
            </p:nvSpPr>
            <p:spPr>
              <a:xfrm>
                <a:off x="2062914" y="1685944"/>
                <a:ext cx="1627006" cy="1487871"/>
              </a:xfrm>
              <a:prstGeom prst="pieWedge">
                <a:avLst/>
              </a:prstGeom>
              <a:solidFill>
                <a:srgbClr val="F09415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shade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5" name="Circular 4"/>
              <p:cNvSpPr txBox="1"/>
              <p:nvPr/>
            </p:nvSpPr>
            <p:spPr>
              <a:xfrm>
                <a:off x="2539453" y="2121731"/>
                <a:ext cx="1150467" cy="105208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70256" tIns="270256" rIns="270256" bIns="270256" numCol="1" spcCol="1270" anchor="ctr" anchorCtr="0">
                <a:noAutofit/>
              </a:bodyPr>
              <a:lstStyle/>
              <a:p>
                <a:pPr lvl="0"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ES" sz="3200" kern="1200" dirty="0" smtClean="0"/>
                  <a:t>01</a:t>
                </a:r>
                <a:endParaRPr lang="es-ES" sz="3200" kern="1200" dirty="0"/>
              </a:p>
            </p:txBody>
          </p:sp>
        </p:grpSp>
        <p:grpSp>
          <p:nvGrpSpPr>
            <p:cNvPr id="15" name="Grupo 14"/>
            <p:cNvGrpSpPr/>
            <p:nvPr/>
          </p:nvGrpSpPr>
          <p:grpSpPr>
            <a:xfrm>
              <a:off x="6555491" y="2855639"/>
              <a:ext cx="1627006" cy="1487871"/>
              <a:chOff x="3748698" y="1685990"/>
              <a:chExt cx="1627006" cy="1487871"/>
            </a:xfrm>
          </p:grpSpPr>
          <p:sp>
            <p:nvSpPr>
              <p:cNvPr id="22" name="Circular 21"/>
              <p:cNvSpPr/>
              <p:nvPr/>
            </p:nvSpPr>
            <p:spPr>
              <a:xfrm rot="5400000">
                <a:off x="3818265" y="1616423"/>
                <a:ext cx="1487871" cy="1627006"/>
              </a:xfrm>
              <a:prstGeom prst="pieWedge">
                <a:avLst/>
              </a:prstGeom>
              <a:solidFill>
                <a:srgbClr val="B06B0C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50000"/>
                  <a:hueOff val="-354844"/>
                  <a:satOff val="-3220"/>
                  <a:lumOff val="23333"/>
                  <a:alphaOff val="0"/>
                </a:schemeClr>
              </a:fillRef>
              <a:effectRef idx="0">
                <a:schemeClr val="accent1">
                  <a:shade val="50000"/>
                  <a:hueOff val="-354844"/>
                  <a:satOff val="-3220"/>
                  <a:lumOff val="23333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3" name="Circular 6"/>
              <p:cNvSpPr txBox="1"/>
              <p:nvPr/>
            </p:nvSpPr>
            <p:spPr>
              <a:xfrm>
                <a:off x="3761950" y="2121777"/>
                <a:ext cx="1150467" cy="105208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70256" tIns="270256" rIns="270256" bIns="270256" numCol="1" spcCol="1270" anchor="ctr" anchorCtr="0">
                <a:noAutofit/>
              </a:bodyPr>
              <a:lstStyle/>
              <a:p>
                <a:pPr lvl="0"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ES" sz="3200" kern="1200" dirty="0" smtClean="0"/>
                  <a:t>02</a:t>
                </a:r>
                <a:endParaRPr lang="es-ES" sz="3200" kern="1200" dirty="0"/>
              </a:p>
            </p:txBody>
          </p:sp>
        </p:grpSp>
        <p:grpSp>
          <p:nvGrpSpPr>
            <p:cNvPr id="16" name="Grupo 15"/>
            <p:cNvGrpSpPr/>
            <p:nvPr/>
          </p:nvGrpSpPr>
          <p:grpSpPr>
            <a:xfrm>
              <a:off x="6542394" y="4395926"/>
              <a:ext cx="1627006" cy="1487871"/>
              <a:chOff x="3735601" y="3226277"/>
              <a:chExt cx="1627006" cy="1487871"/>
            </a:xfrm>
          </p:grpSpPr>
          <p:sp>
            <p:nvSpPr>
              <p:cNvPr id="20" name="Circular 19"/>
              <p:cNvSpPr/>
              <p:nvPr/>
            </p:nvSpPr>
            <p:spPr>
              <a:xfrm rot="10800000">
                <a:off x="3735601" y="3226277"/>
                <a:ext cx="1627006" cy="1487871"/>
              </a:xfrm>
              <a:prstGeom prst="pieWedge">
                <a:avLst/>
              </a:prstGeom>
              <a:solidFill>
                <a:srgbClr val="F09415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50000"/>
                  <a:hueOff val="-709687"/>
                  <a:satOff val="-6440"/>
                  <a:lumOff val="46666"/>
                  <a:alphaOff val="0"/>
                </a:schemeClr>
              </a:fillRef>
              <a:effectRef idx="0">
                <a:schemeClr val="accent1">
                  <a:shade val="50000"/>
                  <a:hueOff val="-709687"/>
                  <a:satOff val="-6440"/>
                  <a:lumOff val="46666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1" name="Circular 8"/>
              <p:cNvSpPr txBox="1"/>
              <p:nvPr/>
            </p:nvSpPr>
            <p:spPr>
              <a:xfrm rot="21600000">
                <a:off x="3735601" y="3226277"/>
                <a:ext cx="1150467" cy="105208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70256" tIns="270256" rIns="270256" bIns="270256" numCol="1" spcCol="1270" anchor="ctr" anchorCtr="0">
                <a:noAutofit/>
              </a:bodyPr>
              <a:lstStyle/>
              <a:p>
                <a:pPr lvl="0"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ES" sz="3200" kern="1200" dirty="0" smtClean="0"/>
                  <a:t>04</a:t>
                </a:r>
                <a:endParaRPr lang="es-ES" sz="3200" kern="1200" dirty="0"/>
              </a:p>
            </p:txBody>
          </p:sp>
        </p:grpSp>
        <p:grpSp>
          <p:nvGrpSpPr>
            <p:cNvPr id="17" name="Grupo 16"/>
            <p:cNvGrpSpPr/>
            <p:nvPr/>
          </p:nvGrpSpPr>
          <p:grpSpPr>
            <a:xfrm>
              <a:off x="4869708" y="4395926"/>
              <a:ext cx="1627006" cy="1487871"/>
              <a:chOff x="2062915" y="3226277"/>
              <a:chExt cx="1627006" cy="1487871"/>
            </a:xfrm>
          </p:grpSpPr>
          <p:sp>
            <p:nvSpPr>
              <p:cNvPr id="18" name="Circular 17"/>
              <p:cNvSpPr/>
              <p:nvPr/>
            </p:nvSpPr>
            <p:spPr>
              <a:xfrm rot="16200000">
                <a:off x="2132482" y="3156710"/>
                <a:ext cx="1487871" cy="1627006"/>
              </a:xfrm>
              <a:prstGeom prst="pieWedge">
                <a:avLst/>
              </a:prstGeom>
              <a:solidFill>
                <a:srgbClr val="B06B0C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50000"/>
                  <a:hueOff val="-354844"/>
                  <a:satOff val="-3220"/>
                  <a:lumOff val="23333"/>
                  <a:alphaOff val="0"/>
                </a:schemeClr>
              </a:fillRef>
              <a:effectRef idx="0">
                <a:schemeClr val="accent1">
                  <a:shade val="50000"/>
                  <a:hueOff val="-354844"/>
                  <a:satOff val="-3220"/>
                  <a:lumOff val="23333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9" name="Circular 10"/>
              <p:cNvSpPr txBox="1"/>
              <p:nvPr/>
            </p:nvSpPr>
            <p:spPr>
              <a:xfrm rot="21600000">
                <a:off x="2539454" y="3226277"/>
                <a:ext cx="1150467" cy="105208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70256" tIns="270256" rIns="270256" bIns="270256" numCol="1" spcCol="1270" anchor="ctr" anchorCtr="0">
                <a:noAutofit/>
              </a:bodyPr>
              <a:lstStyle/>
              <a:p>
                <a:pPr lvl="0"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ES" sz="3200" kern="1200" dirty="0" smtClean="0"/>
                  <a:t>03</a:t>
                </a:r>
                <a:endParaRPr lang="es-ES" sz="3200" kern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89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1_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598</TotalTime>
  <Words>455</Words>
  <Application>Microsoft Office PowerPoint</Application>
  <PresentationFormat>Panorámica</PresentationFormat>
  <Paragraphs>47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11</vt:i4>
      </vt:variant>
    </vt:vector>
  </HeadingPairs>
  <TitlesOfParts>
    <vt:vector size="20" baseType="lpstr">
      <vt:lpstr>Arial</vt:lpstr>
      <vt:lpstr>Arial Rounded MT Bold</vt:lpstr>
      <vt:lpstr>Calibri</vt:lpstr>
      <vt:lpstr>Calibri Light</vt:lpstr>
      <vt:lpstr>Times New Roman</vt:lpstr>
      <vt:lpstr>Trebuchet MS</vt:lpstr>
      <vt:lpstr>Berlín</vt:lpstr>
      <vt:lpstr>1_Berlín</vt:lpstr>
      <vt:lpstr>Tema de Office</vt:lpstr>
      <vt:lpstr>Observatorio de Política en Transición Energética Justa</vt:lpstr>
      <vt:lpstr>Misión</vt:lpstr>
      <vt:lpstr>Antecedentes</vt:lpstr>
      <vt:lpstr>Alcance</vt:lpstr>
      <vt:lpstr>Objetivos Estratégicos</vt:lpstr>
      <vt:lpstr>Objetivos Estratégicos</vt:lpstr>
      <vt:lpstr>Presentación de PowerPoint</vt:lpstr>
      <vt:lpstr>   Principios del Observatorio</vt:lpstr>
      <vt:lpstr>   Principios en el manejo de la información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Observatorio de Política en Transición Energética Justa</dc:title>
  <dc:creator>Vane</dc:creator>
  <cp:lastModifiedBy>Vane</cp:lastModifiedBy>
  <cp:revision>18</cp:revision>
  <dcterms:created xsi:type="dcterms:W3CDTF">2023-12-26T20:41:11Z</dcterms:created>
  <dcterms:modified xsi:type="dcterms:W3CDTF">2024-01-23T18:56:34Z</dcterms:modified>
</cp:coreProperties>
</file>