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8" autoAdjust="0"/>
  </p:normalViewPr>
  <p:slideViewPr>
    <p:cSldViewPr snapToGrid="0">
      <p:cViewPr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A7C6-3E40-46A5-9B4D-76C4DAC829C1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DAB4-770C-45A0-A1DE-6BE042784B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009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67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510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260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73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263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88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DAB4-770C-45A0-A1DE-6BE042784B52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22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841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9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38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02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1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1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550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651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27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56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9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4A16-3D5D-4021-A203-FEEAD29DB325}" type="datetimeFigureOut">
              <a:rPr lang="uk-UA" smtClean="0"/>
              <a:t>26.02.2019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ABC6-4C3F-4A26-B542-E111CC9A85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6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240434"/>
            <a:ext cx="11804073" cy="64625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ІТЕРАЦІЙНІ МЕТОДИ РОЗВ’ЯЗУВАННЯ СЛАР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818" y="1017270"/>
            <a:ext cx="11804073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Ітераційні методи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(методи послідовного наближення)  - полягають у тому що знаходження х системи </a:t>
            </a:r>
          </a:p>
          <a:p>
            <a:pPr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рівнянь знаходиться як границя при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→∞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послідовних наближень х 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ᵑ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⁾, де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 номер ітерації.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Зазвичай, за кінцеву кількість ітерацій ця границя не досягається. </a:t>
            </a:r>
          </a:p>
          <a:p>
            <a:pPr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Зазвичай задається деяке мале число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ε&gt;0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(точність) і розрахунки проводяться до тих пір поки не буде виконана умова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49171" t="36460" r="42934" b="60408"/>
          <a:stretch/>
        </p:blipFill>
        <p:spPr bwMode="auto">
          <a:xfrm>
            <a:off x="4646951" y="2947810"/>
            <a:ext cx="1768839" cy="44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13062" t="55071" r="37891" b="12301"/>
          <a:stretch/>
        </p:blipFill>
        <p:spPr bwMode="auto">
          <a:xfrm>
            <a:off x="1054880" y="4199483"/>
            <a:ext cx="2212975" cy="82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07818" y="3682741"/>
            <a:ext cx="463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latin typeface="TimesNewRomanPS-BoldMT"/>
                <a:ea typeface="Times New Roman" panose="02020603050405020304" pitchFamily="18" charset="0"/>
                <a:cs typeface="TimesNewRomanPS-BoldMT"/>
              </a:rPr>
              <a:t>Ознака</a:t>
            </a:r>
            <a:r>
              <a:rPr lang="ru-RU" b="1" dirty="0">
                <a:latin typeface="TimesNewRomanPS-BoldMT"/>
                <a:ea typeface="Times New Roman" panose="02020603050405020304" pitchFamily="18" charset="0"/>
                <a:cs typeface="TimesNewRomanPS-BoldMT"/>
              </a:rPr>
              <a:t> </a:t>
            </a:r>
            <a:r>
              <a:rPr lang="ru-RU" b="1" dirty="0" err="1">
                <a:latin typeface="TimesNewRomanPS-BoldMT"/>
                <a:ea typeface="Times New Roman" panose="02020603050405020304" pitchFamily="18" charset="0"/>
                <a:cs typeface="TimesNewRomanPS-BoldMT"/>
              </a:rPr>
              <a:t>збіжності</a:t>
            </a:r>
            <a:r>
              <a:rPr lang="ru-RU" b="1" dirty="0">
                <a:latin typeface="TimesNewRomanPS-BoldMT"/>
                <a:ea typeface="Times New Roman" panose="02020603050405020304" pitchFamily="18" charset="0"/>
                <a:cs typeface="TimesNewRomanPS-BoldMT"/>
              </a:rPr>
              <a:t> </a:t>
            </a:r>
            <a:r>
              <a:rPr lang="ru-RU" b="1" dirty="0" err="1">
                <a:latin typeface="TimesNewRomanPS-BoldMT"/>
                <a:ea typeface="Times New Roman" panose="02020603050405020304" pitchFamily="18" charset="0"/>
                <a:cs typeface="TimesNewRomanPS-BoldMT"/>
              </a:rPr>
              <a:t>ітераційного</a:t>
            </a:r>
            <a:r>
              <a:rPr lang="ru-RU" b="1" dirty="0">
                <a:latin typeface="TimesNewRomanPS-BoldMT"/>
                <a:ea typeface="Times New Roman" panose="02020603050405020304" pitchFamily="18" charset="0"/>
                <a:cs typeface="TimesNewRomanPS-BoldMT"/>
              </a:rPr>
              <a:t> </a:t>
            </a:r>
            <a:r>
              <a:rPr lang="ru-RU" b="1" dirty="0" err="1">
                <a:latin typeface="TimesNewRomanPS-BoldMT"/>
                <a:ea typeface="Times New Roman" panose="02020603050405020304" pitchFamily="18" charset="0"/>
                <a:cs typeface="TimesNewRomanPS-BoldMT"/>
              </a:rPr>
              <a:t>процесу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7818" y="5028888"/>
            <a:ext cx="4439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u="sng" dirty="0" err="1">
                <a:solidFill>
                  <a:srgbClr val="25252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Пояснення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з</a:t>
            </a:r>
            <a:r>
              <a:rPr lang="uk-UA" dirty="0">
                <a:solidFill>
                  <a:srgbClr val="25252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 збільшенням кількості ітерацій (к) розрахунку значення х, тим більше ми наближуємося до істинного значення х.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893879" y="3553410"/>
            <a:ext cx="5670783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0385" indent="540385">
              <a:lnSpc>
                <a:spcPct val="150000"/>
              </a:lnSpc>
            </a:pP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збіжності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ітераційного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681271" y="412132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385" indent="54038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перетвореної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ітераційна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форма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коефіцієнти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модулем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менше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перетворенням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алгебраічна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форма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запису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головній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діагоналі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найбільші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385" indent="540385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Хоча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 одна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норм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менша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1.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1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9" y="240434"/>
            <a:ext cx="10852068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10743" y="4178819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349" t="54608" r="36365" b="38958"/>
          <a:stretch/>
        </p:blipFill>
        <p:spPr>
          <a:xfrm>
            <a:off x="1991745" y="888616"/>
            <a:ext cx="7745877" cy="6326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5976" t="33085" r="14303" b="15327"/>
          <a:stretch/>
        </p:blipFill>
        <p:spPr>
          <a:xfrm>
            <a:off x="139176" y="1842284"/>
            <a:ext cx="10818408" cy="4500459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8991772" y="252827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угольник 23"/>
          <p:cNvSpPr/>
          <p:nvPr/>
        </p:nvSpPr>
        <p:spPr>
          <a:xfrm>
            <a:off x="8991772" y="289522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3665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9" y="240434"/>
            <a:ext cx="10852068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256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309240" y="1223360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7707258" y="1087082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7707258" y="1123777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10743" y="4178819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Завдання 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2286" t="64296" r="56805" b="8383"/>
          <a:stretch/>
        </p:blipFill>
        <p:spPr>
          <a:xfrm>
            <a:off x="6272292" y="2823219"/>
            <a:ext cx="4553246" cy="3344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828" y="1084204"/>
            <a:ext cx="4844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Розв'язати системи рівнянь методом Якобі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21777" t="22967" r="56922" b="36167"/>
          <a:stretch/>
        </p:blipFill>
        <p:spPr>
          <a:xfrm>
            <a:off x="333828" y="1596647"/>
            <a:ext cx="4238172" cy="45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4399" y="240434"/>
            <a:ext cx="10145487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359" t="29316" r="25013" b="13740"/>
          <a:stretch/>
        </p:blipFill>
        <p:spPr>
          <a:xfrm>
            <a:off x="1611087" y="667657"/>
            <a:ext cx="8665028" cy="59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7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4399" y="240434"/>
            <a:ext cx="10145487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912" t="32887" r="25347" b="27034"/>
          <a:stretch/>
        </p:blipFill>
        <p:spPr>
          <a:xfrm>
            <a:off x="1378856" y="723216"/>
            <a:ext cx="9216571" cy="4443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8470" t="51935" r="29921" b="36358"/>
          <a:stretch/>
        </p:blipFill>
        <p:spPr>
          <a:xfrm>
            <a:off x="1509486" y="5061485"/>
            <a:ext cx="9550398" cy="15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4399" y="240434"/>
            <a:ext cx="10145487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359" t="23363" r="26686" b="27034"/>
          <a:stretch/>
        </p:blipFill>
        <p:spPr>
          <a:xfrm>
            <a:off x="1494970" y="886691"/>
            <a:ext cx="9144000" cy="56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4399" y="240434"/>
            <a:ext cx="10145487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8581" t="27927" r="26798" b="21478"/>
          <a:stretch/>
        </p:blipFill>
        <p:spPr>
          <a:xfrm>
            <a:off x="1815017" y="902932"/>
            <a:ext cx="8897315" cy="56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2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4399" y="240434"/>
            <a:ext cx="10145487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805" t="33482" r="27020" b="34176"/>
          <a:stretch/>
        </p:blipFill>
        <p:spPr>
          <a:xfrm>
            <a:off x="1770742" y="698008"/>
            <a:ext cx="7853979" cy="32328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9028" t="26736" r="26239" b="48264"/>
          <a:stretch/>
        </p:blipFill>
        <p:spPr>
          <a:xfrm>
            <a:off x="1654630" y="4099182"/>
            <a:ext cx="8433590" cy="26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4399" y="240434"/>
            <a:ext cx="10145487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Завдання 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828" y="1084204"/>
            <a:ext cx="575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Розв'язати системи рівнянь методом Гауса-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Зейделя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6358" t="64037" r="28470" b="15328"/>
          <a:stretch/>
        </p:blipFill>
        <p:spPr>
          <a:xfrm>
            <a:off x="4114796" y="3981315"/>
            <a:ext cx="3505201" cy="26804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56247" t="24355" r="28024" b="35144"/>
          <a:stretch/>
        </p:blipFill>
        <p:spPr>
          <a:xfrm>
            <a:off x="333827" y="1681828"/>
            <a:ext cx="3439887" cy="497993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545943" y="718340"/>
            <a:ext cx="5094514" cy="243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38421" t="42009" r="37032" b="38191"/>
          <a:stretch/>
        </p:blipFill>
        <p:spPr>
          <a:xfrm>
            <a:off x="6596743" y="802515"/>
            <a:ext cx="4992914" cy="22642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57363" t="61458" r="23896" b="13740"/>
          <a:stretch/>
        </p:blipFill>
        <p:spPr>
          <a:xfrm>
            <a:off x="7961079" y="3891733"/>
            <a:ext cx="3722916" cy="27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1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240434"/>
            <a:ext cx="11804073" cy="1443223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ІТЕРАЦІЙНІ МЕТОДИ РОЗВ’ЯЗУВАННЯ СЛАР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b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ГАУСА-ЗЕЙДЕЛЯ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3"/>
          <a:srcRect l="24621" t="47920" r="25241" b="40216"/>
          <a:stretch>
            <a:fillRect/>
          </a:stretch>
        </p:blipFill>
        <p:spPr bwMode="auto">
          <a:xfrm>
            <a:off x="1458048" y="2108472"/>
            <a:ext cx="9303612" cy="186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16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8" y="240434"/>
            <a:ext cx="11804073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МАТРИЦІ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08773"/>
              </p:ext>
            </p:extLst>
          </p:nvPr>
        </p:nvGraphicFramePr>
        <p:xfrm>
          <a:off x="207818" y="886691"/>
          <a:ext cx="4081006" cy="77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r:id="rId3" imgW="2425700" imgH="444500" progId="Equation.3">
                  <p:embed/>
                </p:oleObj>
              </mc:Choice>
              <mc:Fallback>
                <p:oleObj r:id="rId3" imgW="24257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" y="886691"/>
                        <a:ext cx="4081006" cy="77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987" y="2683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85044"/>
              </p:ext>
            </p:extLst>
          </p:nvPr>
        </p:nvGraphicFramePr>
        <p:xfrm>
          <a:off x="207818" y="1532949"/>
          <a:ext cx="4199290" cy="77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r:id="rId5" imgW="2324100" imgH="431800" progId="Equation.3">
                  <p:embed/>
                </p:oleObj>
              </mc:Choice>
              <mc:Fallback>
                <p:oleObj r:id="rId5" imgW="2324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" y="1532949"/>
                        <a:ext cx="4199290" cy="777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7818" y="2335081"/>
            <a:ext cx="20168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21428"/>
              </p:ext>
            </p:extLst>
          </p:nvPr>
        </p:nvGraphicFramePr>
        <p:xfrm>
          <a:off x="207818" y="2275122"/>
          <a:ext cx="4204144" cy="82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r:id="rId7" imgW="2463800" imgH="495300" progId="Equation.3">
                  <p:embed/>
                </p:oleObj>
              </mc:Choice>
              <mc:Fallback>
                <p:oleObj r:id="rId7" imgW="2463800" imgH="495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" y="2275122"/>
                        <a:ext cx="4204144" cy="827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599856" y="8367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63080"/>
              </p:ext>
            </p:extLst>
          </p:nvPr>
        </p:nvGraphicFramePr>
        <p:xfrm>
          <a:off x="7376169" y="896666"/>
          <a:ext cx="1828624" cy="13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r:id="rId9" imgW="952087" imgH="710891" progId="Equation.3">
                  <p:embed/>
                </p:oleObj>
              </mc:Choice>
              <mc:Fallback>
                <p:oleObj r:id="rId9" imgW="952087" imgH="7108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169" y="896666"/>
                        <a:ext cx="1828624" cy="13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 flipH="1">
            <a:off x="4614926" y="946650"/>
            <a:ext cx="617" cy="21563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92830"/>
              </p:ext>
            </p:extLst>
          </p:nvPr>
        </p:nvGraphicFramePr>
        <p:xfrm>
          <a:off x="5000318" y="2538701"/>
          <a:ext cx="6793233" cy="59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r:id="rId11" imgW="3898900" imgH="342900" progId="Equation.3">
                  <p:embed/>
                </p:oleObj>
              </mc:Choice>
              <mc:Fallback>
                <p:oleObj r:id="rId11" imgW="38989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18" y="2538701"/>
                        <a:ext cx="6793233" cy="596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48460"/>
              </p:ext>
            </p:extLst>
          </p:nvPr>
        </p:nvGraphicFramePr>
        <p:xfrm>
          <a:off x="4992395" y="3171096"/>
          <a:ext cx="6596172" cy="57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r:id="rId13" imgW="3924300" imgH="342900" progId="Equation.3">
                  <p:embed/>
                </p:oleObj>
              </mc:Choice>
              <mc:Fallback>
                <p:oleObj r:id="rId13" imgW="3924300" imgH="342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395" y="3171096"/>
                        <a:ext cx="6596172" cy="57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29629"/>
              </p:ext>
            </p:extLst>
          </p:nvPr>
        </p:nvGraphicFramePr>
        <p:xfrm>
          <a:off x="1254542" y="3761890"/>
          <a:ext cx="10539009" cy="50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r:id="rId15" imgW="6235700" imgH="292100" progId="Equation.3">
                  <p:embed/>
                </p:oleObj>
              </mc:Choice>
              <mc:Fallback>
                <p:oleObj r:id="rId15" imgW="6235700" imgH="292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542" y="3761890"/>
                        <a:ext cx="10539009" cy="507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80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-4854" y="3102965"/>
            <a:ext cx="45875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9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7533" t="26610" r="25083" b="20549"/>
          <a:stretch/>
        </p:blipFill>
        <p:spPr>
          <a:xfrm>
            <a:off x="898813" y="179243"/>
            <a:ext cx="10196946" cy="63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8" y="240434"/>
            <a:ext cx="11804073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65938" y="871606"/>
            <a:ext cx="73924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Розглянемо систему рівнянь в ітераційній формі запису, 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59754"/>
              </p:ext>
            </p:extLst>
          </p:nvPr>
        </p:nvGraphicFramePr>
        <p:xfrm>
          <a:off x="732586" y="1565463"/>
          <a:ext cx="4572769" cy="156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r:id="rId3" imgW="2286000" imgH="774700" progId="Equation.3">
                  <p:embed/>
                </p:oleObj>
              </mc:Choice>
              <mc:Fallback>
                <p:oleObj r:id="rId3" imgW="2286000" imgH="774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86" y="1565463"/>
                        <a:ext cx="4572769" cy="1569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17205"/>
              </p:ext>
            </p:extLst>
          </p:nvPr>
        </p:nvGraphicFramePr>
        <p:xfrm>
          <a:off x="1709254" y="3695741"/>
          <a:ext cx="2314798" cy="78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r:id="rId5" imgW="1180588" imgH="393529" progId="Equation.3">
                  <p:embed/>
                </p:oleObj>
              </mc:Choice>
              <mc:Fallback>
                <p:oleObj r:id="rId5" imgW="1180588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254" y="3695741"/>
                        <a:ext cx="2314798" cy="781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703556" y="4677267"/>
            <a:ext cx="431448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при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 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 2,  …,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428089" y="3702245"/>
            <a:ext cx="2453044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Увівши матриці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71530"/>
              </p:ext>
            </p:extLst>
          </p:nvPr>
        </p:nvGraphicFramePr>
        <p:xfrm>
          <a:off x="6856213" y="4327623"/>
          <a:ext cx="2639667" cy="1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r:id="rId7" imgW="1447800" imgH="800100" progId="Equation.3">
                  <p:embed/>
                </p:oleObj>
              </mc:Choice>
              <mc:Fallback>
                <p:oleObj r:id="rId7" imgW="1447800" imgH="8001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213" y="4327623"/>
                        <a:ext cx="2639667" cy="148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3018971" y="4040934"/>
            <a:ext cx="151722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45874"/>
              </p:ext>
            </p:extLst>
          </p:nvPr>
        </p:nvGraphicFramePr>
        <p:xfrm>
          <a:off x="9671985" y="4373340"/>
          <a:ext cx="899887" cy="148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r:id="rId9" imgW="495085" imgH="799753" progId="Equation.3">
                  <p:embed/>
                </p:oleObj>
              </mc:Choice>
              <mc:Fallback>
                <p:oleObj r:id="rId9" imgW="495085" imgH="79975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1985" y="4373340"/>
                        <a:ext cx="899887" cy="1484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6096000" y="56679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систему </a:t>
            </a:r>
            <a:r>
              <a:rPr lang="uk-UA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можна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записати в матричній формі </a:t>
            </a:r>
            <a:r>
              <a:rPr lang="uk-UA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uk-UA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11"/>
          <a:srcRect l="26574" t="30019" r="24764" b="19034"/>
          <a:stretch/>
        </p:blipFill>
        <p:spPr>
          <a:xfrm>
            <a:off x="7338539" y="990098"/>
            <a:ext cx="4314682" cy="2539715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563242" y="3832734"/>
            <a:ext cx="916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4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8" y="240434"/>
            <a:ext cx="11804073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48703"/>
              </p:ext>
            </p:extLst>
          </p:nvPr>
        </p:nvGraphicFramePr>
        <p:xfrm>
          <a:off x="333828" y="862791"/>
          <a:ext cx="2639667" cy="1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r:id="rId3" imgW="1447800" imgH="800100" progId="Equation.3">
                  <p:embed/>
                </p:oleObj>
              </mc:Choice>
              <mc:Fallback>
                <p:oleObj r:id="rId3" imgW="1447800" imgH="8001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28" y="862791"/>
                        <a:ext cx="2639667" cy="148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656114" y="2561202"/>
            <a:ext cx="6241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кожне (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наближення обчислюється по формулі</a:t>
            </a: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873433"/>
              </p:ext>
            </p:extLst>
          </p:nvPr>
        </p:nvGraphicFramePr>
        <p:xfrm>
          <a:off x="3099505" y="928594"/>
          <a:ext cx="899887" cy="148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r:id="rId5" imgW="495085" imgH="799753" progId="Equation.3">
                  <p:embed/>
                </p:oleObj>
              </mc:Choice>
              <mc:Fallback>
                <p:oleObj r:id="rId5" imgW="495085" imgH="799753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505" y="928594"/>
                        <a:ext cx="899887" cy="1484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10743" y="932337"/>
            <a:ext cx="2394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64785" y="3926415"/>
            <a:ext cx="6233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>
              <a:spcAft>
                <a:spcPts val="600"/>
              </a:spcAf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Напишемо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наближень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розгорнутому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виді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09774" y="4157518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095145"/>
              </p:ext>
            </p:extLst>
          </p:nvPr>
        </p:nvGraphicFramePr>
        <p:xfrm>
          <a:off x="3999392" y="4569947"/>
          <a:ext cx="4070551" cy="187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r:id="rId7" imgW="1828800" imgH="825500" progId="Equation.3">
                  <p:embed/>
                </p:oleObj>
              </mc:Choice>
              <mc:Fallback>
                <p:oleObj r:id="rId7" imgW="18288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392" y="4569947"/>
                        <a:ext cx="4070551" cy="1871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412515" y="3204734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4412515" y="3241429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533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9" y="240434"/>
            <a:ext cx="10852068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8319" t="23760" r="16757" b="11558"/>
          <a:stretch/>
        </p:blipFill>
        <p:spPr>
          <a:xfrm>
            <a:off x="887680" y="902932"/>
            <a:ext cx="10416639" cy="5834749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09774" y="4157518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057086" y="170854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угольник 21"/>
          <p:cNvSpPr/>
          <p:nvPr/>
        </p:nvSpPr>
        <p:spPr>
          <a:xfrm>
            <a:off x="9057086" y="207549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9462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9" y="240434"/>
            <a:ext cx="10852068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09774" y="4157518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200" t="23363" r="20885" b="34573"/>
          <a:stretch/>
        </p:blipFill>
        <p:spPr>
          <a:xfrm>
            <a:off x="1269316" y="2958206"/>
            <a:ext cx="9653367" cy="36285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6646" t="37847" r="47880" b="39534"/>
          <a:stretch/>
        </p:blipFill>
        <p:spPr>
          <a:xfrm>
            <a:off x="3347407" y="839059"/>
            <a:ext cx="4572891" cy="163933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9057086" y="200392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/>
          <p:cNvSpPr/>
          <p:nvPr/>
        </p:nvSpPr>
        <p:spPr>
          <a:xfrm>
            <a:off x="9057086" y="237087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76177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9" y="240434"/>
            <a:ext cx="10852068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09774" y="4157518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7103" t="28516" r="34087" b="48433"/>
          <a:stretch/>
        </p:blipFill>
        <p:spPr>
          <a:xfrm>
            <a:off x="207818" y="982252"/>
            <a:ext cx="6066971" cy="16108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8204" t="58301" r="41369" b="34573"/>
          <a:stretch/>
        </p:blipFill>
        <p:spPr>
          <a:xfrm>
            <a:off x="8301036" y="1564850"/>
            <a:ext cx="3134207" cy="6146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17671" t="57893" r="61843" b="34573"/>
          <a:stretch/>
        </p:blipFill>
        <p:spPr>
          <a:xfrm>
            <a:off x="8166011" y="943451"/>
            <a:ext cx="3143222" cy="649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9323" t="34672" r="18653" b="16717"/>
          <a:stretch/>
        </p:blipFill>
        <p:spPr>
          <a:xfrm>
            <a:off x="1675754" y="2688617"/>
            <a:ext cx="9214905" cy="4060526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926458" y="170854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8926458" y="207549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41599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819" y="240434"/>
            <a:ext cx="10852068" cy="6462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   ІТЕРАЦІЇ    ЯКОБ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828" y="1559480"/>
            <a:ext cx="18807589" cy="5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10743" y="1559479"/>
            <a:ext cx="15945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7818" y="1507044"/>
            <a:ext cx="170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449042" y="1847388"/>
            <a:ext cx="14741442" cy="4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33828" y="4040935"/>
            <a:ext cx="163615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10743" y="4178819"/>
            <a:ext cx="19827897" cy="8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333828" y="256675"/>
            <a:ext cx="1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7103" t="28516" r="34087" b="48433"/>
          <a:stretch/>
        </p:blipFill>
        <p:spPr>
          <a:xfrm>
            <a:off x="207818" y="982252"/>
            <a:ext cx="6066971" cy="16108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8204" t="58301" r="41369" b="34573"/>
          <a:stretch/>
        </p:blipFill>
        <p:spPr>
          <a:xfrm>
            <a:off x="8175026" y="1564850"/>
            <a:ext cx="3134207" cy="6146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17671" t="57893" r="61843" b="34573"/>
          <a:stretch/>
        </p:blipFill>
        <p:spPr>
          <a:xfrm>
            <a:off x="8166011" y="943451"/>
            <a:ext cx="3143222" cy="649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67472" t="58784" r="26307" b="17237"/>
          <a:stretch/>
        </p:blipFill>
        <p:spPr>
          <a:xfrm>
            <a:off x="10089292" y="2593056"/>
            <a:ext cx="924262" cy="20029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19323" t="58783" r="75545" b="17064"/>
          <a:stretch/>
        </p:blipFill>
        <p:spPr>
          <a:xfrm>
            <a:off x="9293666" y="2615936"/>
            <a:ext cx="762646" cy="20174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18989" t="26538" r="20662" b="26439"/>
          <a:stretch/>
        </p:blipFill>
        <p:spPr>
          <a:xfrm>
            <a:off x="207818" y="2751467"/>
            <a:ext cx="8959838" cy="392510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8926458" y="216282"/>
            <a:ext cx="2896545" cy="55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угольник 21"/>
          <p:cNvSpPr/>
          <p:nvPr/>
        </p:nvSpPr>
        <p:spPr>
          <a:xfrm>
            <a:off x="8926458" y="252977"/>
            <a:ext cx="28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(k+1)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+ 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uk-UA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(k)</a:t>
            </a: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23403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263</Words>
  <Application>Microsoft Office PowerPoint</Application>
  <PresentationFormat>Широкоэкранный</PresentationFormat>
  <Paragraphs>60</Paragraphs>
  <Slides>18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TimesNewRomanPS-BoldMT</vt:lpstr>
      <vt:lpstr>Тема Office</vt:lpstr>
      <vt:lpstr>Equation.3</vt:lpstr>
      <vt:lpstr>ІТЕРАЦІЙНІ МЕТОДИ РОЗВ’ЯЗУВАННЯ СЛАР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ІТЕРАЦІЙНІ МЕТОДИ РОЗВ’ЯЗУВАННЯ СЛАР  МЕТОД     ІТЕРАЦІЇ    ЯКОБІ МЕТОД     ГАУСА-ЗЕЙДЕЛЯ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РОЗВ’ЯЗУВАННЯ ЛІНІЙНИХ АЛГЕБРАЇЧНИХ РІВНЯНЬ ТА ЇХ СИСТЕМ </dc:title>
  <dc:creator>Дом</dc:creator>
  <cp:lastModifiedBy>Дом</cp:lastModifiedBy>
  <cp:revision>120</cp:revision>
  <dcterms:created xsi:type="dcterms:W3CDTF">2019-02-12T13:40:31Z</dcterms:created>
  <dcterms:modified xsi:type="dcterms:W3CDTF">2019-02-27T11:58:10Z</dcterms:modified>
</cp:coreProperties>
</file>