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C9AC6-67CB-44F2-ABDD-6C8BA3B4C2B4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7569-1AD6-4938-BF8F-A9BE29DF2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30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Відмінності</a:t>
            </a:r>
            <a:r>
              <a:rPr lang="ru-RU" baseline="0" dirty="0" smtClean="0"/>
              <a:t> ЧМ </a:t>
            </a:r>
            <a:r>
              <a:rPr lang="ru-RU" baseline="0" dirty="0" err="1" smtClean="0"/>
              <a:t>розвязання</a:t>
            </a:r>
            <a:r>
              <a:rPr lang="ru-RU" baseline="0" dirty="0" smtClean="0"/>
              <a:t> задач </a:t>
            </a:r>
            <a:r>
              <a:rPr lang="ru-RU" baseline="0" dirty="0" err="1" smtClean="0"/>
              <a:t>від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класичних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математичних</a:t>
            </a:r>
            <a:r>
              <a:rPr lang="ru-RU" baseline="0" dirty="0" smtClean="0"/>
              <a:t>? – </a:t>
            </a:r>
            <a:r>
              <a:rPr lang="ru-RU" baseline="0" dirty="0" err="1" smtClean="0"/>
              <a:t>наближене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рішення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множинність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вирішення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7569-1AD6-4938-BF8F-A9BE29DF2B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11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7569-1AD6-4938-BF8F-A9BE29DF2BC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497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3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1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980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3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6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71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77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15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0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5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5C77-677E-4278-9976-93046F693E8B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F9F2-2D1A-4E41-B1F5-98C391D108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6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4326" y="0"/>
            <a:ext cx="8118763" cy="77743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ІНТЕРПОЛЯЦІЯ І НАБЛИЖЕННЯ ФУНКЦІЙ</a:t>
            </a:r>
            <a:endParaRPr lang="ru-RU" sz="32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35525" y="682034"/>
            <a:ext cx="1177636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Завдання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наближення (апроксимації) функцій полягає в тому, щоб для даної функції побудувати іншу, відмінну від неї функцію, значення якої досить близькі до значень даної функції. Таке завдання виникає на практиці досить часто. Зазначимо найбільш типові випадки.</a:t>
            </a: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Функція задана таблицею в кінцевому безлічі точок, а обчислення потрібно зробити в інших точках.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Функція задана аналітично, але її обчислення за формулою важко.</a:t>
            </a: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uk-UA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вирішенні завдання пошуку наближеною функції виникають такі проблеми.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Необхідно вибрати вид наближеною функції. Для наближення широко використовуються багаточлени, тригонометричні функції, показові функції і т.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Необхідно вибрати критерій близькості вихідної і наближеною функції. Це може бути вимога збігу обох функцій в вузлових точках (завдання інтерполяції), мінімізація середньоквадратичного відхилення (метод найменших квадратів) і ін.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Необхідно вказати правило (алгоритм), що дозволяє із заданою точністю визначити наближення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19826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ІНТЕРПОЛЯЦІЯ І НАБЛИЖЕННЯ ФУНКЦІЙ</a:t>
            </a:r>
            <a:endParaRPr lang="ru-RU" sz="32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15637" y="777435"/>
            <a:ext cx="6636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визначення проміжних значень функції за відомим дискретного набору значень функції.</a:t>
            </a:r>
          </a:p>
          <a:p>
            <a:pPr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Екстраполяція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визначення значень функції за межами спочатку відомого інтервалу.</a:t>
            </a:r>
          </a:p>
          <a:p>
            <a:pPr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визначення в явному вигляді параметрів функції, яка описує розподіл точок.</a:t>
            </a:r>
          </a:p>
        </p:txBody>
      </p:sp>
      <p:pic>
        <p:nvPicPr>
          <p:cNvPr id="1026" name="Picture 2" descr="http://player.myshared.ru/10/987697/slides/slide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t="64845" r="53678"/>
          <a:stretch/>
        </p:blipFill>
        <p:spPr bwMode="auto">
          <a:xfrm>
            <a:off x="249382" y="3896427"/>
            <a:ext cx="2535382" cy="15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layer.myshared.ru/10/987697/slides/slide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7" t="61899" r="9497" b="4162"/>
          <a:stretch/>
        </p:blipFill>
        <p:spPr bwMode="auto">
          <a:xfrm>
            <a:off x="83128" y="5403271"/>
            <a:ext cx="2867891" cy="14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Ð¿Ð¿ÑÐ¾ÐºÑÐ¸Ð¼Ð°ÑÐ¸Ñ, Ð¸Ð½ÑÐµÑÐ¿Ð¾Ð»ÑÑÐ¸Ñ, ÑÐºÑÑÑÐ°Ð¿Ð¾Ð»ÑÑÐ¸Ñ ÐÐ¿Ð¿ÑÐ¾ÐºÑÐ¸Ð¼Ð°ÑÐ¸Ñ (Ð¿ÑÐ¸Ð±Ð»Ð¸Ð¶ÐµÐ½Ð¸Ðµ) ÑÑÐ½ÐºÑ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57206" r="37605" b="13244"/>
          <a:stretch/>
        </p:blipFill>
        <p:spPr bwMode="auto">
          <a:xfrm>
            <a:off x="7603453" y="560243"/>
            <a:ext cx="4371975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Ð¿Ð¿ÑÐ¾ÐºÑÐ¸Ð¼Ð°ÑÐ¸Ñ, Ð¸Ð½ÑÐµÑÐ¿Ð¾Ð»ÑÑÐ¸Ñ, ÑÐºÑÑÑÐ°Ð¿Ð¾Ð»ÑÑÐ¸Ñ ÐÐ¿Ð¿ÑÐ¾ÐºÑÐ¸Ð¼Ð°ÑÐ¸Ñ (Ð¿ÑÐ¸Ð±Ð»Ð¸Ð¶ÐµÐ½Ð¸Ðµ) ÑÑÐ½ÐºÑ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8" t="20923" r="27166" b="50503"/>
          <a:stretch/>
        </p:blipFill>
        <p:spPr bwMode="auto">
          <a:xfrm>
            <a:off x="3388091" y="4037395"/>
            <a:ext cx="4093364" cy="26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Ð¿Ð¿ÑÐ¾ÐºÑÐ¸Ð¼Ð°ÑÐ¸Ñ, Ð¸Ð½ÑÐµÑÐ¿Ð¾Ð»ÑÑÐ¸Ñ, ÑÐºÑÑÑÐ°Ð¿Ð¾Ð»ÑÑÐ¸Ñ ÐÐ¿Ð¿ÑÐ¾ÐºÑÐ¸Ð¼Ð°ÑÐ¸Ñ (Ð¿ÑÐ¸Ð±Ð»Ð¸Ð¶ÐµÐ½Ð¸Ðµ) ÑÑÐ½ÐºÑ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9" t="58756" r="1" b="12620"/>
          <a:stretch/>
        </p:blipFill>
        <p:spPr bwMode="auto">
          <a:xfrm>
            <a:off x="7603453" y="3934692"/>
            <a:ext cx="4458468" cy="271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0" y="656570"/>
            <a:ext cx="5763491" cy="28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ІНТЕРПОЛЯЦІЯ І НАБЛИЖЕННЯ ФУНКЦІЙ</a:t>
            </a:r>
            <a:endParaRPr lang="ru-RU" sz="3200" b="1" dirty="0" smtClean="0"/>
          </a:p>
        </p:txBody>
      </p:sp>
      <p:pic>
        <p:nvPicPr>
          <p:cNvPr id="4" name="Picture 6" descr="ÐÐ°ÑÑÐ¸Ð½ÐºÐ¸ Ð¿Ð¾ Ð·Ð°Ð¿ÑÐ¾ÑÑ ÐÐ½ÑÐµÑÐ¿Ð¾Ð»ÑÑÐ¸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3" y="3392197"/>
            <a:ext cx="48577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ÐÐ°ÑÑÐ¸Ð½ÐºÐ¸ Ð¿Ð¾ Ð·Ð°Ð¿ÑÐ¾ÑÑ ÐÐ½ÑÐµÑÐ¿Ð¾Ð»ÑÑÐ¸Ñ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t="5440" r="5213" b="12499"/>
          <a:stretch/>
        </p:blipFill>
        <p:spPr bwMode="auto">
          <a:xfrm>
            <a:off x="1122215" y="824720"/>
            <a:ext cx="3463640" cy="25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Ð½ÑÐµÑÐ¿Ð¾Ð»ÑÑÐ¸Ñ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17" y="3820822"/>
            <a:ext cx="39528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ІНТЕРПОЛЯЦІЯ І НАБЛИЖЕННЯ ФУНКЦІЙ</a:t>
            </a:r>
            <a:endParaRPr lang="ru-RU" sz="32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32509" y="777435"/>
            <a:ext cx="116932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Досить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інформація про функції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задається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аналітично, а у вигляді кінцевого безлічі її вузлових точок (дискретно). У той же час, для реалізації обчислювальних алгоритмів звичайно потрібно відновити функцію з дискретного безлічі точок на безперервну область її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    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Наближена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    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заданої на множині окремих точок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функцією                         	деякого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класу, значення якої 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точках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збігаються з відповідними значеннями функції називається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інтерполяцією </a:t>
            </a:r>
            <a:r>
              <a:rPr lang="uk-UA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функцією          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Точки       називають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вузлами інтерполяції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uk-UA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інтерполюючою</a:t>
            </a:r>
            <a:r>
              <a:rPr lang="uk-UA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функцією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інтерполянтом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цьому передбачається, що значення функції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в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вузлах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відомі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точно.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Безліч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вузлів інтерполяції:  				називають </a:t>
            </a:r>
            <a:r>
              <a:rPr lang="uk-UA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інтерполяційною сіткою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Нехай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сітці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виконувалися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Геометрично процес інтерполяції дискретно 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інтерполянтом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полягає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проведенні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через все вузлові точки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32547"/>
              </p:ext>
            </p:extLst>
          </p:nvPr>
        </p:nvGraphicFramePr>
        <p:xfrm>
          <a:off x="5403272" y="805145"/>
          <a:ext cx="479964" cy="3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r:id="rId3" imgW="380835" imgH="266584" progId="Equation.2">
                  <p:embed/>
                </p:oleObj>
              </mc:Choice>
              <mc:Fallback>
                <p:oleObj r:id="rId3" imgW="380835" imgH="266584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272" y="805145"/>
                        <a:ext cx="479964" cy="33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42076"/>
              </p:ext>
            </p:extLst>
          </p:nvPr>
        </p:nvGraphicFramePr>
        <p:xfrm>
          <a:off x="9642762" y="1470876"/>
          <a:ext cx="249383" cy="24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r:id="rId5" imgW="126725" imgH="126725" progId="Equation.2">
                  <p:embed/>
                </p:oleObj>
              </mc:Choice>
              <mc:Fallback>
                <p:oleObj r:id="rId5" imgW="126725" imgH="126725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2762" y="1470876"/>
                        <a:ext cx="249383" cy="249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79595"/>
              </p:ext>
            </p:extLst>
          </p:nvPr>
        </p:nvGraphicFramePr>
        <p:xfrm>
          <a:off x="9219339" y="2070464"/>
          <a:ext cx="1218991" cy="284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r:id="rId7" imgW="1016000" imgH="241300" progId="Equation.2">
                  <p:embed/>
                </p:oleObj>
              </mc:Choice>
              <mc:Fallback>
                <p:oleObj r:id="rId7" imgW="1016000" imgH="241300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339" y="2070464"/>
                        <a:ext cx="1218991" cy="284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95320"/>
              </p:ext>
            </p:extLst>
          </p:nvPr>
        </p:nvGraphicFramePr>
        <p:xfrm>
          <a:off x="4350342" y="2052060"/>
          <a:ext cx="479964" cy="3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r:id="rId9" imgW="380835" imgH="266584" progId="Equation.2">
                  <p:embed/>
                </p:oleObj>
              </mc:Choice>
              <mc:Fallback>
                <p:oleObj r:id="rId9" imgW="380835" imgH="266584" progId="Equation.2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342" y="2052060"/>
                        <a:ext cx="479964" cy="33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32280"/>
              </p:ext>
            </p:extLst>
          </p:nvPr>
        </p:nvGraphicFramePr>
        <p:xfrm>
          <a:off x="623459" y="2295193"/>
          <a:ext cx="526472" cy="35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r:id="rId10" imgW="393359" imgH="266469" progId="Equation.2">
                  <p:embed/>
                </p:oleObj>
              </mc:Choice>
              <mc:Fallback>
                <p:oleObj r:id="rId10" imgW="393359" imgH="266469" progId="Equation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9" y="2295193"/>
                        <a:ext cx="526472" cy="35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31779"/>
              </p:ext>
            </p:extLst>
          </p:nvPr>
        </p:nvGraphicFramePr>
        <p:xfrm>
          <a:off x="5947494" y="2332615"/>
          <a:ext cx="597284" cy="38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r:id="rId12" imgW="368300" imgH="241300" progId="Equation.2">
                  <p:embed/>
                </p:oleObj>
              </mc:Choice>
              <mc:Fallback>
                <p:oleObj r:id="rId12" imgW="368300" imgH="241300" progId="Equation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494" y="2332615"/>
                        <a:ext cx="597284" cy="382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05075"/>
              </p:ext>
            </p:extLst>
          </p:nvPr>
        </p:nvGraphicFramePr>
        <p:xfrm>
          <a:off x="4419622" y="2659789"/>
          <a:ext cx="479964" cy="3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r:id="rId14" imgW="380835" imgH="266584" progId="Equation.2">
                  <p:embed/>
                </p:oleObj>
              </mc:Choice>
              <mc:Fallback>
                <p:oleObj r:id="rId14" imgW="380835" imgH="266584" progId="Equation.2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22" y="2659789"/>
                        <a:ext cx="479964" cy="33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104"/>
              </p:ext>
            </p:extLst>
          </p:nvPr>
        </p:nvGraphicFramePr>
        <p:xfrm>
          <a:off x="6030625" y="2630884"/>
          <a:ext cx="526472" cy="35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r:id="rId15" imgW="393359" imgH="266469" progId="Equation.2">
                  <p:embed/>
                </p:oleObj>
              </mc:Choice>
              <mc:Fallback>
                <p:oleObj r:id="rId15" imgW="393359" imgH="266469" progId="Equation.2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625" y="2630884"/>
                        <a:ext cx="526472" cy="35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22018"/>
              </p:ext>
            </p:extLst>
          </p:nvPr>
        </p:nvGraphicFramePr>
        <p:xfrm>
          <a:off x="2064326" y="3205451"/>
          <a:ext cx="597284" cy="38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r:id="rId16" imgW="368300" imgH="241300" progId="Equation.2">
                  <p:embed/>
                </p:oleObj>
              </mc:Choice>
              <mc:Fallback>
                <p:oleObj r:id="rId16" imgW="368300" imgH="241300" progId="Equation.2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326" y="3205451"/>
                        <a:ext cx="597284" cy="382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89799"/>
              </p:ext>
            </p:extLst>
          </p:nvPr>
        </p:nvGraphicFramePr>
        <p:xfrm>
          <a:off x="7319097" y="3228783"/>
          <a:ext cx="526472" cy="35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r:id="rId17" imgW="393359" imgH="266469" progId="Equation.2">
                  <p:embed/>
                </p:oleObj>
              </mc:Choice>
              <mc:Fallback>
                <p:oleObj r:id="rId17" imgW="393359" imgH="266469" progId="Equation.2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097" y="3228783"/>
                        <a:ext cx="526472" cy="35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09942"/>
              </p:ext>
            </p:extLst>
          </p:nvPr>
        </p:nvGraphicFramePr>
        <p:xfrm>
          <a:off x="7517515" y="3565662"/>
          <a:ext cx="479964" cy="3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r:id="rId18" imgW="380835" imgH="266584" progId="Equation.2">
                  <p:embed/>
                </p:oleObj>
              </mc:Choice>
              <mc:Fallback>
                <p:oleObj r:id="rId18" imgW="380835" imgH="266584" progId="Equation.2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515" y="3565662"/>
                        <a:ext cx="479964" cy="33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63366"/>
              </p:ext>
            </p:extLst>
          </p:nvPr>
        </p:nvGraphicFramePr>
        <p:xfrm>
          <a:off x="8976206" y="3518763"/>
          <a:ext cx="597284" cy="38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r:id="rId19" imgW="368300" imgH="241300" progId="Equation.2">
                  <p:embed/>
                </p:oleObj>
              </mc:Choice>
              <mc:Fallback>
                <p:oleObj r:id="rId19" imgW="368300" imgH="241300" progId="Equation.2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206" y="3518763"/>
                        <a:ext cx="597284" cy="382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20811"/>
              </p:ext>
            </p:extLst>
          </p:nvPr>
        </p:nvGraphicFramePr>
        <p:xfrm>
          <a:off x="3602629" y="3934055"/>
          <a:ext cx="2527166" cy="40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r:id="rId20" imgW="1497950" imgH="241195" progId="Equation.2">
                  <p:embed/>
                </p:oleObj>
              </mc:Choice>
              <mc:Fallback>
                <p:oleObj r:id="rId20" imgW="1497950" imgH="241195" progId="Equation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629" y="3934055"/>
                        <a:ext cx="2527166" cy="402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8451273" y="4461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81210"/>
              </p:ext>
            </p:extLst>
          </p:nvPr>
        </p:nvGraphicFramePr>
        <p:xfrm>
          <a:off x="8451272" y="4461586"/>
          <a:ext cx="3574473" cy="3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r:id="rId22" imgW="2667000" imgH="266700" progId="Equation.2">
                  <p:embed/>
                </p:oleObj>
              </mc:Choice>
              <mc:Fallback>
                <p:oleObj r:id="rId22" imgW="2667000" imgH="266700" progId="Equation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272" y="4461586"/>
                        <a:ext cx="3574473" cy="357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7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18914"/>
              </p:ext>
            </p:extLst>
          </p:nvPr>
        </p:nvGraphicFramePr>
        <p:xfrm>
          <a:off x="8803360" y="4951379"/>
          <a:ext cx="1379729" cy="171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r:id="rId24" imgW="939800" imgH="1168400" progId="Equation.2">
                  <p:embed/>
                </p:oleObj>
              </mc:Choice>
              <mc:Fallback>
                <p:oleObj r:id="rId24" imgW="939800" imgH="1168400" progId="Equation.2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3360" y="4951379"/>
                        <a:ext cx="1379729" cy="1714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62111"/>
              </p:ext>
            </p:extLst>
          </p:nvPr>
        </p:nvGraphicFramePr>
        <p:xfrm>
          <a:off x="2143979" y="6016341"/>
          <a:ext cx="479964" cy="33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r:id="rId26" imgW="380835" imgH="266584" progId="Equation.2">
                  <p:embed/>
                </p:oleObj>
              </mc:Choice>
              <mc:Fallback>
                <p:oleObj r:id="rId26" imgW="380835" imgH="266584" progId="Equation.2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79" y="6016341"/>
                        <a:ext cx="479964" cy="33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8297"/>
              </p:ext>
            </p:extLst>
          </p:nvPr>
        </p:nvGraphicFramePr>
        <p:xfrm>
          <a:off x="4296872" y="6014178"/>
          <a:ext cx="526472" cy="35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r:id="rId27" imgW="393359" imgH="266469" progId="Equation.2">
                  <p:embed/>
                </p:oleObj>
              </mc:Choice>
              <mc:Fallback>
                <p:oleObj r:id="rId27" imgW="393359" imgH="266469" progId="Equation.2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872" y="6014178"/>
                        <a:ext cx="526472" cy="35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9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ІНТЕРПОЛЯЦІЯ І НАБЛИЖЕННЯ ФУНКЦІЙ</a:t>
            </a:r>
            <a:endParaRPr lang="ru-RU" sz="32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35" y="572799"/>
            <a:ext cx="4927456" cy="29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8653" y="572799"/>
            <a:ext cx="6096000" cy="3268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Якщо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функції не вказано, тобто не описані її властивості, то задача інтерполяції функції не є коректною. Дійсно, відсутність інформації про характер поведінки функції між вузлами може привести до непередбачуваних похибок при побудові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завдання не може бути вирішена точно.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8653" y="3715619"/>
            <a:ext cx="11596255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Якщо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інтерполюється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відрізку за допомогою єдиного многочлена для всього відрізка, то таку інтерполяцію називають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глобальною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разі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локальної інтерполяції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кожному інтервалі будується інтерполяційний окремий інтерполяційний поліном невисокого ступеня.</a:t>
            </a:r>
          </a:p>
        </p:txBody>
      </p:sp>
    </p:spTree>
    <p:extLst>
      <p:ext uri="{BB962C8B-B14F-4D97-AF65-F5344CB8AC3E}">
        <p14:creationId xmlns:p14="http://schemas.microsoft.com/office/powerpoint/2010/main" val="172955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ЛОКАЛЬНА   ІНТЕРПОЛЯЦІЯ</a:t>
            </a:r>
            <a:endParaRPr lang="ru-RU" sz="32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56307" y="576436"/>
            <a:ext cx="1173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Частково-лінійна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інтерполяція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Найпростішим і часто використовуваним видом локальної інтерполяції є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(або </a:t>
            </a:r>
            <a:r>
              <a:rPr lang="uk-UA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частково-лінійна</a:t>
            </a:r>
            <a:r>
              <a:rPr lang="uk-U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інтерполяція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полягає в тому, що вузлові точки з'єднуються відрізками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прямих, тобто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кожні дві точки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і                       проводиться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поліном першого ступеня:</a:t>
            </a:r>
          </a:p>
        </p:txBody>
      </p:sp>
      <p:pic>
        <p:nvPicPr>
          <p:cNvPr id="5122" name="Picture 2" descr="glava3_clip_image0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09" y="4826146"/>
            <a:ext cx="4165063" cy="186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glava3_clip_image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17" y="2145034"/>
            <a:ext cx="1974273" cy="39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glava3_clip_image0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69" y="2740920"/>
            <a:ext cx="1757767" cy="35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glava3_clip_image0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94" y="2055936"/>
            <a:ext cx="909162" cy="40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glava3_clip_image05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66" y="2083646"/>
            <a:ext cx="1165970" cy="3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6307" y="2672516"/>
            <a:ext cx="7239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і       різні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кожному інтервалі,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знаходяться з виконання умов інтерполяції на кінцях відрізка:</a:t>
            </a:r>
          </a:p>
        </p:txBody>
      </p:sp>
      <p:pic>
        <p:nvPicPr>
          <p:cNvPr id="5127" name="Picture 7" descr="glava3_clip_image0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02" y="2780347"/>
            <a:ext cx="319064" cy="3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glava3_clip_image05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13" y="2756402"/>
            <a:ext cx="354152" cy="4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glava3_clip_image047_00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54" y="2780347"/>
            <a:ext cx="971523" cy="35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 descr="glava3_clip_image0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" y="3793929"/>
            <a:ext cx="2387310" cy="85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glava3_clip_image06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55" y="3821639"/>
            <a:ext cx="2816546" cy="41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 descr="glava3_clip_image06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72" y="3653395"/>
            <a:ext cx="2498315" cy="82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3020291" y="4030272"/>
            <a:ext cx="4849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643932" y="4067178"/>
            <a:ext cx="4849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56307" y="4827702"/>
            <a:ext cx="6872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використанні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частково-лінійної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інтерполяції спочатку потрібно визначити інтервал, в який потрапляє значення x, а потім підставити його 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коефіцієнти для даного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інтервалу.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ЛОКАЛЬНА   ІНТЕРПОЛЯЦІЯ</a:t>
            </a:r>
            <a:endParaRPr lang="ru-RU" sz="32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74071" y="598208"/>
            <a:ext cx="11388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Частково-квадратична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інтерполяція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разі квадратичної інтерполяції, для кожних трьох вузлових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                     ,            ,                        , </a:t>
            </a:r>
          </a:p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будується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рівняння параболи:</a:t>
            </a:r>
          </a:p>
        </p:txBody>
      </p:sp>
      <p:pic>
        <p:nvPicPr>
          <p:cNvPr id="6146" name="Picture 2" descr="glava3_clip_image0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1" y="1177636"/>
            <a:ext cx="1204225" cy="36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glava3_clip_image049_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05" y="1201045"/>
            <a:ext cx="700232" cy="34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glava3_clip_image051_0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81" y="1186061"/>
            <a:ext cx="1358620" cy="38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glava3_clip_image0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97" y="1678516"/>
            <a:ext cx="2792268" cy="57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glava3_clip_image0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09" y="1758598"/>
            <a:ext cx="1510107" cy="41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glava3_clip_image0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15" y="4308998"/>
            <a:ext cx="4181979" cy="188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4070" y="2280224"/>
            <a:ext cx="11388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коефіцієнти    ,       і       різні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кожному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інтервалі              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визначаються рішенням системи рівнянь для умови проходження параболи через три точки:</a:t>
            </a:r>
          </a:p>
        </p:txBody>
      </p:sp>
      <p:pic>
        <p:nvPicPr>
          <p:cNvPr id="6152" name="Picture 8" descr="glava3_clip_image0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30" y="2414351"/>
            <a:ext cx="370895" cy="37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 descr="glava3_clip_image05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212" y="2404446"/>
            <a:ext cx="319064" cy="3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 descr="glava3_clip_image05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18" y="2380501"/>
            <a:ext cx="354152" cy="4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glava3_clip_image08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43" y="2414351"/>
            <a:ext cx="1035937" cy="38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glava3_clip_image08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0" y="3295887"/>
            <a:ext cx="3815355" cy="13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glava3_clip_image08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2" y="3419915"/>
            <a:ext cx="3231977" cy="41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 descr="glava3_clip_image08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8" y="4893492"/>
            <a:ext cx="3851211" cy="71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 descr="glava3_clip_image09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7" y="5987069"/>
            <a:ext cx="5137718" cy="69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45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64326" y="0"/>
            <a:ext cx="8118763" cy="7774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/>
              <a:t>ГЛОБАЛЬНА   ІНТЕРПОЛЯЦІЯ</a:t>
            </a:r>
            <a:endParaRPr lang="ru-RU" sz="32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29490" y="777435"/>
            <a:ext cx="1151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ПК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інтерполянтів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зазвичай використовуються поліноми ступеня n. В цьому випадку система рівнянь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систему лінійних рівнянь щодо невідомих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коефіцієнтів                          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54099"/>
              </p:ext>
            </p:extLst>
          </p:nvPr>
        </p:nvGraphicFramePr>
        <p:xfrm>
          <a:off x="9534695" y="1298556"/>
          <a:ext cx="1272182" cy="39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3" imgW="761669" imgH="241195" progId="Equation.2">
                  <p:embed/>
                </p:oleObj>
              </mc:Choice>
              <mc:Fallback>
                <p:oleObj r:id="rId3" imgW="761669" imgH="241195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695" y="1298556"/>
                        <a:ext cx="1272182" cy="397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85297"/>
              </p:ext>
            </p:extLst>
          </p:nvPr>
        </p:nvGraphicFramePr>
        <p:xfrm>
          <a:off x="8305304" y="2058026"/>
          <a:ext cx="3524084" cy="207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5" imgW="2057400" imgH="1206500" progId="Equation.2">
                  <p:embed/>
                </p:oleObj>
              </mc:Choice>
              <mc:Fallback>
                <p:oleObj r:id="rId5" imgW="2057400" imgH="12065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304" y="2058026"/>
                        <a:ext cx="3524084" cy="2072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29490" y="2264147"/>
            <a:ext cx="7176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рівнянь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n + 1 рівняння для n + 1 невідомих, 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            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можна показати, що система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єдине рішення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Вирішивши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знаходимо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невідомі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виду: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59513"/>
              </p:ext>
            </p:extLst>
          </p:nvPr>
        </p:nvGraphicFramePr>
        <p:xfrm>
          <a:off x="2618510" y="2833763"/>
          <a:ext cx="846116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7" imgW="545626" imgH="266469" progId="Equation.2">
                  <p:embed/>
                </p:oleObj>
              </mc:Choice>
              <mc:Fallback>
                <p:oleObj r:id="rId7" imgW="545626" imgH="266469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510" y="2833763"/>
                        <a:ext cx="846116" cy="415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-1"/>
            <a:ext cx="172706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26079"/>
              </p:ext>
            </p:extLst>
          </p:nvPr>
        </p:nvGraphicFramePr>
        <p:xfrm>
          <a:off x="3519735" y="4394987"/>
          <a:ext cx="4986956" cy="53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9" imgW="2362200" imgH="254000" progId="Equation.2">
                  <p:embed/>
                </p:oleObj>
              </mc:Choice>
              <mc:Fallback>
                <p:oleObj r:id="rId9" imgW="2362200" imgH="254000" progId="Equation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735" y="4394987"/>
                        <a:ext cx="4986956" cy="539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16626" y="5199549"/>
            <a:ext cx="1152599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Єдність розв'язку означає, що різні за формою способи побудови інтерполяційного многочлена дають в результаті один і той же поліном.</a:t>
            </a:r>
          </a:p>
        </p:txBody>
      </p:sp>
    </p:spTree>
    <p:extLst>
      <p:ext uri="{BB962C8B-B14F-4D97-AF65-F5344CB8AC3E}">
        <p14:creationId xmlns:p14="http://schemas.microsoft.com/office/powerpoint/2010/main" val="494977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293</Words>
  <Application>Microsoft Office PowerPoint</Application>
  <PresentationFormat>Широкоэкранный</PresentationFormat>
  <Paragraphs>51</Paragraphs>
  <Slides>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Equation.2</vt:lpstr>
      <vt:lpstr>ІНТЕРПОЛЯЦІЯ І НАБЛИЖЕННЯ ФУНКЦІЙ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Численные методы (ЧМ)</dc:title>
  <dc:creator>Дом</dc:creator>
  <cp:lastModifiedBy>Дом</cp:lastModifiedBy>
  <cp:revision>99</cp:revision>
  <dcterms:created xsi:type="dcterms:W3CDTF">2019-02-12T11:31:56Z</dcterms:created>
  <dcterms:modified xsi:type="dcterms:W3CDTF">2019-03-29T14:24:18Z</dcterms:modified>
</cp:coreProperties>
</file>