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C9AC6-67CB-44F2-ABDD-6C8BA3B4C2B4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C7569-1AD6-4938-BF8F-A9BE29DF2BC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30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Відмінності</a:t>
            </a:r>
            <a:r>
              <a:rPr lang="ru-RU" baseline="0" dirty="0" smtClean="0"/>
              <a:t> ЧМ </a:t>
            </a:r>
            <a:r>
              <a:rPr lang="ru-RU" baseline="0" dirty="0" err="1" smtClean="0"/>
              <a:t>розвязання</a:t>
            </a:r>
            <a:r>
              <a:rPr lang="ru-RU" baseline="0" dirty="0" smtClean="0"/>
              <a:t> задач </a:t>
            </a:r>
            <a:r>
              <a:rPr lang="ru-RU" baseline="0" dirty="0" err="1" smtClean="0"/>
              <a:t>від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класичних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математичних</a:t>
            </a:r>
            <a:r>
              <a:rPr lang="ru-RU" baseline="0" dirty="0" smtClean="0"/>
              <a:t>? – </a:t>
            </a:r>
            <a:r>
              <a:rPr lang="ru-RU" baseline="0" dirty="0" err="1" smtClean="0"/>
              <a:t>наближене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рішення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множинність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вирішення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7569-1AD6-4938-BF8F-A9BE29DF2BC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11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3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17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980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3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68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206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71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77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15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20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356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5C77-677E-4278-9976-93046F693E8B}" type="datetimeFigureOut">
              <a:rPr lang="uk-UA" smtClean="0"/>
              <a:t>05.04.2019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567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wmf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3109" y="0"/>
            <a:ext cx="9393382" cy="77743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ГЛОБАЛЬНА ІНТЕРПОЛЯЦІЯ. ПОЛІНОМ ЛАГРАНЖА</a:t>
            </a:r>
            <a:endParaRPr lang="ru-RU" sz="32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35527" y="777435"/>
            <a:ext cx="115685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глобальній інтерполяції на всьому інтервалі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будується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єдиний многочлен. Однією з форм запису інтерполяційного многочлена для глобальної інтерполяції є многочлен Лагранжа: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5527" y="3004809"/>
            <a:ext cx="11568546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Зокрема, для лінійної і квадратичної інтерполяції по Лагранжу отримаємо наступні інтерполяційні многочлени: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203" t="35701" r="19546" b="41950"/>
          <a:stretch/>
        </p:blipFill>
        <p:spPr>
          <a:xfrm>
            <a:off x="2486890" y="3701817"/>
            <a:ext cx="8229601" cy="16348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4231" t="39489" r="28172" b="49526"/>
          <a:stretch/>
        </p:blipFill>
        <p:spPr>
          <a:xfrm>
            <a:off x="1473341" y="1862493"/>
            <a:ext cx="9092918" cy="11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23109" y="0"/>
            <a:ext cx="9393382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ГЛОБАЛЬНА ІНТЕРПОЛЯЦІЯ. ПОЛІНОМ ЛАГРАНЖА. ПРИКЛАД</a:t>
            </a:r>
            <a:endParaRPr lang="ru-RU" sz="3200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4542" t="32671" r="11667" b="20739"/>
          <a:stretch/>
        </p:blipFill>
        <p:spPr>
          <a:xfrm>
            <a:off x="126379" y="1066800"/>
            <a:ext cx="11786841" cy="41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23109" y="0"/>
            <a:ext cx="9393382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ГЛОБАЛЬНА ІНТЕРПОЛЯЦІЯ. ПОЛІНОМ ЛАГРАНЖА. ПЕРЕВАГИ ТА НЕДОЛ</a:t>
            </a:r>
            <a:r>
              <a:rPr lang="uk-UA" sz="3200" b="1" dirty="0" smtClean="0"/>
              <a:t>ІКИ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2510" y="1180329"/>
            <a:ext cx="11554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Поліном Лагранжа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застосовано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для рівновіддалених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нерівновіддалених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вузлів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Похибка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інтерполяції методом Лагранжа залежить від властивостей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первісної функції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від розташування вузлів інтерполяції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точки </a:t>
            </a:r>
            <a:r>
              <a:rPr lang="uk-UA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Поліном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Лагранжа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малу похибку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невеликих значеннях n (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&lt;20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uk-UA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При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великих n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похибка починає рости, що свідчить про те, що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Лагранжа не сходиться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(тобто його похибка не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зменшується з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ростом n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Многочлен Лагранжа в явному вигляді містить значення функцій у вузлах інтерполяції, тому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зручний, коли значення функцій змінюються, а вузли інтерполяції незмінні.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uk-UA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 операції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необхідних для побудови многочлена Лагранжа, </a:t>
            </a:r>
            <a:r>
              <a:rPr lang="uk-UA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пропорційно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є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найменшим для всіх форм записи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До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недоліків цієї форми запису можна віднести те, що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зі зміною числа вузлів доводиться </a:t>
            </a:r>
            <a:r>
              <a:rPr lang="uk-UA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 </a:t>
            </a:r>
            <a:r>
              <a:rPr lang="uk-U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проводити заново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9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23109" y="0"/>
            <a:ext cx="9393382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ГЛОБАЛЬНА ІНТЕРПОЛЯЦІЯ. ПОЛІНОМ ЛАГРАНЖА. </a:t>
            </a:r>
            <a:r>
              <a:rPr lang="ru-RU" sz="3200" b="1" dirty="0" err="1" smtClean="0"/>
              <a:t>Завдання</a:t>
            </a:r>
            <a:endParaRPr lang="ru-RU" sz="3200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768" t="31155" r="27739" b="14110"/>
          <a:stretch/>
        </p:blipFill>
        <p:spPr>
          <a:xfrm>
            <a:off x="2029258" y="1078121"/>
            <a:ext cx="7981083" cy="57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0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23109" y="0"/>
            <a:ext cx="9393382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ГЛОБАЛЬНА ІНТЕРПОЛЯЦІЯ. ПОЛІНОМ НЬЮТОНА</a:t>
            </a:r>
            <a:endParaRPr lang="ru-RU" sz="32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21672" y="667481"/>
            <a:ext cx="117209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Інша форма запису інтерполяційного многочлена - інтерполяційний многочлен Ньютона з розділеними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різницями. Розглянемо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регулярну інтерполяційну сітку з рівновіддаленими вузлами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	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крок інтерполяції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		. </a:t>
            </a:r>
          </a:p>
          <a:p>
            <a:pPr algn="just">
              <a:lnSpc>
                <a:spcPct val="150000"/>
              </a:lnSpc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Ввівши змінну			отримаємо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першою </a:t>
            </a:r>
            <a:r>
              <a:rPr lang="uk-UA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інтерполяційною </a:t>
            </a:r>
            <a:r>
              <a:rPr lang="uk-U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формулою Ньютона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Дана формула використовується для інтерполяції лівої половини розглянутого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відрізка 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правої половини відрізка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використовується </a:t>
            </a:r>
            <a:r>
              <a:rPr lang="uk-U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 </a:t>
            </a:r>
            <a:r>
              <a:rPr lang="uk-UA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інтерполяційна </a:t>
            </a:r>
            <a:r>
              <a:rPr lang="uk-U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Ньютона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33281"/>
              </p:ext>
            </p:extLst>
          </p:nvPr>
        </p:nvGraphicFramePr>
        <p:xfrm>
          <a:off x="9615055" y="1250256"/>
          <a:ext cx="1541699" cy="38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r:id="rId3" imgW="939392" imgH="241195" progId="Equation.2">
                  <p:embed/>
                </p:oleObj>
              </mc:Choice>
              <mc:Fallback>
                <p:oleObj r:id="rId3" imgW="939392" imgH="241195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5055" y="1250256"/>
                        <a:ext cx="1541699" cy="389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519611"/>
              </p:ext>
            </p:extLst>
          </p:nvPr>
        </p:nvGraphicFramePr>
        <p:xfrm>
          <a:off x="2632364" y="1732069"/>
          <a:ext cx="1323109" cy="35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r:id="rId5" imgW="812447" imgH="215806" progId="Equation.2">
                  <p:embed/>
                </p:oleObj>
              </mc:Choice>
              <mc:Fallback>
                <p:oleObj r:id="rId5" imgW="812447" imgH="215806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364" y="1732069"/>
                        <a:ext cx="1323109" cy="358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994245"/>
              </p:ext>
            </p:extLst>
          </p:nvPr>
        </p:nvGraphicFramePr>
        <p:xfrm>
          <a:off x="2472597" y="2576943"/>
          <a:ext cx="1056845" cy="66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1" r:id="rId7" imgW="723586" imgH="457002" progId="Equation.3">
                  <p:embed/>
                </p:oleObj>
              </mc:Choice>
              <mc:Fallback>
                <p:oleObj r:id="rId7" imgW="723586" imgH="45700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597" y="2576943"/>
                        <a:ext cx="1056845" cy="667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98806"/>
              </p:ext>
            </p:extLst>
          </p:nvPr>
        </p:nvGraphicFramePr>
        <p:xfrm>
          <a:off x="1828799" y="3206618"/>
          <a:ext cx="8575965" cy="729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r:id="rId9" imgW="5372100" imgH="457200" progId="Equation.3">
                  <p:embed/>
                </p:oleObj>
              </mc:Choice>
              <mc:Fallback>
                <p:oleObj r:id="rId9" imgW="53721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3206618"/>
                        <a:ext cx="8575965" cy="729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11"/>
          <a:srcRect l="56815" t="54640" r="36157" b="40436"/>
          <a:stretch/>
        </p:blipFill>
        <p:spPr>
          <a:xfrm>
            <a:off x="4558145" y="4522531"/>
            <a:ext cx="914400" cy="36021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11"/>
          <a:srcRect l="56815" t="54640" r="36157" b="40436"/>
          <a:stretch/>
        </p:blipFill>
        <p:spPr>
          <a:xfrm>
            <a:off x="3740727" y="4995663"/>
            <a:ext cx="914400" cy="360219"/>
          </a:xfrm>
          <a:prstGeom prst="rect">
            <a:avLst/>
          </a:prstGeom>
        </p:spPr>
      </p:pic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442369"/>
              </p:ext>
            </p:extLst>
          </p:nvPr>
        </p:nvGraphicFramePr>
        <p:xfrm>
          <a:off x="2472597" y="5503531"/>
          <a:ext cx="9526311" cy="77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r:id="rId12" imgW="5600700" imgH="457200" progId="Equation.3">
                  <p:embed/>
                </p:oleObj>
              </mc:Choice>
              <mc:Fallback>
                <p:oleObj r:id="rId12" imgW="560070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597" y="5503531"/>
                        <a:ext cx="9526311" cy="777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792737"/>
              </p:ext>
            </p:extLst>
          </p:nvPr>
        </p:nvGraphicFramePr>
        <p:xfrm>
          <a:off x="290284" y="5521563"/>
          <a:ext cx="1202739" cy="75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r:id="rId14" imgW="723586" imgH="457002" progId="Equation.3">
                  <p:embed/>
                </p:oleObj>
              </mc:Choice>
              <mc:Fallback>
                <p:oleObj r:id="rId14" imgW="723586" imgH="457002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84" y="5521563"/>
                        <a:ext cx="1202739" cy="75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8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23109" y="0"/>
            <a:ext cx="9393382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ГЛОБАЛЬНА ІНТЕРПОЛЯЦІЯ. ПОЛІНОМ НЬЮТОНА</a:t>
            </a:r>
            <a:endParaRPr lang="ru-RU" sz="3200" b="1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" name="Rectangle 5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76297" y="344097"/>
            <a:ext cx="11457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Попередньо складемо таблицю кінцевих різниць функції 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таблиця).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таблиці прийняті наступні позначення: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829148"/>
              </p:ext>
            </p:extLst>
          </p:nvPr>
        </p:nvGraphicFramePr>
        <p:xfrm>
          <a:off x="2175854" y="1065213"/>
          <a:ext cx="3282139" cy="127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3" imgW="1930400" imgH="749300" progId="Equation.2">
                  <p:embed/>
                </p:oleObj>
              </mc:Choice>
              <mc:Fallback>
                <p:oleObj r:id="rId3" imgW="1930400" imgH="74930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854" y="1065213"/>
                        <a:ext cx="3282139" cy="1277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1" r="9406"/>
          <a:stretch/>
        </p:blipFill>
        <p:spPr bwMode="auto">
          <a:xfrm>
            <a:off x="7051964" y="777435"/>
            <a:ext cx="5040798" cy="296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6"/>
          <a:srcRect l="24338" t="29829" r="19333" b="25852"/>
          <a:stretch/>
        </p:blipFill>
        <p:spPr>
          <a:xfrm>
            <a:off x="0" y="3616035"/>
            <a:ext cx="7329054" cy="32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23109" y="0"/>
            <a:ext cx="9393382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ГЛОБАЛЬНА ІНТЕРПОЛЯЦІЯ. ПОЛІНОМ НЬЮТОНА</a:t>
            </a:r>
          </a:p>
          <a:p>
            <a:pPr algn="ctr"/>
            <a:r>
              <a:rPr lang="ru-RU" sz="3200" b="1" dirty="0" smtClean="0"/>
              <a:t>ПРИКЛАД</a:t>
            </a:r>
            <a:endParaRPr lang="ru-RU" sz="3200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4338" t="29829" r="19333" b="25852"/>
          <a:stretch/>
        </p:blipFill>
        <p:spPr>
          <a:xfrm>
            <a:off x="6245628" y="1784203"/>
            <a:ext cx="5738554" cy="25384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15713" t="43372" r="13264" b="24431"/>
          <a:stretch/>
        </p:blipFill>
        <p:spPr>
          <a:xfrm>
            <a:off x="1323109" y="4336753"/>
            <a:ext cx="9240983" cy="2355273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142139"/>
              </p:ext>
            </p:extLst>
          </p:nvPr>
        </p:nvGraphicFramePr>
        <p:xfrm>
          <a:off x="2629977" y="2002182"/>
          <a:ext cx="1056845" cy="66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5" imgW="723586" imgH="457002" progId="Equation.3">
                  <p:embed/>
                </p:oleObj>
              </mc:Choice>
              <mc:Fallback>
                <p:oleObj r:id="rId5" imgW="723586" imgH="457002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977" y="2002182"/>
                        <a:ext cx="1056845" cy="667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33118"/>
              </p:ext>
            </p:extLst>
          </p:nvPr>
        </p:nvGraphicFramePr>
        <p:xfrm>
          <a:off x="221672" y="1040200"/>
          <a:ext cx="8575965" cy="729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7" imgW="5372100" imgH="457200" progId="Equation.3">
                  <p:embed/>
                </p:oleObj>
              </mc:Choice>
              <mc:Fallback>
                <p:oleObj r:id="rId7" imgW="5372100" imgH="4572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72" y="1040200"/>
                        <a:ext cx="8575965" cy="729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0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23109" y="0"/>
            <a:ext cx="9393382" cy="10252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ГЛОБАЛЬНА ІНТЕРПОЛЯЦІЯ. ПОЛІНОМ НЬЮТОНА</a:t>
            </a:r>
          </a:p>
          <a:p>
            <a:pPr algn="ctr"/>
            <a:r>
              <a:rPr lang="ru-RU" sz="3200" b="1" dirty="0"/>
              <a:t>ПЕРЕВАГИ ТА НЕДОЛ</a:t>
            </a:r>
            <a:r>
              <a:rPr lang="uk-UA" sz="3200" b="1" dirty="0"/>
              <a:t>ІКИ</a:t>
            </a:r>
          </a:p>
          <a:p>
            <a:pPr algn="ctr"/>
            <a:endParaRPr lang="ru-RU" sz="32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54181" y="1124680"/>
            <a:ext cx="112637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Інтерполяціонная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Ньютона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сіток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Для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точності інтерполяції в суму можуть бути додані нові члени, що вимагає підключення додаткових вузлів. При цьому для формули Ньютона байдуже, в якому порядку підключаються нові вузли, в той час як для формули Лагранжа при додаванні нових вузлів всі розрахунки треба робити заново.</a:t>
            </a:r>
          </a:p>
          <a:p>
            <a:pPr algn="just">
              <a:lnSpc>
                <a:spcPct val="150000"/>
              </a:lnSpc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90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359</Words>
  <Application>Microsoft Office PowerPoint</Application>
  <PresentationFormat>Широкоэкранный</PresentationFormat>
  <Paragraphs>31</Paragraphs>
  <Slides>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Equation.2</vt:lpstr>
      <vt:lpstr>Equation.3</vt:lpstr>
      <vt:lpstr>ГЛОБАЛЬНА ІНТЕРПОЛЯЦІЯ. ПОЛІНОМ ЛАГРАНЖА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Численные методы (ЧМ)</dc:title>
  <dc:creator>Дом</dc:creator>
  <cp:lastModifiedBy>Дом</cp:lastModifiedBy>
  <cp:revision>149</cp:revision>
  <dcterms:created xsi:type="dcterms:W3CDTF">2019-02-12T11:31:56Z</dcterms:created>
  <dcterms:modified xsi:type="dcterms:W3CDTF">2019-04-05T19:58:49Z</dcterms:modified>
</cp:coreProperties>
</file>