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C0A0D-929E-4F91-9327-C0355DDC123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3CD38-B33B-41C7-8F2D-1369441992B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232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3CD38-B33B-41C7-8F2D-1369441992BB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8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71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32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60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941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658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66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11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0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70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1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49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6058-7DB1-4DF1-843B-A4E015E52A8E}" type="datetimeFigureOut">
              <a:rPr lang="uk-UA" smtClean="0"/>
              <a:t>10.05.2019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9AF3-D377-432D-8F3C-67C7109E9E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73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71281" y="127060"/>
            <a:ext cx="514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 ФУНКЦІЙ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9902" y="650280"/>
            <a:ext cx="11267884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інженерній діяльності часто виникає необхідність описати у вигляді функціональної залежності зв'язок між величинами, заданими </a:t>
            </a:r>
            <a:r>
              <a:rPr lang="uk-UA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таблично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або у вигляді набору точок з координатами (</a:t>
            </a:r>
            <a:r>
              <a:rPr lang="uk-U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k-UA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uk-U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0, 1, 2, ..., n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 </a:t>
            </a:r>
            <a:r>
              <a:rPr lang="uk-UA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загальна кількість точок . Як правило, ці табличні дані отримані експериментально і мають похибки.</a:t>
            </a:r>
            <a:endParaRPr lang="uk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19" y="2713152"/>
            <a:ext cx="5522449" cy="39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9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71281" y="127060"/>
            <a:ext cx="5145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 ФУНКЦІЙ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280" y="958518"/>
            <a:ext cx="1141151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При апроксимації бажано отримати відносно просту функціональну залежність (наприклад, многочлен), яка дозволила б "згладити" експериментальні похибки, обчислювати значення функції в точках, які не містяться у вихідній таблиці.</a:t>
            </a:r>
          </a:p>
          <a:p>
            <a:pPr algn="just">
              <a:lnSpc>
                <a:spcPct val="150000"/>
              </a:lnSpc>
            </a:pP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Ця функціональна залежність повинна з достатньою точністю відповідати початковій табличній залежності. В якості критерію точності найчастіше використовують критерій найменших квадратів, тобто визначають таку функціональну залежність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(x)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якій звертається в мінімум.</a:t>
            </a:r>
          </a:p>
          <a:p>
            <a:pPr algn="just">
              <a:lnSpc>
                <a:spcPct val="150000"/>
              </a:lnSpc>
            </a:pPr>
            <a:endParaRPr lang="uk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Похибка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наближення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оцінюється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величиною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середньоквадратичного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відхилення</a:t>
            </a:r>
            <a:endParaRPr lang="uk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57336" y="4487854"/>
            <a:ext cx="643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 = </a:t>
            </a:r>
            <a:endParaRPr kumimoji="0" lang="ru-RU" alt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6970"/>
              </p:ext>
            </p:extLst>
          </p:nvPr>
        </p:nvGraphicFramePr>
        <p:xfrm>
          <a:off x="4800843" y="4289468"/>
          <a:ext cx="2581205" cy="79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3" imgW="1422400" imgH="444500" progId="Equation.3">
                  <p:embed/>
                </p:oleObj>
              </mc:Choice>
              <mc:Fallback>
                <p:oleObj r:id="rId3" imgW="14224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843" y="4289468"/>
                        <a:ext cx="2581205" cy="796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895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                                                                          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800843" y="5879370"/>
            <a:ext cx="642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ru-RU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</a:t>
            </a:r>
            <a:endParaRPr kumimoji="0" lang="ru-RU" altLang="uk-UA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89547"/>
              </p:ext>
            </p:extLst>
          </p:nvPr>
        </p:nvGraphicFramePr>
        <p:xfrm>
          <a:off x="5403980" y="5705304"/>
          <a:ext cx="1079727" cy="80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5" imgW="571252" imgH="431613" progId="Equation.3">
                  <p:embed/>
                </p:oleObj>
              </mc:Choice>
              <mc:Fallback>
                <p:oleObj r:id="rId5" imgW="57125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980" y="5705304"/>
                        <a:ext cx="1079727" cy="809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	</a:t>
            </a:r>
            <a:r>
              <a:rPr kumimoji="0" lang="uk-UA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4590" y="140914"/>
            <a:ext cx="6956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ІНТЕРПОЛЯЦІЙНІ СПЛАЙН-ФУНКЦІЇ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5636" y="889613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інтерполяційних многочленів при заповненні дискретно заданих функцій з 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кінцевою 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невисокою гладкістю має свої недоліки.</a:t>
            </a:r>
          </a:p>
          <a:p>
            <a:pPr algn="just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При великій кількості вузлів інтерполяції спостерігається осциляція многочлена між вузловими точками.</a:t>
            </a:r>
          </a:p>
          <a:p>
            <a:pPr algn="just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кількість арифметичних операцій, властиве многочленів високих ступенів, з одного боку збільшує величину похибок результатів обчислень на 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ПК 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(за рахунок накопичення помилок округлення), з іншого - призводить до значних витрат машинного часу.</a:t>
            </a:r>
          </a:p>
          <a:p>
            <a:pPr algn="just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Можна уникнути практично всіх перерахованих вище недоліків, якщо в якості </a:t>
            </a:r>
            <a:r>
              <a:rPr lang="uk-U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інтерполянта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використовувати </a:t>
            </a:r>
            <a:r>
              <a:rPr lang="uk-UA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</a:t>
            </a:r>
            <a:r>
              <a:rPr lang="uk-UA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-функції.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7639" t="26043" r="26893" b="12594"/>
          <a:stretch/>
        </p:blipFill>
        <p:spPr>
          <a:xfrm>
            <a:off x="7031381" y="1610049"/>
            <a:ext cx="48203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4590" y="140914"/>
            <a:ext cx="6956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ІНТЕРПОЛЯЦІЙНІ СПЛАЙН-ФУНКЦІЇ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833920"/>
            <a:ext cx="5611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Інтерполяційним </a:t>
            </a:r>
            <a:r>
              <a:rPr lang="uk-UA" sz="2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сплайном</a:t>
            </a:r>
            <a:r>
              <a:rPr lang="uk-UA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 функцію, гладко склеєну з шматків функцій деякого класу і проходить через вузли інтерполяції.</a:t>
            </a:r>
          </a:p>
          <a:p>
            <a:pPr algn="just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в якості носія </a:t>
            </a:r>
            <a:r>
              <a:rPr lang="uk-U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-функції використовується поліноми, то </a:t>
            </a:r>
            <a:r>
              <a:rPr lang="uk-U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називається </a:t>
            </a:r>
            <a:r>
              <a:rPr lang="uk-UA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поліноміальним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практиці зазвичай застосовують </a:t>
            </a:r>
            <a:r>
              <a:rPr lang="uk-U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поліноміальні </a:t>
            </a:r>
            <a:r>
              <a:rPr lang="uk-UA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</a:t>
            </a:r>
            <a:r>
              <a:rPr lang="uk-U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-функції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9129" t="25662" r="27745" b="18466"/>
          <a:stretch/>
        </p:blipFill>
        <p:spPr>
          <a:xfrm>
            <a:off x="7024255" y="833920"/>
            <a:ext cx="4170218" cy="30375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4134" t="40436" r="34028" b="16383"/>
          <a:stretch/>
        </p:blipFill>
        <p:spPr>
          <a:xfrm>
            <a:off x="4034482" y="3806951"/>
            <a:ext cx="4001154" cy="30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17099" y="251750"/>
            <a:ext cx="6522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ЛІНІЙНА СПЛАЙН-ІНТЕРПОЛЯЦІЯ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9449" t="24906" r="27533" b="20360"/>
          <a:stretch/>
        </p:blipFill>
        <p:spPr>
          <a:xfrm>
            <a:off x="484908" y="1218316"/>
            <a:ext cx="5098473" cy="364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8278" t="27557" r="26467" b="26231"/>
          <a:stretch/>
        </p:blipFill>
        <p:spPr>
          <a:xfrm>
            <a:off x="5745931" y="1484982"/>
            <a:ext cx="5888182" cy="33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4590" y="140914"/>
            <a:ext cx="7583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КВАДРАТИЧНА СПЛАЙН-ІНТЕРПОЛЯЦІЯ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129" t="29640" r="27426" b="15625"/>
          <a:stretch/>
        </p:blipFill>
        <p:spPr>
          <a:xfrm>
            <a:off x="249382" y="664134"/>
            <a:ext cx="5153891" cy="36506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3273" t="41193" r="24338" b="39299"/>
          <a:stretch/>
        </p:blipFill>
        <p:spPr>
          <a:xfrm>
            <a:off x="4904509" y="4560936"/>
            <a:ext cx="6816436" cy="14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4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4590" y="140914"/>
            <a:ext cx="6573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КУБІЧНА СПЛАЙН-ІНТЕРПОЛЯЦІЯ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1983" y="928773"/>
            <a:ext cx="56110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 часто застосовують </a:t>
            </a:r>
            <a:r>
              <a:rPr lang="uk-U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кубічні </a:t>
            </a:r>
            <a:r>
              <a:rPr lang="uk-UA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сплайни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тобто на кожному локальному інтервалі будується поліном третього </a:t>
            </a:r>
            <a:r>
              <a:rPr lang="uk-UA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ступеня, який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проходить через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вузли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першу і другу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похідні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умовою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гладкого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сполучення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кубічних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парабол.</a:t>
            </a:r>
            <a:endParaRPr lang="uk-U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429239"/>
              </p:ext>
            </p:extLst>
          </p:nvPr>
        </p:nvGraphicFramePr>
        <p:xfrm>
          <a:off x="823038" y="3989311"/>
          <a:ext cx="10759362" cy="66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4127500" imgH="254000" progId="Equation.3">
                  <p:embed/>
                </p:oleObj>
              </mc:Choice>
              <mc:Fallback>
                <p:oleObj r:id="rId3" imgW="41275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038" y="3989311"/>
                        <a:ext cx="10759362" cy="660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51982" y="4911556"/>
            <a:ext cx="114936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Коефіцієнти </a:t>
            </a:r>
            <a:r>
              <a:rPr lang="uk-UA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 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розраховуються незалежно для кожного проміжку, виходячи з значень </a:t>
            </a:r>
            <a:r>
              <a:rPr lang="uk-UA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uk-UA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сусідніх точках. Ділянки парабол називаються </a:t>
            </a:r>
            <a:r>
              <a:rPr lang="uk-U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сплайнами</a:t>
            </a:r>
            <a:r>
              <a:rPr lang="uk-U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l="29556" t="28883" r="27319" b="15814"/>
          <a:stretch/>
        </p:blipFill>
        <p:spPr>
          <a:xfrm>
            <a:off x="6447983" y="722104"/>
            <a:ext cx="4350327" cy="31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0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57773" t="31155" r="13370" b="23769"/>
          <a:stretch/>
        </p:blipFill>
        <p:spPr>
          <a:xfrm>
            <a:off x="2978727" y="346364"/>
            <a:ext cx="6899564" cy="60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33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209</Words>
  <Application>Microsoft Office PowerPoint</Application>
  <PresentationFormat>Широкоэкранный</PresentationFormat>
  <Paragraphs>25</Paragraphs>
  <Slides>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Equation.3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Дом</dc:creator>
  <cp:lastModifiedBy>Дом</cp:lastModifiedBy>
  <cp:revision>29</cp:revision>
  <dcterms:created xsi:type="dcterms:W3CDTF">2019-04-19T11:50:17Z</dcterms:created>
  <dcterms:modified xsi:type="dcterms:W3CDTF">2019-05-10T16:48:42Z</dcterms:modified>
</cp:coreProperties>
</file>