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7" r:id="rId2"/>
    <p:sldId id="265" r:id="rId3"/>
    <p:sldId id="266" r:id="rId4"/>
    <p:sldId id="264" r:id="rId5"/>
    <p:sldId id="267" r:id="rId6"/>
    <p:sldId id="268" r:id="rId7"/>
    <p:sldId id="273"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2" d="100"/>
          <a:sy n="82" d="100"/>
        </p:scale>
        <p:origin x="720" y="72"/>
      </p:cViewPr>
      <p:guideLst/>
    </p:cSldViewPr>
  </p:slideViewPr>
  <p:notesTextViewPr>
    <p:cViewPr>
      <p:scale>
        <a:sx n="1" d="1"/>
        <a:sy n="1" d="1"/>
      </p:scale>
      <p:origin x="0" y="0"/>
    </p:cViewPr>
  </p:notesTextViewPr>
  <p:notesViewPr>
    <p:cSldViewPr>
      <p:cViewPr varScale="1">
        <p:scale>
          <a:sx n="95" d="100"/>
          <a:sy n="95" d="100"/>
        </p:scale>
        <p:origin x="69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t>11/14/2024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t>‹#›</a:t>
            </a:fld>
            <a:endParaRPr lang="en-US"/>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t>11/14/2024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t>‹#›</a:t>
            </a:fld>
            <a:endParaRPr lang="en-US"/>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514599"/>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5638800" y="2895600"/>
            <a:ext cx="5486400" cy="914400"/>
          </a:xfrm>
        </p:spPr>
        <p:txBody>
          <a:bodyPr/>
          <a:lstStyle>
            <a:lvl1pPr marL="0" indent="0" algn="l">
              <a:spcBef>
                <a:spcPts val="1200"/>
              </a:spcBef>
              <a:buNone/>
              <a:defRPr sz="2400">
                <a:solidFill>
                  <a:schemeClr val="bg2">
                    <a:lumMod val="25000"/>
                    <a:lumOff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205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11/14/2024</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1745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65125"/>
            <a:ext cx="1828800" cy="5654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65125"/>
            <a:ext cx="8001000" cy="5654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11/14/2024</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4737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11/14/2024</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2730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450" y="1676401"/>
            <a:ext cx="10058400" cy="1752600"/>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060450" y="3581400"/>
            <a:ext cx="10058400" cy="1143000"/>
          </a:xfrm>
        </p:spPr>
        <p:txBody>
          <a:bodyPr/>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11/14/2024</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156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62EC29-B8C5-4C7A-B6DA-418494D5CB21}" type="datetimeFigureOut">
              <a:rPr lang="en-US" smtClean="0"/>
              <a:t>11/14/2024</a:t>
            </a:fld>
            <a:endParaRPr lang="en-US"/>
          </a:p>
        </p:txBody>
      </p:sp>
      <p:sp>
        <p:nvSpPr>
          <p:cNvPr id="7" name="Slide Number Placeholder 6"/>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3902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62EC29-B8C5-4C7A-B6DA-418494D5CB21}" type="datetimeFigureOut">
              <a:rPr lang="en-US" smtClean="0"/>
              <a:t>11/14/2024</a:t>
            </a:fld>
            <a:endParaRPr lang="en-US"/>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6924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62EC29-B8C5-4C7A-B6DA-418494D5CB21}" type="datetimeFigureOut">
              <a:rPr lang="en-US" smtClean="0"/>
              <a:t>11/14/2024</a:t>
            </a:fld>
            <a:endParaRPr lang="en-US"/>
          </a:p>
        </p:txBody>
      </p:sp>
      <p:sp>
        <p:nvSpPr>
          <p:cNvPr id="5" name="Slide Number Placeholder 4"/>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8109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762EC29-B8C5-4C7A-B6DA-418494D5CB21}" type="datetimeFigureOut">
              <a:rPr lang="en-US" smtClean="0"/>
              <a:t>11/14/2024</a:t>
            </a:fld>
            <a:endParaRPr lang="en-US"/>
          </a:p>
        </p:txBody>
      </p:sp>
      <p:sp>
        <p:nvSpPr>
          <p:cNvPr id="4" name="Slide Number Placeholder 3"/>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23512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838200"/>
            <a:ext cx="6172200" cy="518160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2"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7239000" cy="6858000"/>
          </a:xfrm>
          <a:solidFill>
            <a:schemeClr val="bg1"/>
          </a:solidFill>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1"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1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3762EC29-B8C5-4C7A-B6DA-418494D5CB21}" type="datetimeFigureOut">
              <a:rPr lang="en-US" smtClean="0"/>
              <a:pPr/>
              <a:t>11/14/2024</a:t>
            </a:fld>
            <a:endParaRPr lang="en-US"/>
          </a:p>
        </p:txBody>
      </p:sp>
      <p:sp>
        <p:nvSpPr>
          <p:cNvPr id="6" name="Slide Number Placeholder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F9043838-BFF5-400C-B067-3DF4A5F395D6}" type="slidenum">
              <a:rPr lang="en-US" smtClean="0"/>
              <a:pPr/>
              <a:t>‹#›</a:t>
            </a:fld>
            <a:endParaRPr lang="en-US"/>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HOOPS AND HURTS</a:t>
            </a:r>
          </a:p>
        </p:txBody>
      </p:sp>
      <p:sp>
        <p:nvSpPr>
          <p:cNvPr id="3" name="Subtitle 2"/>
          <p:cNvSpPr>
            <a:spLocks noGrp="1"/>
          </p:cNvSpPr>
          <p:nvPr>
            <p:ph type="subTitle" idx="1"/>
          </p:nvPr>
        </p:nvSpPr>
        <p:spPr/>
        <p:txBody>
          <a:bodyPr/>
          <a:lstStyle/>
          <a:p>
            <a:r>
              <a:rPr lang="en-US" dirty="0"/>
              <a:t>Analyzing Injury Trends in Basketball</a:t>
            </a:r>
          </a:p>
        </p:txBody>
      </p:sp>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GAME PLAN.</a:t>
            </a:r>
          </a:p>
        </p:txBody>
      </p:sp>
      <p:pic>
        <p:nvPicPr>
          <p:cNvPr id="5" name="Picture Placeholder 4" descr="Basketball players raising hands together"/>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a:stretch/>
        </p:blipFill>
        <p:spPr/>
      </p:pic>
      <p:sp>
        <p:nvSpPr>
          <p:cNvPr id="3" name="Text Placeholder 2"/>
          <p:cNvSpPr>
            <a:spLocks noGrp="1"/>
          </p:cNvSpPr>
          <p:nvPr>
            <p:ph type="body" sz="half" idx="2"/>
          </p:nvPr>
        </p:nvSpPr>
        <p:spPr/>
        <p:txBody>
          <a:bodyPr>
            <a:normAutofit fontScale="85000" lnSpcReduction="20000"/>
          </a:bodyPr>
          <a:lstStyle/>
          <a:p>
            <a:r>
              <a:rPr lang="en-US" dirty="0"/>
              <a:t>This project digs into the data to reveal what puts players at risk on the court. From tracking player workloads to analyzing game intensity, we’re uncovering the hidden factors behind injuries. The goal? Equip coaches and trainers with powerful insights to outsmart injuries and keep players strong, safe, and unstoppable. 🏀💥</a:t>
            </a:r>
          </a:p>
        </p:txBody>
      </p:sp>
      <p:sp>
        <p:nvSpPr>
          <p:cNvPr id="6" name="Rounded Rectangle 5" hidden="1"/>
          <p:cNvSpPr/>
          <p:nvPr/>
        </p:nvSpPr>
        <p:spPr>
          <a:xfrm>
            <a:off x="12344400" y="152400"/>
            <a:ext cx="1295400" cy="65532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i="1" dirty="0">
                <a:latin typeface="Arial" pitchFamily="34" charset="0"/>
                <a:cs typeface="Arial" pitchFamily="34" charset="0"/>
              </a:rPr>
              <a:t>NOTE:</a:t>
            </a:r>
          </a:p>
          <a:p>
            <a:r>
              <a:rPr lang="en-US" sz="1200" i="1" dirty="0">
                <a:latin typeface="Arial" pitchFamily="34" charset="0"/>
                <a:cs typeface="Arial" pitchFamily="34" charset="0"/>
              </a:rPr>
              <a:t>To change images on this slide, select a picture and delete it. Then click the Insert Picture icon</a:t>
            </a:r>
          </a:p>
          <a:p>
            <a:r>
              <a:rPr lang="en-US" sz="1200" i="1" dirty="0">
                <a:latin typeface="Arial" pitchFamily="34" charset="0"/>
                <a:cs typeface="Arial" pitchFamily="34" charset="0"/>
              </a:rPr>
              <a:t>in the placeholder to insert your own image.</a:t>
            </a:r>
          </a:p>
        </p:txBody>
      </p:sp>
    </p:spTree>
    <p:extLst>
      <p:ext uri="{BB962C8B-B14F-4D97-AF65-F5344CB8AC3E}">
        <p14:creationId xmlns:p14="http://schemas.microsoft.com/office/powerpoint/2010/main" val="305338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SCOUTING REPORT – INTRODUCTION.</a:t>
            </a:r>
          </a:p>
        </p:txBody>
      </p:sp>
      <p:sp>
        <p:nvSpPr>
          <p:cNvPr id="3" name="Content Placeholder 2"/>
          <p:cNvSpPr>
            <a:spLocks noGrp="1"/>
          </p:cNvSpPr>
          <p:nvPr>
            <p:ph idx="1"/>
          </p:nvPr>
        </p:nvSpPr>
        <p:spPr/>
        <p:txBody>
          <a:bodyPr>
            <a:normAutofit/>
          </a:bodyPr>
          <a:lstStyle/>
          <a:p>
            <a:pPr marL="0" indent="0">
              <a:buNone/>
            </a:pPr>
            <a:r>
              <a:rPr lang="en-US" dirty="0"/>
              <a:t>This dataset is our game tape for understanding injury risks on the court. Packed with intel on </a:t>
            </a:r>
            <a:r>
              <a:rPr lang="en-US" b="1" dirty="0">
                <a:solidFill>
                  <a:srgbClr val="FFC000"/>
                </a:solidFill>
              </a:rPr>
              <a:t>Injury Type</a:t>
            </a:r>
            <a:r>
              <a:rPr lang="en-US" dirty="0"/>
              <a:t>, </a:t>
            </a:r>
            <a:r>
              <a:rPr lang="en-US" b="1" dirty="0">
                <a:solidFill>
                  <a:srgbClr val="FFC000"/>
                </a:solidFill>
              </a:rPr>
              <a:t>Body Part</a:t>
            </a:r>
            <a:r>
              <a:rPr lang="en-US" dirty="0"/>
              <a:t>, </a:t>
            </a:r>
            <a:r>
              <a:rPr lang="en-US" b="1" dirty="0">
                <a:solidFill>
                  <a:srgbClr val="FFC000"/>
                </a:solidFill>
              </a:rPr>
              <a:t>Severity</a:t>
            </a:r>
            <a:r>
              <a:rPr lang="en-US" dirty="0"/>
              <a:t>, and </a:t>
            </a:r>
            <a:r>
              <a:rPr lang="en-US" b="1" dirty="0">
                <a:solidFill>
                  <a:srgbClr val="FFC000"/>
                </a:solidFill>
              </a:rPr>
              <a:t>Recovery Time</a:t>
            </a:r>
            <a:r>
              <a:rPr lang="en-US" dirty="0"/>
              <a:t>, it breaks down exactly where and when players face their toughest hits. We’ve also got </a:t>
            </a:r>
            <a:r>
              <a:rPr lang="en-US" b="1" dirty="0">
                <a:solidFill>
                  <a:srgbClr val="FFC000"/>
                </a:solidFill>
              </a:rPr>
              <a:t>player performance stats </a:t>
            </a:r>
            <a:r>
              <a:rPr lang="en-US" dirty="0"/>
              <a:t>like </a:t>
            </a:r>
            <a:r>
              <a:rPr lang="en-US" b="1" dirty="0">
                <a:solidFill>
                  <a:srgbClr val="FFC000"/>
                </a:solidFill>
              </a:rPr>
              <a:t>Hamstring to Quad Ratio</a:t>
            </a:r>
            <a:r>
              <a:rPr lang="en-US" dirty="0"/>
              <a:t>, </a:t>
            </a:r>
            <a:r>
              <a:rPr lang="en-US" b="1" dirty="0">
                <a:solidFill>
                  <a:srgbClr val="FFC000"/>
                </a:solidFill>
              </a:rPr>
              <a:t>Imbalance Percentages</a:t>
            </a:r>
            <a:r>
              <a:rPr lang="en-US" dirty="0"/>
              <a:t>, Distance Covered, Heart Rate, Core Temperature, and Max Jump Height giving us the inside scoop on how player’s bodies handle the grind. Sourced from in-depth session data, this is our playbook for spotting injury patterns and building a smarter, safer strategy to keep players at the top of their game.</a:t>
            </a:r>
          </a:p>
        </p:txBody>
      </p:sp>
    </p:spTree>
    <p:extLst>
      <p:ext uri="{BB962C8B-B14F-4D97-AF65-F5344CB8AC3E}">
        <p14:creationId xmlns:p14="http://schemas.microsoft.com/office/powerpoint/2010/main" val="290508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10058400" cy="1143000"/>
          </a:xfrm>
        </p:spPr>
        <p:txBody>
          <a:bodyPr anchor="b">
            <a:normAutofit/>
          </a:bodyPr>
          <a:lstStyle/>
          <a:p>
            <a:r>
              <a:rPr lang="en-IN" dirty="0"/>
              <a:t>3. INJURY TIMEOUT.</a:t>
            </a:r>
            <a:endParaRPr lang="en-US" dirty="0"/>
          </a:p>
        </p:txBody>
      </p:sp>
      <p:pic>
        <p:nvPicPr>
          <p:cNvPr id="7" name="Content Placeholder 6">
            <a:extLst>
              <a:ext uri="{FF2B5EF4-FFF2-40B4-BE49-F238E27FC236}">
                <a16:creationId xmlns:a16="http://schemas.microsoft.com/office/drawing/2014/main" id="{F3B763FD-43D9-5F53-DD14-EC658B57333F}"/>
              </a:ext>
            </a:extLst>
          </p:cNvPr>
          <p:cNvPicPr>
            <a:picLocks noGrp="1" noChangeAspect="1"/>
          </p:cNvPicPr>
          <p:nvPr>
            <p:ph sz="half" idx="1"/>
          </p:nvPr>
        </p:nvPicPr>
        <p:blipFill>
          <a:blip r:embed="rId2"/>
          <a:stretch>
            <a:fillRect/>
          </a:stretch>
        </p:blipFill>
        <p:spPr>
          <a:xfrm>
            <a:off x="335360" y="1700808"/>
            <a:ext cx="6264696" cy="4439816"/>
          </a:xfrm>
          <a:noFill/>
        </p:spPr>
      </p:pic>
      <p:sp>
        <p:nvSpPr>
          <p:cNvPr id="13" name="Content Placeholder 12">
            <a:extLst>
              <a:ext uri="{FF2B5EF4-FFF2-40B4-BE49-F238E27FC236}">
                <a16:creationId xmlns:a16="http://schemas.microsoft.com/office/drawing/2014/main" id="{6ACCE184-6CEA-CC3D-8744-91E987C588CC}"/>
              </a:ext>
            </a:extLst>
          </p:cNvPr>
          <p:cNvSpPr>
            <a:spLocks noGrp="1"/>
          </p:cNvSpPr>
          <p:nvPr>
            <p:ph sz="half" idx="2"/>
          </p:nvPr>
        </p:nvSpPr>
        <p:spPr>
          <a:xfrm>
            <a:off x="6816080" y="1676401"/>
            <a:ext cx="5184576" cy="4343400"/>
          </a:xfrm>
        </p:spPr>
        <p:txBody>
          <a:bodyPr>
            <a:normAutofit fontScale="92500" lnSpcReduction="20000"/>
          </a:bodyPr>
          <a:lstStyle/>
          <a:p>
            <a:r>
              <a:rPr lang="en-US" dirty="0"/>
              <a:t>This chart highlights the most common injuries on the court, with </a:t>
            </a:r>
            <a:r>
              <a:rPr lang="en-US" b="1" dirty="0">
                <a:solidFill>
                  <a:srgbClr val="FFC000"/>
                </a:solidFill>
              </a:rPr>
              <a:t>tendonitis</a:t>
            </a:r>
            <a:r>
              <a:rPr lang="en-US" b="1" dirty="0"/>
              <a:t> </a:t>
            </a:r>
            <a:r>
              <a:rPr lang="en-US" dirty="0"/>
              <a:t>leading the pack, likely due to the intense, repetitive movements in basketball. </a:t>
            </a:r>
            <a:r>
              <a:rPr lang="en-US" b="1" dirty="0">
                <a:solidFill>
                  <a:srgbClr val="FFC000"/>
                </a:solidFill>
              </a:rPr>
              <a:t>Strains, fractures, and concussions</a:t>
            </a:r>
            <a:r>
              <a:rPr lang="en-US" b="1" dirty="0"/>
              <a:t> </a:t>
            </a:r>
            <a:r>
              <a:rPr lang="en-US" dirty="0"/>
              <a:t>also rank high, reflecting the physical toll from sprinting, jumping, and contact during play. </a:t>
            </a:r>
            <a:r>
              <a:rPr lang="en-US" b="1" dirty="0">
                <a:solidFill>
                  <a:srgbClr val="FFC000"/>
                </a:solidFill>
              </a:rPr>
              <a:t>Sprains and muscle strains</a:t>
            </a:r>
            <a:r>
              <a:rPr lang="en-US" dirty="0"/>
              <a:t> are frequent from quick pivots and directional changes, while </a:t>
            </a:r>
            <a:r>
              <a:rPr lang="en-US" b="1" dirty="0">
                <a:solidFill>
                  <a:srgbClr val="FFC000"/>
                </a:solidFill>
              </a:rPr>
              <a:t>soreness and dislocations</a:t>
            </a:r>
            <a:r>
              <a:rPr lang="en-US" dirty="0"/>
              <a:t> show up as milder but persistent issues. These insights point to the need for targeted conditioning and recovery protocols to reduce injury risks and keep players game-ready.</a:t>
            </a:r>
            <a:endParaRPr lang="en-IN" dirty="0"/>
          </a:p>
        </p:txBody>
      </p:sp>
    </p:spTree>
    <p:extLst>
      <p:ext uri="{BB962C8B-B14F-4D97-AF65-F5344CB8AC3E}">
        <p14:creationId xmlns:p14="http://schemas.microsoft.com/office/powerpoint/2010/main" val="194957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18755805-87C3-2957-8152-2DE563AED854}"/>
              </a:ext>
            </a:extLst>
          </p:cNvPr>
          <p:cNvSpPr>
            <a:spLocks noGrp="1"/>
          </p:cNvSpPr>
          <p:nvPr>
            <p:ph type="title"/>
          </p:nvPr>
        </p:nvSpPr>
        <p:spPr>
          <a:xfrm>
            <a:off x="7752184" y="332656"/>
            <a:ext cx="4248472" cy="720080"/>
          </a:xfrm>
        </p:spPr>
        <p:txBody>
          <a:bodyPr>
            <a:normAutofit/>
          </a:bodyPr>
          <a:lstStyle/>
          <a:p>
            <a:r>
              <a:rPr lang="en-US" sz="3200" dirty="0"/>
              <a:t>4. COURT FACTORS.</a:t>
            </a:r>
          </a:p>
        </p:txBody>
      </p:sp>
      <p:pic>
        <p:nvPicPr>
          <p:cNvPr id="8" name="Content Placeholder 7">
            <a:extLst>
              <a:ext uri="{FF2B5EF4-FFF2-40B4-BE49-F238E27FC236}">
                <a16:creationId xmlns:a16="http://schemas.microsoft.com/office/drawing/2014/main" id="{A904E636-4BAB-D8A5-F07C-CDEE04CCCE93}"/>
              </a:ext>
            </a:extLst>
          </p:cNvPr>
          <p:cNvPicPr>
            <a:picLocks noGrp="1" noChangeAspect="1"/>
          </p:cNvPicPr>
          <p:nvPr>
            <p:ph type="pic" idx="1"/>
          </p:nvPr>
        </p:nvPicPr>
        <p:blipFill>
          <a:blip r:embed="rId2"/>
          <a:stretch/>
        </p:blipFill>
        <p:spPr>
          <a:xfrm>
            <a:off x="0" y="804862"/>
            <a:ext cx="7392144" cy="5248275"/>
          </a:xfrm>
          <a:noFill/>
        </p:spPr>
      </p:pic>
      <p:sp>
        <p:nvSpPr>
          <p:cNvPr id="3" name="Content Placeholder 2"/>
          <p:cNvSpPr>
            <a:spLocks noGrp="1"/>
          </p:cNvSpPr>
          <p:nvPr>
            <p:ph type="body" sz="half" idx="2"/>
          </p:nvPr>
        </p:nvSpPr>
        <p:spPr>
          <a:xfrm>
            <a:off x="7924801" y="1484784"/>
            <a:ext cx="3657600" cy="5040560"/>
          </a:xfrm>
        </p:spPr>
        <p:txBody>
          <a:bodyPr>
            <a:normAutofit fontScale="92500"/>
          </a:bodyPr>
          <a:lstStyle/>
          <a:p>
            <a:r>
              <a:rPr lang="en-US" dirty="0"/>
              <a:t>This chart shows that </a:t>
            </a:r>
            <a:r>
              <a:rPr lang="en-US" b="1" dirty="0">
                <a:solidFill>
                  <a:srgbClr val="FFC000"/>
                </a:solidFill>
              </a:rPr>
              <a:t>head injuries</a:t>
            </a:r>
            <a:r>
              <a:rPr lang="en-US" dirty="0"/>
              <a:t> (mainly concussions) are a big risk, likely from hard falls and collisions. </a:t>
            </a:r>
            <a:r>
              <a:rPr lang="en-US" b="1" dirty="0">
                <a:solidFill>
                  <a:srgbClr val="FFC000"/>
                </a:solidFill>
              </a:rPr>
              <a:t>Quad and shoulder strains</a:t>
            </a:r>
            <a:r>
              <a:rPr lang="en-US" dirty="0"/>
              <a:t> are common from constant movement, while </a:t>
            </a:r>
            <a:r>
              <a:rPr lang="en-US" dirty="0">
                <a:solidFill>
                  <a:srgbClr val="FFC000"/>
                </a:solidFill>
              </a:rPr>
              <a:t>knee </a:t>
            </a:r>
            <a:r>
              <a:rPr lang="en-US" b="1" dirty="0">
                <a:solidFill>
                  <a:srgbClr val="FFC000"/>
                </a:solidFill>
              </a:rPr>
              <a:t>sprains</a:t>
            </a:r>
            <a:r>
              <a:rPr lang="en-US" dirty="0"/>
              <a:t> reflect the impact of jumping and cutting. </a:t>
            </a:r>
            <a:r>
              <a:rPr lang="en-US" b="1" dirty="0">
                <a:solidFill>
                  <a:srgbClr val="FFC000"/>
                </a:solidFill>
              </a:rPr>
              <a:t>Wrist and foot injuries</a:t>
            </a:r>
            <a:r>
              <a:rPr lang="en-US" dirty="0"/>
              <a:t> hint at the toll from floor impact. To keep players safe, focusing on conditioning and protection for high-risk areas like the head, quads, shoulders, and knees is key.</a:t>
            </a:r>
          </a:p>
        </p:txBody>
      </p:sp>
    </p:spTree>
    <p:extLst>
      <p:ext uri="{BB962C8B-B14F-4D97-AF65-F5344CB8AC3E}">
        <p14:creationId xmlns:p14="http://schemas.microsoft.com/office/powerpoint/2010/main" val="259839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C7A6636-CDE1-7FFD-0227-E437B71B02AE}"/>
              </a:ext>
            </a:extLst>
          </p:cNvPr>
          <p:cNvSpPr>
            <a:spLocks noGrp="1"/>
          </p:cNvSpPr>
          <p:nvPr>
            <p:ph type="title"/>
          </p:nvPr>
        </p:nvSpPr>
        <p:spPr>
          <a:xfrm>
            <a:off x="7924800" y="838200"/>
            <a:ext cx="4147864" cy="790600"/>
          </a:xfrm>
        </p:spPr>
        <p:txBody>
          <a:bodyPr/>
          <a:lstStyle/>
          <a:p>
            <a:r>
              <a:rPr lang="en-US" dirty="0"/>
              <a:t>4.1  DIRECT IMPACT</a:t>
            </a:r>
          </a:p>
        </p:txBody>
      </p:sp>
      <p:pic>
        <p:nvPicPr>
          <p:cNvPr id="5" name="Picture 4">
            <a:extLst>
              <a:ext uri="{FF2B5EF4-FFF2-40B4-BE49-F238E27FC236}">
                <a16:creationId xmlns:a16="http://schemas.microsoft.com/office/drawing/2014/main" id="{C2A1EDB1-3E16-C592-81BF-CA544952A034}"/>
              </a:ext>
            </a:extLst>
          </p:cNvPr>
          <p:cNvPicPr>
            <a:picLocks noChangeAspect="1"/>
          </p:cNvPicPr>
          <p:nvPr/>
        </p:nvPicPr>
        <p:blipFill>
          <a:blip r:embed="rId2"/>
          <a:stretch>
            <a:fillRect/>
          </a:stretch>
        </p:blipFill>
        <p:spPr>
          <a:xfrm>
            <a:off x="609600" y="1361314"/>
            <a:ext cx="6172200" cy="4135373"/>
          </a:xfrm>
          <a:prstGeom prst="rect">
            <a:avLst/>
          </a:prstGeom>
          <a:noFill/>
        </p:spPr>
      </p:pic>
      <p:sp>
        <p:nvSpPr>
          <p:cNvPr id="12" name="Text Placeholder 3">
            <a:extLst>
              <a:ext uri="{FF2B5EF4-FFF2-40B4-BE49-F238E27FC236}">
                <a16:creationId xmlns:a16="http://schemas.microsoft.com/office/drawing/2014/main" id="{5D182462-53AD-2727-0D14-16264D3D489B}"/>
              </a:ext>
            </a:extLst>
          </p:cNvPr>
          <p:cNvSpPr>
            <a:spLocks noGrp="1"/>
          </p:cNvSpPr>
          <p:nvPr>
            <p:ph type="body" sz="half" idx="2"/>
          </p:nvPr>
        </p:nvSpPr>
        <p:spPr>
          <a:xfrm>
            <a:off x="7924802" y="1700808"/>
            <a:ext cx="4147862" cy="4318992"/>
          </a:xfrm>
        </p:spPr>
        <p:txBody>
          <a:bodyPr>
            <a:normAutofit fontScale="92500" lnSpcReduction="20000"/>
          </a:bodyPr>
          <a:lstStyle/>
          <a:p>
            <a:r>
              <a:rPr lang="en-US" dirty="0"/>
              <a:t>This chart highlights that </a:t>
            </a:r>
            <a:r>
              <a:rPr lang="en-US" b="1" dirty="0">
                <a:solidFill>
                  <a:srgbClr val="FFC000"/>
                </a:solidFill>
              </a:rPr>
              <a:t>groin imbalance</a:t>
            </a:r>
            <a:r>
              <a:rPr lang="en-US" dirty="0"/>
              <a:t> is the strongest predictor of injury, likely due to lateral movements in basketball. </a:t>
            </a:r>
            <a:r>
              <a:rPr lang="en-US" b="1" dirty="0">
                <a:solidFill>
                  <a:srgbClr val="FFC000"/>
                </a:solidFill>
              </a:rPr>
              <a:t>Hamstring and quad imbalances</a:t>
            </a:r>
            <a:r>
              <a:rPr lang="en-US" b="1" dirty="0"/>
              <a:t> </a:t>
            </a:r>
            <a:r>
              <a:rPr lang="en-US" dirty="0"/>
              <a:t>are also key, emphasizing the need for balanced leg strength to handle jumps and sprints. </a:t>
            </a:r>
            <a:r>
              <a:rPr lang="en-US" b="1" dirty="0">
                <a:solidFill>
                  <a:srgbClr val="FFC000"/>
                </a:solidFill>
              </a:rPr>
              <a:t>Calf imbalance</a:t>
            </a:r>
            <a:r>
              <a:rPr lang="en-US" dirty="0"/>
              <a:t> and </a:t>
            </a:r>
            <a:r>
              <a:rPr lang="en-US" b="1" dirty="0">
                <a:solidFill>
                  <a:srgbClr val="FFC000"/>
                </a:solidFill>
              </a:rPr>
              <a:t>hamstring-to-quad ratio</a:t>
            </a:r>
            <a:r>
              <a:rPr lang="en-US" b="1" dirty="0"/>
              <a:t> </a:t>
            </a:r>
            <a:r>
              <a:rPr lang="en-US" dirty="0"/>
              <a:t>further indicate that muscle balance is essential to prevent injury, especially for explosive movements and knee stability. Prioritizing muscle conditioning and balance can help keep players on the court longer.</a:t>
            </a:r>
          </a:p>
        </p:txBody>
      </p:sp>
    </p:spTree>
    <p:extLst>
      <p:ext uri="{BB962C8B-B14F-4D97-AF65-F5344CB8AC3E}">
        <p14:creationId xmlns:p14="http://schemas.microsoft.com/office/powerpoint/2010/main" val="299311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D237-4C7C-70F4-F93D-45E5440AA44C}"/>
              </a:ext>
            </a:extLst>
          </p:cNvPr>
          <p:cNvSpPr>
            <a:spLocks noGrp="1"/>
          </p:cNvSpPr>
          <p:nvPr>
            <p:ph type="title"/>
          </p:nvPr>
        </p:nvSpPr>
        <p:spPr/>
        <p:txBody>
          <a:bodyPr/>
          <a:lstStyle/>
          <a:p>
            <a:r>
              <a:rPr lang="en-US" dirty="0"/>
              <a:t>5. GAME READY OR BENCHED?</a:t>
            </a:r>
            <a:endParaRPr lang="en-IN" dirty="0"/>
          </a:p>
        </p:txBody>
      </p:sp>
      <p:sp>
        <p:nvSpPr>
          <p:cNvPr id="3" name="Content Placeholder 2">
            <a:extLst>
              <a:ext uri="{FF2B5EF4-FFF2-40B4-BE49-F238E27FC236}">
                <a16:creationId xmlns:a16="http://schemas.microsoft.com/office/drawing/2014/main" id="{9DB0027A-32BE-E916-5877-0B50B0CC3F79}"/>
              </a:ext>
            </a:extLst>
          </p:cNvPr>
          <p:cNvSpPr>
            <a:spLocks noGrp="1"/>
          </p:cNvSpPr>
          <p:nvPr>
            <p:ph idx="1"/>
          </p:nvPr>
        </p:nvSpPr>
        <p:spPr/>
        <p:txBody>
          <a:bodyPr>
            <a:normAutofit lnSpcReduction="10000"/>
          </a:bodyPr>
          <a:lstStyle/>
          <a:p>
            <a:pPr marL="0" indent="0">
              <a:buNone/>
            </a:pPr>
            <a:r>
              <a:rPr lang="en-US" dirty="0"/>
              <a:t>Coach, here’s the game plan with our injury prediction model:</a:t>
            </a:r>
          </a:p>
          <a:p>
            <a:r>
              <a:rPr lang="en-US" b="1" dirty="0">
                <a:solidFill>
                  <a:srgbClr val="FFC000"/>
                </a:solidFill>
              </a:rPr>
              <a:t>Data &amp; History</a:t>
            </a:r>
            <a:r>
              <a:rPr lang="en-US" dirty="0"/>
              <a:t>: We’re using each player’s muscle stats and injury history to get a real-time risk profile.</a:t>
            </a:r>
          </a:p>
          <a:p>
            <a:r>
              <a:rPr lang="en-US" b="1" dirty="0">
                <a:solidFill>
                  <a:srgbClr val="FFC000"/>
                </a:solidFill>
              </a:rPr>
              <a:t>Injury Probability</a:t>
            </a:r>
            <a:r>
              <a:rPr lang="en-US" dirty="0"/>
              <a:t>: The model calculates how likely a player is to get injured if they hit the court.</a:t>
            </a:r>
          </a:p>
          <a:p>
            <a:r>
              <a:rPr lang="en-US" b="1" dirty="0">
                <a:solidFill>
                  <a:srgbClr val="FFC000"/>
                </a:solidFill>
              </a:rPr>
              <a:t>Play or Bench</a:t>
            </a:r>
            <a:r>
              <a:rPr lang="en-US" dirty="0"/>
              <a:t>: With a set risk threshold, if they’re below it, they’re cleared to play. If they’re over, we’d say “hold back” to keep them safe.</a:t>
            </a:r>
          </a:p>
          <a:p>
            <a:r>
              <a:rPr lang="en-US" b="1" dirty="0">
                <a:solidFill>
                  <a:srgbClr val="FFC000"/>
                </a:solidFill>
              </a:rPr>
              <a:t>Clear Call</a:t>
            </a:r>
            <a:r>
              <a:rPr lang="en-US" dirty="0"/>
              <a:t>: The model gives a solid recommendation—“Game Ready” or “Bench”—based on each player’s risk.</a:t>
            </a:r>
          </a:p>
          <a:p>
            <a:pPr marL="0" indent="0">
              <a:buNone/>
            </a:pPr>
            <a:r>
              <a:rPr lang="en-US" dirty="0"/>
              <a:t>This is our playbook for smart, safe game-time decisions.</a:t>
            </a:r>
            <a:endParaRPr lang="en-IN" dirty="0"/>
          </a:p>
        </p:txBody>
      </p:sp>
    </p:spTree>
    <p:extLst>
      <p:ext uri="{BB962C8B-B14F-4D97-AF65-F5344CB8AC3E}">
        <p14:creationId xmlns:p14="http://schemas.microsoft.com/office/powerpoint/2010/main" val="3781019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0" y="188640"/>
            <a:ext cx="3657600" cy="720080"/>
          </a:xfrm>
        </p:spPr>
        <p:txBody>
          <a:bodyPr anchor="b">
            <a:normAutofit/>
          </a:bodyPr>
          <a:lstStyle/>
          <a:p>
            <a:r>
              <a:rPr lang="en-US" dirty="0"/>
              <a:t>THE FINAL BUZZER.</a:t>
            </a:r>
          </a:p>
        </p:txBody>
      </p:sp>
      <p:pic>
        <p:nvPicPr>
          <p:cNvPr id="8" name="Content Placeholder 7">
            <a:extLst>
              <a:ext uri="{FF2B5EF4-FFF2-40B4-BE49-F238E27FC236}">
                <a16:creationId xmlns:a16="http://schemas.microsoft.com/office/drawing/2014/main" id="{DB74CA22-0754-CCA4-7E9D-EC90AF928C8E}"/>
              </a:ext>
            </a:extLst>
          </p:cNvPr>
          <p:cNvPicPr>
            <a:picLocks noGrp="1" noChangeAspect="1"/>
          </p:cNvPicPr>
          <p:nvPr>
            <p:ph idx="1"/>
          </p:nvPr>
        </p:nvPicPr>
        <p:blipFill>
          <a:blip r:embed="rId2"/>
          <a:stretch>
            <a:fillRect/>
          </a:stretch>
        </p:blipFill>
        <p:spPr>
          <a:xfrm>
            <a:off x="1263204" y="314448"/>
            <a:ext cx="5048820" cy="3978648"/>
          </a:xfrm>
          <a:noFill/>
        </p:spPr>
      </p:pic>
      <p:sp>
        <p:nvSpPr>
          <p:cNvPr id="13" name="Text Placeholder 3">
            <a:extLst>
              <a:ext uri="{FF2B5EF4-FFF2-40B4-BE49-F238E27FC236}">
                <a16:creationId xmlns:a16="http://schemas.microsoft.com/office/drawing/2014/main" id="{E856B00F-7ADD-30EA-2EE6-0F5A863EC71B}"/>
              </a:ext>
            </a:extLst>
          </p:cNvPr>
          <p:cNvSpPr>
            <a:spLocks noGrp="1"/>
          </p:cNvSpPr>
          <p:nvPr>
            <p:ph type="body" sz="half" idx="2"/>
          </p:nvPr>
        </p:nvSpPr>
        <p:spPr>
          <a:xfrm>
            <a:off x="7924800" y="980728"/>
            <a:ext cx="3657600" cy="5472608"/>
          </a:xfrm>
        </p:spPr>
        <p:txBody>
          <a:bodyPr>
            <a:noAutofit/>
          </a:bodyPr>
          <a:lstStyle/>
          <a:p>
            <a:r>
              <a:rPr lang="en-US" sz="1600" dirty="0"/>
              <a:t>Coach, here’s the scoop on Brandon Mitchell:</a:t>
            </a:r>
          </a:p>
          <a:p>
            <a:r>
              <a:rPr lang="en-US" sz="1600" dirty="0"/>
              <a:t>He’s got a 100% injury risk, so we’re recommending rest or more evaluation.</a:t>
            </a:r>
          </a:p>
          <a:p>
            <a:r>
              <a:rPr lang="en-US" sz="1600" dirty="0"/>
              <a:t>Injury Rundown:</a:t>
            </a:r>
          </a:p>
          <a:p>
            <a:r>
              <a:rPr lang="en-US" sz="1600" b="1" dirty="0">
                <a:solidFill>
                  <a:srgbClr val="FFC000"/>
                </a:solidFill>
              </a:rPr>
              <a:t>Knee Issues</a:t>
            </a:r>
            <a:r>
              <a:rPr lang="en-US" sz="1600" dirty="0"/>
              <a:t>: Two big sprains—a 55-day Grade 2 and a 150-day Grade 3. His knee stability is a concern, affecting his ability to play safely.</a:t>
            </a:r>
          </a:p>
          <a:p>
            <a:r>
              <a:rPr lang="en-US" sz="1600" dirty="0"/>
              <a:t> </a:t>
            </a:r>
            <a:r>
              <a:rPr lang="en-US" sz="1600" dirty="0">
                <a:solidFill>
                  <a:srgbClr val="FFC000"/>
                </a:solidFill>
              </a:rPr>
              <a:t>Hamstring Strain</a:t>
            </a:r>
            <a:r>
              <a:rPr lang="en-US" sz="1600" dirty="0"/>
              <a:t>: A minor Grade 1 strain, but it’s still a sign of muscle strain.</a:t>
            </a:r>
          </a:p>
          <a:p>
            <a:r>
              <a:rPr lang="en-US" sz="1600" b="1" dirty="0">
                <a:solidFill>
                  <a:srgbClr val="FFC000"/>
                </a:solidFill>
              </a:rPr>
              <a:t>Bottom line</a:t>
            </a:r>
            <a:r>
              <a:rPr lang="en-US" sz="1600" dirty="0"/>
              <a:t>: Brandon needs more recovery time, especially for his knee. Rushing him back could lead to long-term issues. Strengthening his knee and hamstring will help get him game-ready and reduce future risks.</a:t>
            </a:r>
          </a:p>
        </p:txBody>
      </p:sp>
      <p:pic>
        <p:nvPicPr>
          <p:cNvPr id="10" name="Picture 9">
            <a:extLst>
              <a:ext uri="{FF2B5EF4-FFF2-40B4-BE49-F238E27FC236}">
                <a16:creationId xmlns:a16="http://schemas.microsoft.com/office/drawing/2014/main" id="{76DBAEF3-B804-7E92-9E42-542DD7C85C22}"/>
              </a:ext>
            </a:extLst>
          </p:cNvPr>
          <p:cNvPicPr>
            <a:picLocks noChangeAspect="1"/>
          </p:cNvPicPr>
          <p:nvPr/>
        </p:nvPicPr>
        <p:blipFill>
          <a:blip r:embed="rId3"/>
          <a:stretch>
            <a:fillRect/>
          </a:stretch>
        </p:blipFill>
        <p:spPr>
          <a:xfrm>
            <a:off x="407368" y="4581128"/>
            <a:ext cx="6944694" cy="1962424"/>
          </a:xfrm>
          <a:prstGeom prst="rect">
            <a:avLst/>
          </a:prstGeom>
        </p:spPr>
      </p:pic>
    </p:spTree>
    <p:extLst>
      <p:ext uri="{BB962C8B-B14F-4D97-AF65-F5344CB8AC3E}">
        <p14:creationId xmlns:p14="http://schemas.microsoft.com/office/powerpoint/2010/main" val="4078798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sketball 16x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ketball presentation (widescreen).potx" id="{CC5AF3F1-F1AD-46F5-B229-4E1329F06412}" vid="{B7E1BF64-2168-4738-AA42-CF7C9F7F9E95}"/>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Basketball presentation (widescreen)</Template>
  <TotalTime>161</TotalTime>
  <Words>744</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Franklin Gothic Medium</vt:lpstr>
      <vt:lpstr>Impact</vt:lpstr>
      <vt:lpstr>Basketball 16x9</vt:lpstr>
      <vt:lpstr>HOOPS AND HURTS</vt:lpstr>
      <vt:lpstr>1. GAME PLAN.</vt:lpstr>
      <vt:lpstr>2. SCOUTING REPORT – INTRODUCTION.</vt:lpstr>
      <vt:lpstr>3. INJURY TIMEOUT.</vt:lpstr>
      <vt:lpstr>4. COURT FACTORS.</vt:lpstr>
      <vt:lpstr>4.1  DIRECT IMPACT</vt:lpstr>
      <vt:lpstr>5. GAME READY OR BENCHED?</vt:lpstr>
      <vt:lpstr>THE FINAL BUZZER.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Mihir Holmukhe</dc:creator>
  <cp:lastModifiedBy>Mihir Holmukhe</cp:lastModifiedBy>
  <cp:revision>1</cp:revision>
  <dcterms:created xsi:type="dcterms:W3CDTF">2024-11-15T00:28:14Z</dcterms:created>
  <dcterms:modified xsi:type="dcterms:W3CDTF">2024-11-15T03:09:29Z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