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 id="2147484056" r:id="rId2"/>
    <p:sldMasterId id="2147484068" r:id="rId3"/>
  </p:sldMasterIdLst>
  <p:sldIdLst>
    <p:sldId id="285" r:id="rId4"/>
    <p:sldId id="289" r:id="rId5"/>
    <p:sldId id="258" r:id="rId6"/>
    <p:sldId id="259" r:id="rId7"/>
    <p:sldId id="264" r:id="rId8"/>
    <p:sldId id="266" r:id="rId9"/>
    <p:sldId id="268" r:id="rId10"/>
    <p:sldId id="270" r:id="rId11"/>
    <p:sldId id="275" r:id="rId12"/>
    <p:sldId id="279" r:id="rId13"/>
    <p:sldId id="287" r:id="rId14"/>
    <p:sldId id="280" r:id="rId15"/>
    <p:sldId id="282"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8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DF010D-A373-42DF-B495-FC35E4C51043}"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DF010D-A373-42DF-B495-FC35E4C51043}" type="datetimeFigureOut">
              <a:rPr lang="en-US" smtClean="0"/>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DF010D-A373-42DF-B495-FC35E4C51043}"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F010D-A373-42DF-B495-FC35E4C51043}" type="datetimeFigureOut">
              <a:rPr lang="en-US" smtClean="0"/>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F010D-A373-42DF-B495-FC35E4C51043}"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F010D-A373-42DF-B495-FC35E4C51043}"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B538-B080-435E-BD47-659462935A20}" type="slidenum">
              <a:rPr lang="en-US" smtClean="0"/>
              <a:t>‹#›</a:t>
            </a:fld>
            <a:endParaRPr lang="en-US"/>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8A2B538-B080-435E-BD47-659462935A20}"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DF010D-A373-42DF-B495-FC35E4C51043}"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B538-B080-435E-BD47-659462935A20}"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DF010D-A373-42DF-B495-FC35E4C51043}" type="datetimeFigureOut">
              <a:rPr lang="en-US" smtClean="0"/>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2B538-B080-435E-BD47-659462935A20}"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DF010D-A373-42DF-B495-FC35E4C51043}"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2B538-B080-435E-BD47-659462935A20}"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F010D-A373-42DF-B495-FC35E4C51043}" type="datetimeFigureOut">
              <a:rPr lang="en-US" smtClean="0"/>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F010D-A373-42DF-B495-FC35E4C51043}"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F010D-A373-42DF-B495-FC35E4C51043}"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F010D-A373-42DF-B495-FC35E4C51043}"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B538-B080-435E-BD47-659462935A20}"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DF010D-A373-42DF-B495-FC35E4C51043}"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DF010D-A373-42DF-B495-FC35E4C51043}" type="datetimeFigureOut">
              <a:rPr lang="en-US" smtClean="0"/>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2B538-B080-435E-BD47-659462935A20}"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DF010D-A373-42DF-B495-FC35E4C51043}"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F010D-A373-42DF-B495-FC35E4C51043}" type="datetimeFigureOut">
              <a:rPr lang="en-US" smtClean="0"/>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F010D-A373-42DF-B495-FC35E4C51043}"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B538-B080-435E-BD47-659462935A20}"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F010D-A373-42DF-B495-FC35E4C51043}"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B538-B080-435E-BD47-659462935A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7DF010D-A373-42DF-B495-FC35E4C51043}" type="datetimeFigureOut">
              <a:rPr lang="en-US" smtClean="0"/>
              <a:t>9/6/2020</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58A2B538-B080-435E-BD47-659462935A20}"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C7DF010D-A373-42DF-B495-FC35E4C51043}" type="datetimeFigureOut">
              <a:rPr lang="en-US" smtClean="0"/>
              <a:t>9/6/2020</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58A2B538-B080-435E-BD47-659462935A20}" type="slidenum">
              <a:rPr lang="en-US" smtClean="0"/>
              <a:t>‹#›</a:t>
            </a:fld>
            <a:endParaRPr lang="en-US"/>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7DF010D-A373-42DF-B495-FC35E4C51043}" type="datetimeFigureOut">
              <a:rPr lang="en-US" smtClean="0"/>
              <a:t>9/6/2020</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58A2B538-B080-435E-BD47-659462935A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solidFill>
                  <a:schemeClr val="accent5">
                    <a:lumMod val="50000"/>
                  </a:schemeClr>
                </a:solidFill>
              </a:rPr>
              <a:t>                         Team : </a:t>
            </a:r>
            <a:r>
              <a:rPr lang="en-US" sz="4000" b="1" u="sng" dirty="0" smtClean="0">
                <a:solidFill>
                  <a:schemeClr val="accent5">
                    <a:lumMod val="50000"/>
                  </a:schemeClr>
                </a:solidFill>
                <a:effectLst>
                  <a:outerShdw blurRad="38100" dist="38100" dir="2700000" algn="tl">
                    <a:srgbClr val="000000">
                      <a:alpha val="43137"/>
                    </a:srgbClr>
                  </a:outerShdw>
                </a:effectLst>
              </a:rPr>
              <a:t>Geek Tribe</a:t>
            </a:r>
          </a:p>
          <a:p>
            <a:endParaRPr lang="en-US" sz="4000" b="1" dirty="0" smtClean="0">
              <a:solidFill>
                <a:schemeClr val="accent5">
                  <a:lumMod val="50000"/>
                </a:schemeClr>
              </a:solidFill>
              <a:effectLst>
                <a:outerShdw blurRad="38100" dist="38100" dir="2700000" algn="tl">
                  <a:srgbClr val="000000">
                    <a:alpha val="43137"/>
                  </a:srgbClr>
                </a:outerShdw>
              </a:effectLst>
            </a:endParaRPr>
          </a:p>
          <a:p>
            <a:pPr>
              <a:buNone/>
            </a:pPr>
            <a:r>
              <a:rPr lang="en-US" b="1" dirty="0">
                <a:solidFill>
                  <a:schemeClr val="accent5">
                    <a:lumMod val="50000"/>
                  </a:schemeClr>
                </a:solidFill>
              </a:rPr>
              <a:t> </a:t>
            </a:r>
            <a:r>
              <a:rPr lang="en-US" b="1" dirty="0" smtClean="0">
                <a:solidFill>
                  <a:schemeClr val="accent5">
                    <a:lumMod val="50000"/>
                  </a:schemeClr>
                </a:solidFill>
              </a:rPr>
              <a:t>      </a:t>
            </a:r>
            <a:r>
              <a:rPr lang="en-US" b="1" dirty="0" smtClean="0">
                <a:solidFill>
                  <a:schemeClr val="accent5">
                    <a:lumMod val="50000"/>
                  </a:schemeClr>
                </a:solidFill>
              </a:rPr>
              <a:t>LEADER </a:t>
            </a:r>
            <a:r>
              <a:rPr lang="en-US" b="1" dirty="0" smtClean="0">
                <a:solidFill>
                  <a:schemeClr val="accent5">
                    <a:lumMod val="50000"/>
                  </a:schemeClr>
                </a:solidFill>
              </a:rPr>
              <a:t>: </a:t>
            </a:r>
            <a:r>
              <a:rPr lang="en-US" sz="3500" b="1" dirty="0" err="1" smtClean="0">
                <a:solidFill>
                  <a:schemeClr val="bg2">
                    <a:lumMod val="10000"/>
                  </a:schemeClr>
                </a:solidFill>
              </a:rPr>
              <a:t>Mihir</a:t>
            </a:r>
            <a:r>
              <a:rPr lang="en-US" sz="3500" b="1" dirty="0" smtClean="0">
                <a:solidFill>
                  <a:schemeClr val="bg2">
                    <a:lumMod val="10000"/>
                  </a:schemeClr>
                </a:solidFill>
              </a:rPr>
              <a:t> </a:t>
            </a:r>
            <a:r>
              <a:rPr lang="en-US" sz="3500" b="1" dirty="0" err="1" smtClean="0">
                <a:solidFill>
                  <a:schemeClr val="bg2">
                    <a:lumMod val="10000"/>
                  </a:schemeClr>
                </a:solidFill>
              </a:rPr>
              <a:t>Sonaria</a:t>
            </a:r>
            <a:endParaRPr lang="en-US" sz="3500" b="1" dirty="0" smtClean="0">
              <a:solidFill>
                <a:schemeClr val="bg2">
                  <a:lumMod val="10000"/>
                </a:schemeClr>
              </a:solidFill>
            </a:endParaRPr>
          </a:p>
          <a:p>
            <a:pPr>
              <a:buNone/>
            </a:pPr>
            <a:r>
              <a:rPr lang="en-US" b="1" dirty="0" smtClean="0">
                <a:solidFill>
                  <a:schemeClr val="accent5">
                    <a:lumMod val="50000"/>
                  </a:schemeClr>
                </a:solidFill>
              </a:rPr>
              <a:t/>
            </a:r>
            <a:br>
              <a:rPr lang="en-US" b="1" dirty="0" smtClean="0">
                <a:solidFill>
                  <a:schemeClr val="accent5">
                    <a:lumMod val="50000"/>
                  </a:schemeClr>
                </a:solidFill>
              </a:rPr>
            </a:br>
            <a:r>
              <a:rPr lang="en-US" b="1" dirty="0" smtClean="0">
                <a:solidFill>
                  <a:schemeClr val="accent5">
                    <a:lumMod val="50000"/>
                  </a:schemeClr>
                </a:solidFill>
              </a:rPr>
              <a:t>  MEMBER </a:t>
            </a:r>
            <a:r>
              <a:rPr lang="en-US" b="1" dirty="0" smtClean="0">
                <a:solidFill>
                  <a:schemeClr val="accent5">
                    <a:lumMod val="50000"/>
                  </a:schemeClr>
                </a:solidFill>
              </a:rPr>
              <a:t>: </a:t>
            </a:r>
            <a:r>
              <a:rPr lang="en-US" sz="3000" b="1" dirty="0" err="1" smtClean="0">
                <a:solidFill>
                  <a:schemeClr val="bg2">
                    <a:lumMod val="10000"/>
                  </a:schemeClr>
                </a:solidFill>
              </a:rPr>
              <a:t>Rahulkumar</a:t>
            </a:r>
            <a:r>
              <a:rPr lang="en-US" sz="3000" b="1" dirty="0" smtClean="0">
                <a:solidFill>
                  <a:schemeClr val="bg2">
                    <a:lumMod val="10000"/>
                  </a:schemeClr>
                </a:solidFill>
              </a:rPr>
              <a:t> </a:t>
            </a:r>
            <a:r>
              <a:rPr lang="en-US" sz="3000" b="1" dirty="0" err="1" smtClean="0">
                <a:solidFill>
                  <a:schemeClr val="bg2">
                    <a:lumMod val="10000"/>
                  </a:schemeClr>
                </a:solidFill>
              </a:rPr>
              <a:t>Shiyani</a:t>
            </a:r>
            <a:endParaRPr lang="en-US" sz="3000" b="1" dirty="0">
              <a:solidFill>
                <a:schemeClr val="bg2">
                  <a:lumMod val="10000"/>
                </a:schemeClr>
              </a:solidFill>
            </a:endParaRPr>
          </a:p>
        </p:txBody>
      </p:sp>
      <p:sp>
        <p:nvSpPr>
          <p:cNvPr id="5" name="Rectangle 4"/>
          <p:cNvSpPr/>
          <p:nvPr/>
        </p:nvSpPr>
        <p:spPr>
          <a:xfrm>
            <a:off x="1524000" y="533400"/>
            <a:ext cx="593624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solidFill>
                  <a:schemeClr val="accent5"/>
                </a:solidFill>
                <a:effectLst>
                  <a:reflection blurRad="12700" stA="50000" endPos="50000" dist="5000" dir="5400000" sy="-100000" rotWithShape="0"/>
                </a:effectLst>
              </a:rPr>
              <a:t>HACK GUJARAT</a:t>
            </a:r>
            <a:endParaRPr lang="en-US" sz="5400" b="1" cap="all" spc="0" dirty="0">
              <a:ln w="0"/>
              <a:solidFill>
                <a:schemeClr val="accent5"/>
              </a:solidFill>
              <a:effectLst>
                <a:reflection blurRad="12700" stA="50000" endPos="50000" dist="5000" dir="5400000" sy="-100000" rotWithShape="0"/>
              </a:effectLst>
            </a:endParaRPr>
          </a:p>
        </p:txBody>
      </p:sp>
    </p:spTree>
  </p:cSld>
  <p:clrMapOvr>
    <a:masterClrMapping/>
  </p:clrMapOvr>
  <p:transition spd="slow">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8229600" cy="990600"/>
          </a:xfrm>
        </p:spPr>
        <p:txBody>
          <a:bodyPr>
            <a:normAutofit/>
          </a:bodyPr>
          <a:lstStyle/>
          <a:p>
            <a:r>
              <a:rPr lang="en-US" sz="2800" dirty="0" smtClean="0">
                <a:solidFill>
                  <a:srgbClr val="00B050"/>
                </a:solidFill>
              </a:rPr>
              <a:t>            Tips </a:t>
            </a:r>
            <a:r>
              <a:rPr lang="en-US" sz="2800" dirty="0" smtClean="0">
                <a:solidFill>
                  <a:srgbClr val="00B050"/>
                </a:solidFill>
              </a:rPr>
              <a:t>to prevent illness On campus</a:t>
            </a:r>
            <a:endParaRPr lang="en-US" sz="2800" dirty="0">
              <a:solidFill>
                <a:srgbClr val="00B050"/>
              </a:solidFill>
            </a:endParaRPr>
          </a:p>
        </p:txBody>
      </p:sp>
      <p:sp>
        <p:nvSpPr>
          <p:cNvPr id="3" name="Content Placeholder 2"/>
          <p:cNvSpPr>
            <a:spLocks noGrp="1"/>
          </p:cNvSpPr>
          <p:nvPr>
            <p:ph idx="1"/>
          </p:nvPr>
        </p:nvSpPr>
        <p:spPr>
          <a:xfrm>
            <a:off x="990600" y="3276600"/>
            <a:ext cx="7086600" cy="3276600"/>
          </a:xfrm>
        </p:spPr>
        <p:txBody>
          <a:bodyPr>
            <a:normAutofit/>
          </a:bodyPr>
          <a:lstStyle/>
          <a:p>
            <a:pPr marL="0" indent="0">
              <a:buNone/>
            </a:pPr>
            <a:r>
              <a:rPr lang="en-US" sz="2500" b="1" dirty="0" smtClean="0"/>
              <a:t>                           Wash </a:t>
            </a:r>
            <a:r>
              <a:rPr lang="en-US" sz="2500" b="1" dirty="0"/>
              <a:t>Your </a:t>
            </a:r>
            <a:r>
              <a:rPr lang="en-US" sz="2500" b="1" dirty="0" smtClean="0"/>
              <a:t>Hands</a:t>
            </a:r>
            <a:endParaRPr lang="en-US" sz="2500" b="1" dirty="0"/>
          </a:p>
          <a:p>
            <a:pPr>
              <a:buFont typeface="Wingdings" pitchFamily="2" charset="2"/>
              <a:buChar char="Ø"/>
            </a:pPr>
            <a:r>
              <a:rPr lang="en-US" sz="2000" b="1" dirty="0"/>
              <a:t>Viruses can spread easily in enclosed and shared spaces. For students who commonly share communal areas such as lecture halls, study tables, and dorm rooms, practicing good hand hygiene is one of the best ways to reduce the risk of contracting and transmitting a viral infection.</a:t>
            </a:r>
          </a:p>
          <a:p>
            <a:endParaRPr lang="en-US" sz="2000" dirty="0"/>
          </a:p>
        </p:txBody>
      </p:sp>
      <p:pic>
        <p:nvPicPr>
          <p:cNvPr id="4" name="Picture 3" descr="WhatsApp Image 2020-09-06 at 11.54.01 AM.jpeg"/>
          <p:cNvPicPr>
            <a:picLocks noChangeAspect="1"/>
          </p:cNvPicPr>
          <p:nvPr/>
        </p:nvPicPr>
        <p:blipFill>
          <a:blip r:embed="rId2"/>
          <a:stretch>
            <a:fillRect/>
          </a:stretch>
        </p:blipFill>
        <p:spPr>
          <a:xfrm>
            <a:off x="2324622" y="1230682"/>
            <a:ext cx="4191000" cy="2215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3124200"/>
          </a:xfrm>
        </p:spPr>
        <p:txBody>
          <a:bodyPr>
            <a:normAutofit/>
          </a:bodyPr>
          <a:lstStyle/>
          <a:p>
            <a:pPr marL="0" indent="0">
              <a:buNone/>
            </a:pPr>
            <a:r>
              <a:rPr lang="en-US" sz="2500" b="1" dirty="0" smtClean="0"/>
              <a:t>                  </a:t>
            </a:r>
            <a:r>
              <a:rPr lang="en-US" sz="3600" b="1" dirty="0" smtClean="0">
                <a:solidFill>
                  <a:srgbClr val="FFC000"/>
                </a:solidFill>
              </a:rPr>
              <a:t>Cover </a:t>
            </a:r>
            <a:r>
              <a:rPr lang="en-US" sz="3600" b="1" dirty="0" smtClean="0">
                <a:solidFill>
                  <a:srgbClr val="FFC000"/>
                </a:solidFill>
              </a:rPr>
              <a:t>Coughs and </a:t>
            </a:r>
            <a:r>
              <a:rPr lang="en-US" sz="3600" b="1" dirty="0" smtClean="0">
                <a:solidFill>
                  <a:srgbClr val="FFC000"/>
                </a:solidFill>
              </a:rPr>
              <a:t>Sneezes</a:t>
            </a:r>
          </a:p>
          <a:p>
            <a:pPr>
              <a:buFont typeface="Courier New" pitchFamily="49" charset="0"/>
              <a:buChar char="o"/>
            </a:pPr>
            <a:endParaRPr lang="en-US" sz="2500" dirty="0" smtClean="0"/>
          </a:p>
          <a:p>
            <a:pPr>
              <a:buFont typeface="Wingdings" pitchFamily="2" charset="2"/>
              <a:buChar char="Ø"/>
            </a:pPr>
            <a:r>
              <a:rPr lang="en-US" sz="2200" dirty="0" smtClean="0"/>
              <a:t>Viruses commonly spread through airborne respiratory droplets from coughs and sneezes. In these droplets, a virus can travel about 3-6 feet and infect people nearby or land on hard surfaces.</a:t>
            </a:r>
          </a:p>
          <a:p>
            <a:pPr>
              <a:buFont typeface="Wingdings" pitchFamily="2" charset="2"/>
              <a:buChar char="Ø"/>
            </a:pPr>
            <a:r>
              <a:rPr lang="en-US" sz="2200" dirty="0" smtClean="0"/>
              <a:t>Use the crook of your elbow or a tissue to prevent your fellow classmates from becoming infected.</a:t>
            </a:r>
          </a:p>
          <a:p>
            <a:endParaRPr lang="en-US" dirty="0"/>
          </a:p>
        </p:txBody>
      </p:sp>
      <p:pic>
        <p:nvPicPr>
          <p:cNvPr id="4" name="Picture 3" descr="WhatsApp Image 2020-09-06 at 11.54.15 AM.jpeg"/>
          <p:cNvPicPr>
            <a:picLocks noChangeAspect="1"/>
          </p:cNvPicPr>
          <p:nvPr/>
        </p:nvPicPr>
        <p:blipFill>
          <a:blip r:embed="rId2"/>
          <a:stretch>
            <a:fillRect/>
          </a:stretch>
        </p:blipFill>
        <p:spPr>
          <a:xfrm>
            <a:off x="2438400" y="3962400"/>
            <a:ext cx="4162325" cy="2148458"/>
          </a:xfrm>
          <a:prstGeom prst="rect">
            <a:avLst/>
          </a:prstGeom>
        </p:spPr>
      </p:pic>
    </p:spTree>
  </p:cSld>
  <p:clrMapOvr>
    <a:masterClrMapping/>
  </p:clrMapOvr>
  <p:transition spd="slow">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40432"/>
            <a:ext cx="8458200" cy="3276600"/>
          </a:xfrm>
        </p:spPr>
        <p:txBody>
          <a:bodyPr>
            <a:normAutofit/>
          </a:bodyPr>
          <a:lstStyle/>
          <a:p>
            <a:pPr marL="0" indent="0">
              <a:buNone/>
            </a:pPr>
            <a:r>
              <a:rPr lang="en-US" sz="2700" b="1" dirty="0" smtClean="0"/>
              <a:t>     </a:t>
            </a:r>
          </a:p>
          <a:p>
            <a:pPr>
              <a:buFont typeface="Wingdings" pitchFamily="2" charset="2"/>
              <a:buChar char="Ø"/>
            </a:pPr>
            <a:r>
              <a:rPr lang="en-US" sz="2400" dirty="0" smtClean="0"/>
              <a:t>In </a:t>
            </a:r>
            <a:r>
              <a:rPr lang="en-US" sz="2400" dirty="0" smtClean="0"/>
              <a:t>school, </a:t>
            </a:r>
            <a:r>
              <a:rPr lang="en-US" sz="2400" dirty="0"/>
              <a:t>where many objects and surfaces are shared among students on campus, viruses can spread quickly. </a:t>
            </a:r>
            <a:r>
              <a:rPr lang="en-US" sz="2400" dirty="0" smtClean="0"/>
              <a:t>Studies have shown</a:t>
            </a:r>
            <a:r>
              <a:rPr lang="en-US" sz="2400" dirty="0"/>
              <a:t> that flu viruses, for example, can survive up to 48 hours on hard surfaces.</a:t>
            </a:r>
          </a:p>
          <a:p>
            <a:endParaRPr lang="en-US" dirty="0"/>
          </a:p>
        </p:txBody>
      </p:sp>
      <p:pic>
        <p:nvPicPr>
          <p:cNvPr id="5" name="Picture 4" descr="Social Distancing 22.jpg"/>
          <p:cNvPicPr>
            <a:picLocks noChangeAspect="1"/>
          </p:cNvPicPr>
          <p:nvPr/>
        </p:nvPicPr>
        <p:blipFill>
          <a:blip r:embed="rId2"/>
          <a:stretch>
            <a:fillRect/>
          </a:stretch>
        </p:blipFill>
        <p:spPr>
          <a:xfrm>
            <a:off x="2573105" y="3505200"/>
            <a:ext cx="4172521" cy="2595988"/>
          </a:xfrm>
          <a:prstGeom prst="rect">
            <a:avLst/>
          </a:prstGeom>
        </p:spPr>
      </p:pic>
      <p:sp>
        <p:nvSpPr>
          <p:cNvPr id="2" name="Rectangle 1"/>
          <p:cNvSpPr/>
          <p:nvPr/>
        </p:nvSpPr>
        <p:spPr>
          <a:xfrm>
            <a:off x="-457200" y="609600"/>
            <a:ext cx="9335184" cy="646331"/>
          </a:xfrm>
          <a:prstGeom prst="rect">
            <a:avLst/>
          </a:prstGeom>
          <a:noFill/>
        </p:spPr>
        <p:txBody>
          <a:bodyPr wrap="none" lIns="91440" tIns="45720" rIns="91440" bIns="45720">
            <a:spAutoFit/>
          </a:bodyPr>
          <a:lstStyle/>
          <a:p>
            <a:pPr algn="ctr"/>
            <a:r>
              <a:rPr lang="en-US" sz="2400" b="1" cap="none" spc="50" dirty="0">
                <a:ln w="12700" cmpd="sng">
                  <a:solidFill>
                    <a:schemeClr val="accent6">
                      <a:satMod val="120000"/>
                      <a:shade val="80000"/>
                    </a:schemeClr>
                  </a:solidFill>
                  <a:prstDash val="solid"/>
                </a:ln>
                <a:solidFill>
                  <a:srgbClr val="FFFF00"/>
                </a:solidFill>
                <a:effectLst>
                  <a:glow rad="53100">
                    <a:schemeClr val="accent6">
                      <a:satMod val="180000"/>
                      <a:alpha val="30000"/>
                    </a:schemeClr>
                  </a:glow>
                </a:effectLst>
              </a:rPr>
              <a:t> </a:t>
            </a:r>
            <a:r>
              <a:rPr lang="en-US" sz="2400" b="1" cap="none" spc="50" dirty="0" smtClean="0">
                <a:ln w="12700" cmpd="sng">
                  <a:solidFill>
                    <a:schemeClr val="accent6">
                      <a:satMod val="120000"/>
                      <a:shade val="80000"/>
                    </a:schemeClr>
                  </a:solidFill>
                  <a:prstDash val="solid"/>
                </a:ln>
                <a:solidFill>
                  <a:srgbClr val="FFFF00"/>
                </a:solidFill>
                <a:effectLst>
                  <a:glow rad="53100">
                    <a:schemeClr val="accent6">
                      <a:satMod val="180000"/>
                      <a:alpha val="30000"/>
                    </a:schemeClr>
                  </a:glow>
                </a:effectLst>
              </a:rPr>
              <a:t>            </a:t>
            </a:r>
            <a:r>
              <a:rPr lang="en-US" sz="3600" b="1" cap="none" spc="50" dirty="0" smtClean="0">
                <a:ln w="12700" cmpd="sng">
                  <a:solidFill>
                    <a:schemeClr val="accent6">
                      <a:satMod val="120000"/>
                      <a:shade val="80000"/>
                    </a:schemeClr>
                  </a:solidFill>
                  <a:prstDash val="solid"/>
                </a:ln>
                <a:solidFill>
                  <a:srgbClr val="FFFF00"/>
                </a:solidFill>
                <a:effectLst>
                  <a:glow rad="53100">
                    <a:schemeClr val="accent6">
                      <a:satMod val="180000"/>
                      <a:alpha val="30000"/>
                    </a:schemeClr>
                  </a:glow>
                </a:effectLst>
              </a:rPr>
              <a:t>Disinfect </a:t>
            </a:r>
            <a:r>
              <a:rPr lang="en-US" sz="3600" b="1" cap="none" spc="50" dirty="0">
                <a:ln w="12700" cmpd="sng">
                  <a:solidFill>
                    <a:schemeClr val="accent6">
                      <a:satMod val="120000"/>
                      <a:shade val="80000"/>
                    </a:schemeClr>
                  </a:solidFill>
                  <a:prstDash val="solid"/>
                </a:ln>
                <a:solidFill>
                  <a:srgbClr val="FFFF00"/>
                </a:solidFill>
                <a:effectLst>
                  <a:glow rad="53100">
                    <a:schemeClr val="accent6">
                      <a:satMod val="180000"/>
                      <a:alpha val="30000"/>
                    </a:schemeClr>
                  </a:glow>
                </a:effectLst>
              </a:rPr>
              <a:t>Touched Objects and </a:t>
            </a:r>
            <a:r>
              <a:rPr lang="en-US" sz="3600" b="1" cap="none" spc="50" dirty="0" smtClean="0">
                <a:ln w="12700" cmpd="sng">
                  <a:solidFill>
                    <a:schemeClr val="accent6">
                      <a:satMod val="120000"/>
                      <a:shade val="80000"/>
                    </a:schemeClr>
                  </a:solidFill>
                  <a:prstDash val="solid"/>
                </a:ln>
                <a:solidFill>
                  <a:srgbClr val="FFFF00"/>
                </a:solidFill>
                <a:effectLst>
                  <a:glow rad="53100">
                    <a:schemeClr val="accent6">
                      <a:satMod val="180000"/>
                      <a:alpha val="30000"/>
                    </a:schemeClr>
                  </a:glow>
                </a:effectLst>
              </a:rPr>
              <a:t>Surfaces</a:t>
            </a:r>
            <a:endParaRPr lang="en-US" sz="3600" b="1" cap="none" spc="50" dirty="0">
              <a:ln w="12700" cmpd="sng">
                <a:solidFill>
                  <a:schemeClr val="accent6">
                    <a:satMod val="120000"/>
                    <a:shade val="80000"/>
                  </a:schemeClr>
                </a:solidFill>
                <a:prstDash val="solid"/>
              </a:ln>
              <a:solidFill>
                <a:srgbClr val="FFFF00"/>
              </a:solidFill>
              <a:effectLst>
                <a:glow rad="53100">
                  <a:schemeClr val="accent6">
                    <a:satMod val="180000"/>
                    <a:alpha val="30000"/>
                  </a:schemeClr>
                </a:glow>
              </a:effectLst>
            </a:endParaRPr>
          </a:p>
        </p:txBody>
      </p:sp>
    </p:spTree>
  </p:cSld>
  <p:clrMapOvr>
    <a:masterClrMapping/>
  </p:clrMapOvr>
  <p:transition spd="slow">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543800" cy="3886200"/>
          </a:xfrm>
        </p:spPr>
        <p:txBody>
          <a:bodyPr>
            <a:normAutofit fontScale="92500" lnSpcReduction="10000"/>
          </a:bodyPr>
          <a:lstStyle/>
          <a:p>
            <a:pPr>
              <a:buFont typeface="Courier New" pitchFamily="49" charset="0"/>
              <a:buChar char="o"/>
            </a:pPr>
            <a:r>
              <a:rPr lang="en-US" b="1" dirty="0" smtClean="0"/>
              <a:t>Take </a:t>
            </a:r>
            <a:r>
              <a:rPr lang="en-US" b="1" dirty="0"/>
              <a:t>Care of Yourself</a:t>
            </a:r>
          </a:p>
          <a:p>
            <a:pPr>
              <a:buFont typeface="Wingdings" pitchFamily="2" charset="2"/>
              <a:buChar char="Ø"/>
            </a:pPr>
            <a:r>
              <a:rPr lang="en-US" dirty="0"/>
              <a:t>“If you're sick, staying at home and resting is by far the most efficient way of getting healthy,” </a:t>
            </a:r>
            <a:r>
              <a:rPr lang="en-US" dirty="0" smtClean="0"/>
              <a:t>This </a:t>
            </a:r>
            <a:r>
              <a:rPr lang="en-US" dirty="0"/>
              <a:t>means resting, eating healthy, drinking plenty of fluids, and avoiding contact with other people.</a:t>
            </a:r>
          </a:p>
          <a:p>
            <a:pPr>
              <a:buFont typeface="Courier New" pitchFamily="49" charset="0"/>
              <a:buChar char="o"/>
            </a:pPr>
            <a:r>
              <a:rPr lang="en-US" b="1" dirty="0"/>
              <a:t>Let Your Professors Know</a:t>
            </a:r>
          </a:p>
          <a:p>
            <a:pPr>
              <a:buFont typeface="Wingdings" pitchFamily="2" charset="2"/>
              <a:buChar char="Ø"/>
            </a:pPr>
            <a:r>
              <a:rPr lang="en-US" dirty="0"/>
              <a:t>If you know you're going to miss a few days of class, “communicate with professors electronically to stay on top of assignments, as opposed to attempting to go to class or office hours,” </a:t>
            </a:r>
            <a:r>
              <a:rPr lang="en-US" dirty="0" smtClean="0"/>
              <a:t>Continue </a:t>
            </a:r>
            <a:r>
              <a:rPr lang="en-US" dirty="0"/>
              <a:t>to keep your professors updated about your situation through email if your illness worsens</a:t>
            </a:r>
            <a:r>
              <a:rPr lang="en-US" dirty="0" smtClean="0"/>
              <a:t>.</a:t>
            </a:r>
            <a:endParaRPr lang="en-US" dirty="0"/>
          </a:p>
        </p:txBody>
      </p:sp>
      <p:sp>
        <p:nvSpPr>
          <p:cNvPr id="6" name="Rectangle 5"/>
          <p:cNvSpPr/>
          <p:nvPr/>
        </p:nvSpPr>
        <p:spPr>
          <a:xfrm>
            <a:off x="381000" y="881224"/>
            <a:ext cx="868530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cap="none" spc="0" dirty="0" smtClean="0">
                <a:ln w="11430"/>
                <a:solidFill>
                  <a:srgbClr val="7030A0"/>
                </a:solidFill>
                <a:effectLst>
                  <a:outerShdw blurRad="80000" dist="40000" dir="5040000" algn="tl">
                    <a:srgbClr val="000000">
                      <a:alpha val="30000"/>
                    </a:srgbClr>
                  </a:outerShdw>
                </a:effectLst>
              </a:rPr>
              <a:t>What to Do if You Get Sick at school</a:t>
            </a:r>
            <a:endParaRPr lang="en-US" sz="3200" b="1" cap="none" spc="0" dirty="0">
              <a:ln w="11430"/>
              <a:solidFill>
                <a:srgbClr val="7030A0"/>
              </a:solidFill>
              <a:effectLst>
                <a:outerShdw blurRad="80000" dist="40000" dir="5040000" algn="tl">
                  <a:srgbClr val="000000">
                    <a:alpha val="30000"/>
                  </a:srgbClr>
                </a:outerShdw>
              </a:effectLst>
            </a:endParaRPr>
          </a:p>
        </p:txBody>
      </p:sp>
    </p:spTree>
  </p:cSld>
  <p:clrMapOvr>
    <a:masterClrMapping/>
  </p:clrMapOvr>
  <p:transition spd="slow">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ANKYOU.jpg"/>
          <p:cNvPicPr>
            <a:picLocks noGrp="1" noChangeAspect="1"/>
          </p:cNvPicPr>
          <p:nvPr>
            <p:ph idx="1"/>
          </p:nvPr>
        </p:nvPicPr>
        <p:blipFill>
          <a:blip r:embed="rId2" cstate="print"/>
          <a:stretch>
            <a:fillRect/>
          </a:stretch>
        </p:blipFill>
        <p:spPr>
          <a:xfrm>
            <a:off x="1371600" y="685800"/>
            <a:ext cx="6491817" cy="4868863"/>
          </a:xfrm>
        </p:spPr>
      </p:pic>
    </p:spTree>
  </p:cSld>
  <p:clrMapOvr>
    <a:masterClrMapping/>
  </p:clrMapOvr>
  <p:transition spd="slow">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ADHYAYAN SCHOOL</a:t>
            </a:r>
            <a:endParaRPr lang="en-US" dirty="0">
              <a:solidFill>
                <a:schemeClr val="bg2">
                  <a:lumMod val="10000"/>
                </a:schemeClr>
              </a:solidFill>
            </a:endParaRPr>
          </a:p>
        </p:txBody>
      </p:sp>
      <p:pic>
        <p:nvPicPr>
          <p:cNvPr id="4" name="Content Placeholder 3" descr="Reopening Schools.jpg"/>
          <p:cNvPicPr>
            <a:picLocks noGrp="1" noChangeAspect="1"/>
          </p:cNvPicPr>
          <p:nvPr>
            <p:ph idx="1"/>
          </p:nvPr>
        </p:nvPicPr>
        <p:blipFill>
          <a:blip r:embed="rId2"/>
          <a:stretch>
            <a:fillRect/>
          </a:stretch>
        </p:blipFill>
        <p:spPr>
          <a:xfrm>
            <a:off x="762000" y="722451"/>
            <a:ext cx="7543800" cy="3812898"/>
          </a:xfrm>
        </p:spPr>
      </p:pic>
    </p:spTree>
  </p:cSld>
  <p:clrMapOvr>
    <a:masterClrMapping/>
  </p:clrMapOvr>
  <p:transition spd="slow">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32500" lnSpcReduction="20000"/>
          </a:bodyPr>
          <a:lstStyle/>
          <a:p>
            <a:r>
              <a:rPr lang="en-US" sz="9600" b="1" dirty="0"/>
              <a:t>What precautions should the school be taking to prevent COVID-19 virus from spreading?</a:t>
            </a:r>
          </a:p>
          <a:p>
            <a:pPr>
              <a:buFont typeface="Wingdings" pitchFamily="2" charset="2"/>
              <a:buChar char="Ø"/>
            </a:pPr>
            <a:r>
              <a:rPr lang="en-US" sz="8800" dirty="0"/>
              <a:t>School </a:t>
            </a:r>
            <a:r>
              <a:rPr lang="en-US" sz="8800" dirty="0" err="1"/>
              <a:t>reopenings</a:t>
            </a:r>
            <a:r>
              <a:rPr lang="en-US" sz="8800" dirty="0"/>
              <a:t> should be consistent with each country’s overall COVID-19 health response to help protect </a:t>
            </a:r>
            <a:r>
              <a:rPr lang="en-US" sz="8800" dirty="0" smtClean="0"/>
              <a:t>Students</a:t>
            </a:r>
            <a:r>
              <a:rPr lang="en-US" sz="8800" dirty="0"/>
              <a:t>, </a:t>
            </a:r>
            <a:r>
              <a:rPr lang="en-US" sz="8800" dirty="0" smtClean="0"/>
              <a:t>Staff members, </a:t>
            </a:r>
            <a:r>
              <a:rPr lang="en-US" sz="8800" dirty="0"/>
              <a:t>T</a:t>
            </a:r>
            <a:r>
              <a:rPr lang="en-US" sz="8800" dirty="0" smtClean="0"/>
              <a:t>eachers, Principal </a:t>
            </a:r>
            <a:r>
              <a:rPr lang="en-US" sz="8800" dirty="0"/>
              <a:t>and their families. Some of the practical measures that schools can take include:</a:t>
            </a:r>
          </a:p>
          <a:p>
            <a:pPr>
              <a:buFont typeface="Wingdings" pitchFamily="2" charset="2"/>
              <a:buChar char="Ø"/>
            </a:pPr>
            <a:r>
              <a:rPr lang="en-US" sz="8800" dirty="0"/>
              <a:t>Staggering the start and close of the school day</a:t>
            </a:r>
          </a:p>
          <a:p>
            <a:pPr>
              <a:buFont typeface="Wingdings" pitchFamily="2" charset="2"/>
              <a:buChar char="Ø"/>
            </a:pPr>
            <a:r>
              <a:rPr lang="en-US" sz="8800" dirty="0"/>
              <a:t>Staggering mealtimes</a:t>
            </a:r>
          </a:p>
          <a:p>
            <a:pPr>
              <a:buFont typeface="Wingdings" pitchFamily="2" charset="2"/>
              <a:buChar char="Ø"/>
            </a:pPr>
            <a:r>
              <a:rPr lang="en-US" sz="8800" dirty="0"/>
              <a:t>Moving classes to temporary spaces or </a:t>
            </a:r>
            <a:r>
              <a:rPr lang="en-US" sz="8800" dirty="0" smtClean="0"/>
              <a:t>outdoors</a:t>
            </a:r>
            <a:endParaRPr lang="en-US" sz="8800" dirty="0"/>
          </a:p>
        </p:txBody>
      </p:sp>
    </p:spTree>
  </p:cSld>
  <p:clrMapOvr>
    <a:masterClrMapping/>
  </p:clrMapOvr>
  <p:transition spd="slow">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sz="3000" b="1" dirty="0" smtClean="0">
                <a:solidFill>
                  <a:schemeClr val="bg2">
                    <a:lumMod val="10000"/>
                  </a:schemeClr>
                </a:solidFill>
              </a:rPr>
              <a:t>How </a:t>
            </a:r>
            <a:r>
              <a:rPr lang="en-US" sz="3000" b="1" dirty="0">
                <a:solidFill>
                  <a:schemeClr val="bg2">
                    <a:lumMod val="10000"/>
                  </a:schemeClr>
                </a:solidFill>
              </a:rPr>
              <a:t>will the school support the mental health of students and combat any stigma against people who have been sick?</a:t>
            </a:r>
          </a:p>
          <a:p>
            <a:r>
              <a:rPr lang="en-US" sz="3000" b="1" dirty="0" smtClean="0">
                <a:solidFill>
                  <a:schemeClr val="bg2">
                    <a:lumMod val="10000"/>
                  </a:schemeClr>
                </a:solidFill>
              </a:rPr>
              <a:t>Will </a:t>
            </a:r>
            <a:r>
              <a:rPr lang="en-US" sz="3000" b="1" dirty="0">
                <a:solidFill>
                  <a:schemeClr val="bg2">
                    <a:lumMod val="10000"/>
                  </a:schemeClr>
                </a:solidFill>
              </a:rPr>
              <a:t>any of the school’s safeguarding and bullying policies change once schools start to re-open</a:t>
            </a:r>
            <a:r>
              <a:rPr lang="en-US" sz="3000" b="1" dirty="0" smtClean="0">
                <a:solidFill>
                  <a:schemeClr val="bg2">
                    <a:lumMod val="10000"/>
                  </a:schemeClr>
                </a:solidFill>
              </a:rPr>
              <a:t>?</a:t>
            </a:r>
          </a:p>
        </p:txBody>
      </p:sp>
    </p:spTree>
  </p:cSld>
  <p:clrMapOvr>
    <a:masterClrMapping/>
  </p:clrMapOvr>
  <p:transition spd="slow">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7239000" cy="533400"/>
          </a:xfrm>
        </p:spPr>
        <p:txBody>
          <a:bodyPr>
            <a:noAutofit/>
          </a:bodyPr>
          <a:lstStyle/>
          <a:p>
            <a:r>
              <a:rPr lang="en-US" sz="2800" dirty="0" smtClean="0">
                <a:solidFill>
                  <a:schemeClr val="tx1">
                    <a:lumMod val="95000"/>
                    <a:lumOff val="5000"/>
                  </a:schemeClr>
                </a:solidFill>
              </a:rPr>
              <a:t>                    Practice </a:t>
            </a:r>
            <a:r>
              <a:rPr lang="en-US" sz="2800" dirty="0" smtClean="0">
                <a:solidFill>
                  <a:schemeClr val="tx1">
                    <a:lumMod val="95000"/>
                    <a:lumOff val="5000"/>
                  </a:schemeClr>
                </a:solidFill>
              </a:rPr>
              <a:t>Good Hygiene</a:t>
            </a:r>
            <a:endParaRPr lang="en-US" sz="2800" dirty="0">
              <a:solidFill>
                <a:schemeClr val="tx1">
                  <a:lumMod val="95000"/>
                  <a:lumOff val="5000"/>
                </a:schemeClr>
              </a:solidFill>
            </a:endParaRPr>
          </a:p>
        </p:txBody>
      </p:sp>
      <p:sp>
        <p:nvSpPr>
          <p:cNvPr id="3" name="Content Placeholder 2"/>
          <p:cNvSpPr>
            <a:spLocks noGrp="1"/>
          </p:cNvSpPr>
          <p:nvPr>
            <p:ph idx="1"/>
          </p:nvPr>
        </p:nvSpPr>
        <p:spPr>
          <a:xfrm>
            <a:off x="1447800" y="1066800"/>
            <a:ext cx="6901488" cy="3048000"/>
          </a:xfrm>
        </p:spPr>
        <p:txBody>
          <a:bodyPr>
            <a:noAutofit/>
          </a:bodyPr>
          <a:lstStyle/>
          <a:p>
            <a:pPr>
              <a:buFont typeface="Wingdings" pitchFamily="2" charset="2"/>
              <a:buChar char="Ø"/>
            </a:pPr>
            <a:r>
              <a:rPr lang="en-US" sz="2200" dirty="0" smtClean="0"/>
              <a:t>Avoid </a:t>
            </a:r>
            <a:r>
              <a:rPr lang="en-US" sz="2200" dirty="0"/>
              <a:t>touching your face</a:t>
            </a:r>
          </a:p>
          <a:p>
            <a:pPr>
              <a:buFont typeface="Wingdings" pitchFamily="2" charset="2"/>
              <a:buChar char="Ø"/>
            </a:pPr>
            <a:r>
              <a:rPr lang="en-US" sz="2200" dirty="0"/>
              <a:t>Avoid shaking hands</a:t>
            </a:r>
          </a:p>
          <a:p>
            <a:pPr>
              <a:buFont typeface="Wingdings" pitchFamily="2" charset="2"/>
              <a:buChar char="Ø"/>
            </a:pPr>
            <a:r>
              <a:rPr lang="en-US" sz="2200" dirty="0"/>
              <a:t>Cover your cough or sneeze with your arm or a tissue, not your hand</a:t>
            </a:r>
          </a:p>
          <a:p>
            <a:pPr>
              <a:buFont typeface="Wingdings" pitchFamily="2" charset="2"/>
              <a:buChar char="Ø"/>
            </a:pPr>
            <a:r>
              <a:rPr lang="en-US" sz="2200" dirty="0" smtClean="0"/>
              <a:t>Wash </a:t>
            </a:r>
            <a:r>
              <a:rPr lang="en-US" sz="2200" dirty="0"/>
              <a:t>your hands frequently with soap and water for at least 20 seconds, especially after eating, using the restroom, or coughing or sneezing</a:t>
            </a:r>
          </a:p>
          <a:p>
            <a:endParaRPr lang="en-US" sz="2200" dirty="0"/>
          </a:p>
        </p:txBody>
      </p:sp>
      <p:pic>
        <p:nvPicPr>
          <p:cNvPr id="5" name="Picture 4" descr="Food Image.jpg"/>
          <p:cNvPicPr>
            <a:picLocks noChangeAspect="1"/>
          </p:cNvPicPr>
          <p:nvPr/>
        </p:nvPicPr>
        <p:blipFill>
          <a:blip r:embed="rId2"/>
          <a:stretch>
            <a:fillRect/>
          </a:stretch>
        </p:blipFill>
        <p:spPr>
          <a:xfrm>
            <a:off x="2133600" y="4094967"/>
            <a:ext cx="4658976" cy="2012324"/>
          </a:xfrm>
          <a:prstGeom prst="rect">
            <a:avLst/>
          </a:prstGeom>
        </p:spPr>
      </p:pic>
    </p:spTree>
  </p:cSld>
  <p:clrMapOvr>
    <a:masterClrMapping/>
  </p:clrMapOvr>
  <p:transition spd="slow">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609600"/>
            <a:ext cx="4800600" cy="762000"/>
          </a:xfrm>
        </p:spPr>
        <p:txBody>
          <a:bodyPr>
            <a:normAutofit/>
          </a:bodyPr>
          <a:lstStyle/>
          <a:p>
            <a:r>
              <a:rPr lang="en-US" sz="4000" dirty="0" smtClean="0">
                <a:solidFill>
                  <a:schemeClr val="tx1">
                    <a:lumMod val="95000"/>
                    <a:lumOff val="5000"/>
                  </a:schemeClr>
                </a:solidFill>
              </a:rPr>
              <a:t>Health and Safety</a:t>
            </a:r>
            <a:endParaRPr lang="en-US" sz="4000" dirty="0">
              <a:solidFill>
                <a:schemeClr val="tx1">
                  <a:lumMod val="95000"/>
                  <a:lumOff val="5000"/>
                </a:schemeClr>
              </a:solidFill>
            </a:endParaRPr>
          </a:p>
        </p:txBody>
      </p:sp>
      <p:sp>
        <p:nvSpPr>
          <p:cNvPr id="3" name="Content Placeholder 2"/>
          <p:cNvSpPr>
            <a:spLocks noGrp="1"/>
          </p:cNvSpPr>
          <p:nvPr>
            <p:ph idx="1"/>
          </p:nvPr>
        </p:nvSpPr>
        <p:spPr>
          <a:xfrm>
            <a:off x="762000" y="2057400"/>
            <a:ext cx="7543800" cy="3886200"/>
          </a:xfrm>
        </p:spPr>
        <p:txBody>
          <a:bodyPr>
            <a:normAutofit/>
          </a:bodyPr>
          <a:lstStyle/>
          <a:p>
            <a:pPr>
              <a:buFont typeface="Wingdings" pitchFamily="2" charset="2"/>
              <a:buChar char="Ø"/>
            </a:pPr>
            <a:r>
              <a:rPr lang="en-US" sz="2200" dirty="0" smtClean="0"/>
              <a:t>The </a:t>
            </a:r>
            <a:r>
              <a:rPr lang="en-US" sz="2200" dirty="0"/>
              <a:t>success of creating a safe and healthy campus for those who are on-site is a shared responsibility. Our entire community must come together to be part of the solution, caring for one another and our neighbors. </a:t>
            </a:r>
            <a:endParaRPr lang="en-US" sz="2200" dirty="0" smtClean="0"/>
          </a:p>
          <a:p>
            <a:pPr>
              <a:buFont typeface="Wingdings" pitchFamily="2" charset="2"/>
              <a:buChar char="Ø"/>
            </a:pPr>
            <a:r>
              <a:rPr lang="en-US" sz="2200" dirty="0" smtClean="0">
                <a:solidFill>
                  <a:schemeClr val="tx1">
                    <a:lumMod val="85000"/>
                    <a:lumOff val="15000"/>
                  </a:schemeClr>
                </a:solidFill>
              </a:rPr>
              <a:t>All students and employees will receive training on health and safety protocols and practices prior to returning to campus.</a:t>
            </a:r>
          </a:p>
          <a:p>
            <a:pPr>
              <a:buFont typeface="Wingdings" pitchFamily="2" charset="2"/>
              <a:buChar char="Ø"/>
            </a:pPr>
            <a:r>
              <a:rPr lang="en-US" sz="2200" dirty="0" smtClean="0">
                <a:solidFill>
                  <a:schemeClr val="tx1">
                    <a:lumMod val="85000"/>
                    <a:lumOff val="15000"/>
                  </a:schemeClr>
                </a:solidFill>
              </a:rPr>
              <a:t>Physical Distancing  &amp;  Facial Coverings</a:t>
            </a:r>
          </a:p>
          <a:p>
            <a:pPr>
              <a:buFont typeface="Wingdings" pitchFamily="2" charset="2"/>
              <a:buChar char="Ø"/>
            </a:pPr>
            <a:r>
              <a:rPr lang="en-US" sz="2200" dirty="0" smtClean="0">
                <a:solidFill>
                  <a:schemeClr val="tx1">
                    <a:lumMod val="85000"/>
                    <a:lumOff val="15000"/>
                  </a:schemeClr>
                </a:solidFill>
              </a:rPr>
              <a:t>If you are among those approved to work or live on campus, please bring a supply of at least five cloth face coverings to have on-hand when you arrive on campus.</a:t>
            </a:r>
          </a:p>
          <a:p>
            <a:pPr>
              <a:buFont typeface="Wingdings" pitchFamily="2" charset="2"/>
              <a:buChar char="Ø"/>
            </a:pPr>
            <a:endParaRPr lang="en-US" sz="2200" dirty="0"/>
          </a:p>
        </p:txBody>
      </p:sp>
    </p:spTree>
  </p:cSld>
  <p:clrMapOvr>
    <a:masterClrMapping/>
  </p:clrMapOvr>
  <p:transition spd="slow">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71800"/>
            <a:ext cx="8001000" cy="3295650"/>
          </a:xfrm>
        </p:spPr>
        <p:txBody>
          <a:bodyPr>
            <a:normAutofit/>
          </a:bodyPr>
          <a:lstStyle/>
          <a:p>
            <a:pPr>
              <a:buFont typeface="Courier New" pitchFamily="49" charset="0"/>
              <a:buChar char="o"/>
            </a:pPr>
            <a:r>
              <a:rPr lang="en-US" sz="2000" b="1" dirty="0" smtClean="0"/>
              <a:t>Students</a:t>
            </a:r>
            <a:endParaRPr lang="en-US" sz="2000" b="1" dirty="0"/>
          </a:p>
          <a:p>
            <a:pPr>
              <a:buFont typeface="Wingdings" pitchFamily="2" charset="2"/>
              <a:buChar char="Ø"/>
            </a:pPr>
            <a:r>
              <a:rPr lang="en-US" sz="1700" dirty="0"/>
              <a:t>Students will fill out a COVID-19 symptom check questionnaire each day prior to being on campus premises. Symptom checks include assessing for cough, shortness of breath or fever, and any other symptoms the student may be experiencing. These symptom checks and a temperature check should be done remotely before arriving on </a:t>
            </a:r>
            <a:r>
              <a:rPr lang="en-US" sz="1700" dirty="0" smtClean="0"/>
              <a:t>campus. </a:t>
            </a:r>
            <a:endParaRPr lang="en-US" sz="1700" dirty="0"/>
          </a:p>
          <a:p>
            <a:pPr>
              <a:buFont typeface="Courier New" pitchFamily="49" charset="0"/>
              <a:buChar char="o"/>
            </a:pPr>
            <a:r>
              <a:rPr lang="en-US" sz="2000" b="1" dirty="0"/>
              <a:t>Faculty and Staff</a:t>
            </a:r>
          </a:p>
          <a:p>
            <a:pPr>
              <a:buFont typeface="Wingdings" pitchFamily="2" charset="2"/>
              <a:buChar char="Ø"/>
            </a:pPr>
            <a:r>
              <a:rPr lang="en-US" sz="1700" dirty="0"/>
              <a:t>All employees must complete a symptom check before arriving on campus for work. View the Employee Health Screening </a:t>
            </a:r>
            <a:r>
              <a:rPr lang="en-US" sz="1700" dirty="0" smtClean="0"/>
              <a:t>Process</a:t>
            </a:r>
            <a:r>
              <a:rPr lang="en-US" sz="1700" dirty="0"/>
              <a:t> for additional information.</a:t>
            </a:r>
          </a:p>
          <a:p>
            <a:endParaRPr lang="en-US" sz="1700" dirty="0"/>
          </a:p>
        </p:txBody>
      </p:sp>
      <p:pic>
        <p:nvPicPr>
          <p:cNvPr id="4" name="Picture 3" descr="WhatsApp Image 2020-09-06 at 4.59.17 PM.jpeg"/>
          <p:cNvPicPr>
            <a:picLocks noChangeAspect="1"/>
          </p:cNvPicPr>
          <p:nvPr/>
        </p:nvPicPr>
        <p:blipFill>
          <a:blip r:embed="rId2" cstate="print"/>
          <a:stretch>
            <a:fillRect/>
          </a:stretch>
        </p:blipFill>
        <p:spPr>
          <a:xfrm>
            <a:off x="2895600" y="1469721"/>
            <a:ext cx="3200400" cy="1828800"/>
          </a:xfrm>
          <a:prstGeom prst="rect">
            <a:avLst/>
          </a:prstGeom>
        </p:spPr>
      </p:pic>
      <p:sp>
        <p:nvSpPr>
          <p:cNvPr id="7" name="Rectangle 6"/>
          <p:cNvSpPr/>
          <p:nvPr/>
        </p:nvSpPr>
        <p:spPr>
          <a:xfrm>
            <a:off x="1600200" y="464103"/>
            <a:ext cx="6400800" cy="76944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400" b="1" cap="none" spc="0" dirty="0" smtClean="0">
                <a:ln w="11430"/>
                <a:solidFill>
                  <a:srgbClr val="003366"/>
                </a:solidFill>
                <a:effectLst>
                  <a:outerShdw blurRad="80000" dist="40000" dir="5040000" algn="tl">
                    <a:srgbClr val="000000">
                      <a:alpha val="30000"/>
                    </a:srgbClr>
                  </a:outerShdw>
                </a:effectLst>
              </a:rPr>
              <a:t>Symptom Checks</a:t>
            </a:r>
            <a:endParaRPr lang="en-US" sz="4400" b="1" cap="none" spc="0" dirty="0">
              <a:ln w="11430"/>
              <a:solidFill>
                <a:srgbClr val="003366"/>
              </a:solidFill>
              <a:effectLst>
                <a:outerShdw blurRad="80000" dist="40000" dir="5040000" algn="tl">
                  <a:srgbClr val="000000">
                    <a:alpha val="30000"/>
                  </a:srgbClr>
                </a:outerShdw>
              </a:effectLst>
            </a:endParaRPr>
          </a:p>
        </p:txBody>
      </p:sp>
    </p:spTree>
  </p:cSld>
  <p:clrMapOvr>
    <a:masterClrMapping/>
  </p:clrMapOvr>
  <p:transition spd="slow">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04800"/>
            <a:ext cx="5486400" cy="886216"/>
          </a:xfrm>
        </p:spPr>
        <p:txBody>
          <a:bodyPr>
            <a:normAutofit fontScale="90000"/>
          </a:bodyPr>
          <a:lstStyle/>
          <a:p>
            <a:r>
              <a:rPr lang="en-US" dirty="0" smtClean="0">
                <a:solidFill>
                  <a:srgbClr val="0070C0"/>
                </a:solidFill>
              </a:rPr>
              <a:t>      Sanitization</a:t>
            </a:r>
            <a:endParaRPr lang="en-US" dirty="0">
              <a:solidFill>
                <a:srgbClr val="0070C0"/>
              </a:solidFill>
            </a:endParaRPr>
          </a:p>
        </p:txBody>
      </p:sp>
      <p:sp>
        <p:nvSpPr>
          <p:cNvPr id="3" name="Content Placeholder 2"/>
          <p:cNvSpPr>
            <a:spLocks noGrp="1"/>
          </p:cNvSpPr>
          <p:nvPr>
            <p:ph idx="1"/>
          </p:nvPr>
        </p:nvSpPr>
        <p:spPr>
          <a:xfrm>
            <a:off x="1143000" y="1371600"/>
            <a:ext cx="7162800" cy="3200400"/>
          </a:xfrm>
        </p:spPr>
        <p:txBody>
          <a:bodyPr>
            <a:normAutofit/>
          </a:bodyPr>
          <a:lstStyle/>
          <a:p>
            <a:pPr>
              <a:buFont typeface="Wingdings" pitchFamily="2" charset="2"/>
              <a:buChar char="Ø"/>
            </a:pPr>
            <a:r>
              <a:rPr lang="en-US" sz="2000" dirty="0" smtClean="0">
                <a:solidFill>
                  <a:schemeClr val="tx1">
                    <a:lumMod val="85000"/>
                    <a:lumOff val="15000"/>
                  </a:schemeClr>
                </a:solidFill>
              </a:rPr>
              <a:t>Cleaning </a:t>
            </a:r>
            <a:r>
              <a:rPr lang="en-US" sz="2000" dirty="0">
                <a:solidFill>
                  <a:schemeClr val="tx1">
                    <a:lumMod val="85000"/>
                    <a:lumOff val="15000"/>
                  </a:schemeClr>
                </a:solidFill>
              </a:rPr>
              <a:t>and sanitation of buildings, classes, and public spaces occur frequently and according to strict protocols and health and safety guidelines. Also, hand sanitizing stations are available in numerous accessible locations.</a:t>
            </a:r>
          </a:p>
          <a:p>
            <a:pPr>
              <a:buFont typeface="Wingdings" pitchFamily="2" charset="2"/>
              <a:buChar char="Ø"/>
            </a:pPr>
            <a:r>
              <a:rPr lang="en-US" sz="2000" dirty="0" smtClean="0">
                <a:solidFill>
                  <a:schemeClr val="tx1">
                    <a:lumMod val="85000"/>
                    <a:lumOff val="15000"/>
                  </a:schemeClr>
                </a:solidFill>
              </a:rPr>
              <a:t>Our </a:t>
            </a:r>
            <a:r>
              <a:rPr lang="en-US" sz="2000" dirty="0">
                <a:solidFill>
                  <a:schemeClr val="tx1">
                    <a:lumMod val="85000"/>
                    <a:lumOff val="15000"/>
                  </a:schemeClr>
                </a:solidFill>
              </a:rPr>
              <a:t>individual actions can help stop the spread of COVID-19. Members of the </a:t>
            </a:r>
            <a:r>
              <a:rPr lang="en-US" sz="2000" dirty="0" smtClean="0">
                <a:solidFill>
                  <a:schemeClr val="tx1">
                    <a:lumMod val="85000"/>
                    <a:lumOff val="15000"/>
                  </a:schemeClr>
                </a:solidFill>
              </a:rPr>
              <a:t>Campus </a:t>
            </a:r>
            <a:r>
              <a:rPr lang="en-US" sz="2000" dirty="0">
                <a:solidFill>
                  <a:schemeClr val="tx1">
                    <a:lumMod val="85000"/>
                    <a:lumOff val="15000"/>
                  </a:schemeClr>
                </a:solidFill>
              </a:rPr>
              <a:t>share the responsibility to do our part and are encouraged to</a:t>
            </a:r>
            <a:r>
              <a:rPr lang="en-US" sz="2000" dirty="0" smtClean="0">
                <a:solidFill>
                  <a:schemeClr val="tx1">
                    <a:lumMod val="85000"/>
                    <a:lumOff val="15000"/>
                  </a:schemeClr>
                </a:solidFill>
              </a:rPr>
              <a:t>:</a:t>
            </a:r>
            <a:endParaRPr lang="en-US" sz="2000" dirty="0">
              <a:solidFill>
                <a:schemeClr val="tx1">
                  <a:lumMod val="85000"/>
                  <a:lumOff val="15000"/>
                </a:schemeClr>
              </a:solidFill>
            </a:endParaRPr>
          </a:p>
          <a:p>
            <a:pPr>
              <a:buFont typeface="Wingdings" pitchFamily="2" charset="2"/>
              <a:buChar char="ü"/>
            </a:pPr>
            <a:r>
              <a:rPr lang="en-US" sz="2000" b="1" dirty="0">
                <a:solidFill>
                  <a:schemeClr val="tx1">
                    <a:lumMod val="85000"/>
                    <a:lumOff val="15000"/>
                  </a:schemeClr>
                </a:solidFill>
              </a:rPr>
              <a:t>Frequently wash your hands with soap and water, or use hand sanitizer.</a:t>
            </a:r>
          </a:p>
          <a:p>
            <a:endParaRPr lang="en-US" dirty="0"/>
          </a:p>
        </p:txBody>
      </p:sp>
      <p:pic>
        <p:nvPicPr>
          <p:cNvPr id="5" name="Picture 4" descr="HAND SANITIZER.jpeg"/>
          <p:cNvPicPr>
            <a:picLocks noChangeAspect="1"/>
          </p:cNvPicPr>
          <p:nvPr/>
        </p:nvPicPr>
        <p:blipFill>
          <a:blip r:embed="rId2" cstate="print"/>
          <a:stretch>
            <a:fillRect/>
          </a:stretch>
        </p:blipFill>
        <p:spPr>
          <a:xfrm>
            <a:off x="3200400" y="4267200"/>
            <a:ext cx="3505200" cy="1752600"/>
          </a:xfrm>
          <a:prstGeom prst="rect">
            <a:avLst/>
          </a:prstGeom>
        </p:spPr>
      </p:pic>
    </p:spTree>
  </p:cSld>
  <p:clrMapOvr>
    <a:masterClrMapping/>
  </p:clrMapOvr>
  <p:transition spd="slow">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11186"/>
            <a:ext cx="8229600" cy="5715000"/>
          </a:xfrm>
        </p:spPr>
        <p:txBody>
          <a:bodyPr>
            <a:normAutofit/>
          </a:bodyPr>
          <a:lstStyle/>
          <a:p>
            <a:pPr>
              <a:buFont typeface="Wingdings" pitchFamily="2" charset="2"/>
              <a:buChar char="Ø"/>
            </a:pPr>
            <a:r>
              <a:rPr lang="en-US" sz="2200" dirty="0" smtClean="0"/>
              <a:t>Enhanced Cleaning and Disinfecting Protocols</a:t>
            </a:r>
          </a:p>
          <a:p>
            <a:pPr>
              <a:buFont typeface="Wingdings" pitchFamily="2" charset="2"/>
              <a:buChar char="Ø"/>
            </a:pPr>
            <a:r>
              <a:rPr lang="en-US" sz="2200" dirty="0" smtClean="0"/>
              <a:t>Public areas and restrooms cleaned daily by Facilities Management.</a:t>
            </a:r>
          </a:p>
          <a:p>
            <a:pPr>
              <a:buFont typeface="Wingdings" pitchFamily="2" charset="2"/>
              <a:buChar char="Ø"/>
            </a:pPr>
            <a:r>
              <a:rPr lang="en-US" sz="2200" dirty="0" smtClean="0"/>
              <a:t>Hand sanitizer available at all building entrances open to the public. (Some entrances may be closed.)</a:t>
            </a:r>
          </a:p>
          <a:p>
            <a:pPr>
              <a:buFont typeface="Wingdings" pitchFamily="2" charset="2"/>
              <a:buChar char="Ø"/>
            </a:pPr>
            <a:r>
              <a:rPr lang="en-US" sz="2200" dirty="0" smtClean="0"/>
              <a:t>Face Covering and Physical Distancing.</a:t>
            </a:r>
          </a:p>
          <a:p>
            <a:endParaRPr lang="en-US" dirty="0"/>
          </a:p>
        </p:txBody>
      </p:sp>
      <p:pic>
        <p:nvPicPr>
          <p:cNvPr id="4" name="Picture 3" descr="WhatsApp Image 2020-09-06 at 5.02.57 PM.jpeg"/>
          <p:cNvPicPr>
            <a:picLocks noChangeAspect="1"/>
          </p:cNvPicPr>
          <p:nvPr/>
        </p:nvPicPr>
        <p:blipFill>
          <a:blip r:embed="rId2"/>
          <a:stretch>
            <a:fillRect/>
          </a:stretch>
        </p:blipFill>
        <p:spPr>
          <a:xfrm>
            <a:off x="4963438" y="533400"/>
            <a:ext cx="3342362" cy="2494128"/>
          </a:xfrm>
          <a:prstGeom prst="rect">
            <a:avLst/>
          </a:prstGeom>
        </p:spPr>
      </p:pic>
      <p:sp>
        <p:nvSpPr>
          <p:cNvPr id="5" name="Rectangle 4"/>
          <p:cNvSpPr/>
          <p:nvPr/>
        </p:nvSpPr>
        <p:spPr>
          <a:xfrm>
            <a:off x="381000" y="1257243"/>
            <a:ext cx="4191000" cy="707886"/>
          </a:xfrm>
          <a:prstGeom prst="rect">
            <a:avLst/>
          </a:prstGeom>
          <a:noFill/>
        </p:spPr>
        <p:txBody>
          <a:bodyPr wrap="square" lIns="91440" tIns="45720" rIns="91440" bIns="45720">
            <a:spAutoFit/>
          </a:bodyPr>
          <a:lstStyle/>
          <a:p>
            <a:pPr algn="ctr"/>
            <a:r>
              <a:rPr lang="en-US" sz="4000" b="1" cap="none" spc="0" dirty="0" smtClean="0">
                <a:ln w="10541" cmpd="sng">
                  <a:solidFill>
                    <a:schemeClr val="accent1">
                      <a:shade val="88000"/>
                      <a:satMod val="110000"/>
                    </a:schemeClr>
                  </a:solidFill>
                  <a:prstDash val="solid"/>
                </a:ln>
                <a:solidFill>
                  <a:srgbClr val="002060"/>
                </a:solidFill>
                <a:effectLst/>
                <a:latin typeface="Aharoni" pitchFamily="2" charset="-79"/>
                <a:cs typeface="Aharoni" pitchFamily="2" charset="-79"/>
              </a:rPr>
              <a:t>COVID-19 Testing</a:t>
            </a:r>
            <a:endParaRPr lang="en-US" sz="4000" b="1" cap="none" spc="0" dirty="0">
              <a:ln w="10541" cmpd="sng">
                <a:solidFill>
                  <a:schemeClr val="accent1">
                    <a:shade val="88000"/>
                    <a:satMod val="110000"/>
                  </a:schemeClr>
                </a:solidFill>
                <a:prstDash val="solid"/>
              </a:ln>
              <a:solidFill>
                <a:srgbClr val="002060"/>
              </a:solidFill>
              <a:effectLst/>
            </a:endParaRPr>
          </a:p>
        </p:txBody>
      </p:sp>
    </p:spTree>
  </p:cSld>
  <p:clrMapOvr>
    <a:masterClrMapping/>
  </p:clrMapOvr>
  <p:transition spd="slow">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3.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380</TotalTime>
  <Words>729</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NewsPrint</vt:lpstr>
      <vt:lpstr>Summer</vt:lpstr>
      <vt:lpstr>Hardcover</vt:lpstr>
      <vt:lpstr>PowerPoint Presentation</vt:lpstr>
      <vt:lpstr>ADHYAYAN SCHOOL</vt:lpstr>
      <vt:lpstr>PowerPoint Presentation</vt:lpstr>
      <vt:lpstr>PowerPoint Presentation</vt:lpstr>
      <vt:lpstr>                    Practice Good Hygiene</vt:lpstr>
      <vt:lpstr>Health and Safety</vt:lpstr>
      <vt:lpstr>PowerPoint Presentation</vt:lpstr>
      <vt:lpstr>      Sanitization</vt:lpstr>
      <vt:lpstr>PowerPoint Presentation</vt:lpstr>
      <vt:lpstr>            Tips to prevent illness On campus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Adhyayan School</dc:title>
  <dc:creator>admin</dc:creator>
  <cp:lastModifiedBy>Shreeji</cp:lastModifiedBy>
  <cp:revision>50</cp:revision>
  <dcterms:created xsi:type="dcterms:W3CDTF">2020-09-06T05:51:37Z</dcterms:created>
  <dcterms:modified xsi:type="dcterms:W3CDTF">2020-09-06T13:00:17Z</dcterms:modified>
</cp:coreProperties>
</file>