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76" r:id="rId2"/>
    <p:sldMasterId id="2147484416" r:id="rId3"/>
    <p:sldMasterId id="2147484428" r:id="rId4"/>
  </p:sldMasterIdLst>
  <p:notesMasterIdLst>
    <p:notesMasterId r:id="rId18"/>
  </p:notesMasterIdLst>
  <p:sldIdLst>
    <p:sldId id="257" r:id="rId5"/>
    <p:sldId id="258" r:id="rId6"/>
    <p:sldId id="259" r:id="rId7"/>
    <p:sldId id="260" r:id="rId8"/>
    <p:sldId id="261" r:id="rId9"/>
    <p:sldId id="263" r:id="rId10"/>
    <p:sldId id="262" r:id="rId11"/>
    <p:sldId id="264" r:id="rId12"/>
    <p:sldId id="270" r:id="rId13"/>
    <p:sldId id="265" r:id="rId14"/>
    <p:sldId id="266" r:id="rId15"/>
    <p:sldId id="269"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1D045A"/>
    <a:srgbClr val="000000"/>
    <a:srgbClr val="0099CC"/>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2"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138C6-DFD6-45E0-9AB6-1FA496455F8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8261B98-7162-41DF-9B94-DDF800FCC1C3}">
      <dgm:prSet custT="1"/>
      <dgm:spPr>
        <a:solidFill>
          <a:schemeClr val="accent1">
            <a:lumMod val="50000"/>
          </a:schemeClr>
        </a:solidFill>
      </dgm:spPr>
      <dgm:t>
        <a:bodyPr/>
        <a:lstStyle/>
        <a:p>
          <a:pPr rtl="0"/>
          <a:r>
            <a:rPr lang="en-US" sz="2700" b="1" dirty="0" smtClean="0"/>
            <a:t>Starting An Online </a:t>
          </a:r>
          <a:r>
            <a:rPr lang="en-US" sz="2700" b="1" dirty="0" err="1" smtClean="0"/>
            <a:t>Buisness</a:t>
          </a:r>
          <a:r>
            <a:rPr lang="en-US" sz="2700" b="1" dirty="0" smtClean="0"/>
            <a:t> In Covid-19</a:t>
          </a:r>
          <a:endParaRPr lang="en-US" sz="2700" dirty="0"/>
        </a:p>
      </dgm:t>
    </dgm:pt>
    <dgm:pt modelId="{B78AC536-E9CC-45E9-ADEC-429C8641493A}" type="parTrans" cxnId="{4F278CE6-6D92-46F4-9E94-03BE3829F017}">
      <dgm:prSet/>
      <dgm:spPr/>
      <dgm:t>
        <a:bodyPr/>
        <a:lstStyle/>
        <a:p>
          <a:endParaRPr lang="en-US"/>
        </a:p>
      </dgm:t>
    </dgm:pt>
    <dgm:pt modelId="{831D7D2A-FA96-40B3-A90E-2AC23C11EC30}" type="sibTrans" cxnId="{4F278CE6-6D92-46F4-9E94-03BE3829F017}">
      <dgm:prSet/>
      <dgm:spPr/>
      <dgm:t>
        <a:bodyPr/>
        <a:lstStyle/>
        <a:p>
          <a:endParaRPr lang="en-US"/>
        </a:p>
      </dgm:t>
    </dgm:pt>
    <dgm:pt modelId="{0677A836-6F40-4B0C-A8DC-862DAD8B9049}" type="pres">
      <dgm:prSet presAssocID="{ED5138C6-DFD6-45E0-9AB6-1FA496455F8C}" presName="linear" presStyleCnt="0">
        <dgm:presLayoutVars>
          <dgm:animLvl val="lvl"/>
          <dgm:resizeHandles val="exact"/>
        </dgm:presLayoutVars>
      </dgm:prSet>
      <dgm:spPr/>
      <dgm:t>
        <a:bodyPr/>
        <a:lstStyle/>
        <a:p>
          <a:endParaRPr lang="en-US"/>
        </a:p>
      </dgm:t>
    </dgm:pt>
    <dgm:pt modelId="{96E09ED6-4886-433C-BD62-2F0A7BB4164E}" type="pres">
      <dgm:prSet presAssocID="{38261B98-7162-41DF-9B94-DDF800FCC1C3}" presName="parentText" presStyleLbl="node1" presStyleIdx="0" presStyleCnt="1" custLinFactNeighborX="5517" custLinFactNeighborY="-881">
        <dgm:presLayoutVars>
          <dgm:chMax val="0"/>
          <dgm:bulletEnabled val="1"/>
        </dgm:presLayoutVars>
      </dgm:prSet>
      <dgm:spPr/>
      <dgm:t>
        <a:bodyPr/>
        <a:lstStyle/>
        <a:p>
          <a:endParaRPr lang="en-US"/>
        </a:p>
      </dgm:t>
    </dgm:pt>
  </dgm:ptLst>
  <dgm:cxnLst>
    <dgm:cxn modelId="{926C6130-3DA5-4357-9FF6-C86BF1C7688C}" type="presOf" srcId="{38261B98-7162-41DF-9B94-DDF800FCC1C3}" destId="{96E09ED6-4886-433C-BD62-2F0A7BB4164E}" srcOrd="0" destOrd="0" presId="urn:microsoft.com/office/officeart/2005/8/layout/vList2"/>
    <dgm:cxn modelId="{4F278CE6-6D92-46F4-9E94-03BE3829F017}" srcId="{ED5138C6-DFD6-45E0-9AB6-1FA496455F8C}" destId="{38261B98-7162-41DF-9B94-DDF800FCC1C3}" srcOrd="0" destOrd="0" parTransId="{B78AC536-E9CC-45E9-ADEC-429C8641493A}" sibTransId="{831D7D2A-FA96-40B3-A90E-2AC23C11EC30}"/>
    <dgm:cxn modelId="{5B58F81A-BFA9-4099-A86B-6021C7B48C23}" type="presOf" srcId="{ED5138C6-DFD6-45E0-9AB6-1FA496455F8C}" destId="{0677A836-6F40-4B0C-A8DC-862DAD8B9049}" srcOrd="0" destOrd="0" presId="urn:microsoft.com/office/officeart/2005/8/layout/vList2"/>
    <dgm:cxn modelId="{2CBC7EFA-F456-4E40-9067-E8EAAFB943EE}" type="presParOf" srcId="{0677A836-6F40-4B0C-A8DC-862DAD8B9049}" destId="{96E09ED6-4886-433C-BD62-2F0A7BB416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602FF-B065-44DD-8202-34B275938F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EEBC1B-7616-4AF6-BE14-34F9C95DE562}">
      <dgm:prSet/>
      <dgm:spPr>
        <a:solidFill>
          <a:schemeClr val="bg2">
            <a:lumMod val="50000"/>
          </a:schemeClr>
        </a:solidFill>
        <a:ln>
          <a:solidFill>
            <a:schemeClr val="tx1"/>
          </a:solidFill>
        </a:ln>
      </dgm:spPr>
      <dgm:t>
        <a:bodyPr/>
        <a:lstStyle/>
        <a:p>
          <a:pPr rtl="0"/>
          <a:r>
            <a:rPr lang="en-US" dirty="0" smtClean="0"/>
            <a:t>     </a:t>
          </a:r>
          <a:r>
            <a:rPr lang="en-US" dirty="0" smtClean="0">
              <a:solidFill>
                <a:srgbClr val="FFFF66"/>
              </a:solidFill>
            </a:rPr>
            <a:t>THE PROBLEM / SNAG</a:t>
          </a:r>
          <a:endParaRPr lang="en-US" dirty="0">
            <a:solidFill>
              <a:srgbClr val="FFFF66"/>
            </a:solidFill>
          </a:endParaRPr>
        </a:p>
      </dgm:t>
    </dgm:pt>
    <dgm:pt modelId="{677A3914-227E-48CA-9A2F-3F49CCD5D2FD}" type="parTrans" cxnId="{65086F1D-244D-4102-868D-710234EF9303}">
      <dgm:prSet/>
      <dgm:spPr/>
      <dgm:t>
        <a:bodyPr/>
        <a:lstStyle/>
        <a:p>
          <a:endParaRPr lang="en-US"/>
        </a:p>
      </dgm:t>
    </dgm:pt>
    <dgm:pt modelId="{B5B2A850-AF50-49E8-8039-30E50E529A2E}" type="sibTrans" cxnId="{65086F1D-244D-4102-868D-710234EF9303}">
      <dgm:prSet/>
      <dgm:spPr/>
      <dgm:t>
        <a:bodyPr/>
        <a:lstStyle/>
        <a:p>
          <a:endParaRPr lang="en-US"/>
        </a:p>
      </dgm:t>
    </dgm:pt>
    <dgm:pt modelId="{27BAE98E-39A6-46B4-8793-B6F4FBDEC651}" type="pres">
      <dgm:prSet presAssocID="{74E602FF-B065-44DD-8202-34B275938FF2}" presName="linear" presStyleCnt="0">
        <dgm:presLayoutVars>
          <dgm:animLvl val="lvl"/>
          <dgm:resizeHandles val="exact"/>
        </dgm:presLayoutVars>
      </dgm:prSet>
      <dgm:spPr/>
    </dgm:pt>
    <dgm:pt modelId="{0BAFDA2E-D934-4EDB-B654-36E78E0F0E7B}" type="pres">
      <dgm:prSet presAssocID="{8EEEBC1B-7616-4AF6-BE14-34F9C95DE562}" presName="parentText" presStyleLbl="node1" presStyleIdx="0" presStyleCnt="1" custLinFactNeighborX="-3483" custLinFactNeighborY="-4219">
        <dgm:presLayoutVars>
          <dgm:chMax val="0"/>
          <dgm:bulletEnabled val="1"/>
        </dgm:presLayoutVars>
      </dgm:prSet>
      <dgm:spPr/>
    </dgm:pt>
  </dgm:ptLst>
  <dgm:cxnLst>
    <dgm:cxn modelId="{65086F1D-244D-4102-868D-710234EF9303}" srcId="{74E602FF-B065-44DD-8202-34B275938FF2}" destId="{8EEEBC1B-7616-4AF6-BE14-34F9C95DE562}" srcOrd="0" destOrd="0" parTransId="{677A3914-227E-48CA-9A2F-3F49CCD5D2FD}" sibTransId="{B5B2A850-AF50-49E8-8039-30E50E529A2E}"/>
    <dgm:cxn modelId="{3B721F3D-C762-4769-8C88-E95CDE33C320}" type="presOf" srcId="{74E602FF-B065-44DD-8202-34B275938FF2}" destId="{27BAE98E-39A6-46B4-8793-B6F4FBDEC651}" srcOrd="0" destOrd="0" presId="urn:microsoft.com/office/officeart/2005/8/layout/vList2"/>
    <dgm:cxn modelId="{DDFACCFE-E5EA-4356-B9C2-642EBE7CC769}" type="presOf" srcId="{8EEEBC1B-7616-4AF6-BE14-34F9C95DE562}" destId="{0BAFDA2E-D934-4EDB-B654-36E78E0F0E7B}" srcOrd="0" destOrd="0" presId="urn:microsoft.com/office/officeart/2005/8/layout/vList2"/>
    <dgm:cxn modelId="{3A149370-6C5D-4A39-9439-A0B54CA2C4B5}" type="presParOf" srcId="{27BAE98E-39A6-46B4-8793-B6F4FBDEC651}" destId="{0BAFDA2E-D934-4EDB-B654-36E78E0F0E7B}"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09ED6-4886-433C-BD62-2F0A7BB4164E}">
      <dsp:nvSpPr>
        <dsp:cNvPr id="0" name=""/>
        <dsp:cNvSpPr/>
      </dsp:nvSpPr>
      <dsp:spPr>
        <a:xfrm>
          <a:off x="0" y="3"/>
          <a:ext cx="7115032" cy="823680"/>
        </a:xfrm>
        <a:prstGeom prst="roundRect">
          <a:avLst/>
        </a:prstGeom>
        <a:solidFill>
          <a:schemeClr val="accent1">
            <a:lumMod val="5000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dirty="0" smtClean="0"/>
            <a:t>Starting An Online </a:t>
          </a:r>
          <a:r>
            <a:rPr lang="en-US" sz="2700" b="1" kern="1200" dirty="0" err="1" smtClean="0"/>
            <a:t>Buisness</a:t>
          </a:r>
          <a:r>
            <a:rPr lang="en-US" sz="2700" b="1" kern="1200" dirty="0" smtClean="0"/>
            <a:t> In Covid-19</a:t>
          </a:r>
          <a:endParaRPr lang="en-US" sz="2700" kern="1200" dirty="0"/>
        </a:p>
      </dsp:txBody>
      <dsp:txXfrm>
        <a:off x="40209" y="40212"/>
        <a:ext cx="7034614"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DA2E-D934-4EDB-B654-36E78E0F0E7B}">
      <dsp:nvSpPr>
        <dsp:cNvPr id="0" name=""/>
        <dsp:cNvSpPr/>
      </dsp:nvSpPr>
      <dsp:spPr>
        <a:xfrm>
          <a:off x="0" y="0"/>
          <a:ext cx="5257800" cy="702000"/>
        </a:xfrm>
        <a:prstGeom prst="round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     </a:t>
          </a:r>
          <a:r>
            <a:rPr lang="en-US" sz="3000" kern="1200" dirty="0" smtClean="0">
              <a:solidFill>
                <a:srgbClr val="FFFF66"/>
              </a:solidFill>
            </a:rPr>
            <a:t>THE PROBLEM / SNAG</a:t>
          </a:r>
          <a:endParaRPr lang="en-US" sz="3000" kern="1200" dirty="0">
            <a:solidFill>
              <a:srgbClr val="FFFF66"/>
            </a:solidFill>
          </a:endParaRPr>
        </a:p>
      </dsp:txBody>
      <dsp:txXfrm>
        <a:off x="34269" y="34269"/>
        <a:ext cx="5189262" cy="6334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EE88F-1481-40A4-8749-A3A0DFF59F72}" type="datetimeFigureOut">
              <a:rPr lang="en-US" smtClean="0"/>
              <a:t>08/08/2020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C2B84-88D0-4E05-86D0-58BC8D2674DC}" type="slidenum">
              <a:rPr lang="en-US" smtClean="0"/>
              <a:t>‹#›</a:t>
            </a:fld>
            <a:endParaRPr lang="en-US"/>
          </a:p>
        </p:txBody>
      </p:sp>
    </p:spTree>
    <p:extLst>
      <p:ext uri="{BB962C8B-B14F-4D97-AF65-F5344CB8AC3E}">
        <p14:creationId xmlns:p14="http://schemas.microsoft.com/office/powerpoint/2010/main" val="288683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80918C5-0142-421B-B7DD-79899EEBB3FA}"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E80918C5-0142-421B-B7DD-79899EEBB3FA}"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E80918C5-0142-421B-B7DD-79899EEBB3FA}"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E80918C5-0142-421B-B7DD-79899EEBB3FA}"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41FFA5F-BD52-406C-88D5-58C399995F5D}" type="datetimeFigureOut">
              <a:rPr lang="en-US" smtClean="0"/>
              <a:t>08/08/2020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41FFA5F-BD52-406C-88D5-58C399995F5D}" type="datetimeFigureOut">
              <a:rPr lang="en-US" smtClean="0"/>
              <a:t>08/08/2020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1FFA5F-BD52-406C-88D5-58C399995F5D}" type="datetimeFigureOut">
              <a:rPr lang="en-US" smtClean="0"/>
              <a:t>08/08/2020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41FFA5F-BD52-406C-88D5-58C399995F5D}" type="datetimeFigureOut">
              <a:rPr lang="en-US" smtClean="0"/>
              <a:t>08/08/2020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41FFA5F-BD52-406C-88D5-58C399995F5D}" type="datetimeFigureOut">
              <a:rPr lang="en-US" smtClean="0"/>
              <a:t>08/08/2020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80918C5-0142-421B-B7DD-79899EEBB3F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12.png"/><Relationship Id="rId1" Type="http://schemas.openxmlformats.org/officeDocument/2006/relationships/slideLayout" Target="../slideLayouts/slideLayout3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024128"/>
          </a:xfrm>
        </p:spPr>
        <p:txBody>
          <a:bodyPr/>
          <a:lstStyle/>
          <a:p>
            <a:r>
              <a:rPr lang="en-US" dirty="0" smtClean="0">
                <a:solidFill>
                  <a:schemeClr val="accent2">
                    <a:lumMod val="20000"/>
                    <a:lumOff val="80000"/>
                  </a:schemeClr>
                </a:solidFill>
                <a:latin typeface="Agency FB" pitchFamily="34" charset="0"/>
              </a:rPr>
              <a:t>          Hack  Against  </a:t>
            </a:r>
            <a:r>
              <a:rPr lang="en-US" dirty="0" err="1" smtClean="0">
                <a:solidFill>
                  <a:schemeClr val="accent2">
                    <a:lumMod val="20000"/>
                    <a:lumOff val="80000"/>
                  </a:schemeClr>
                </a:solidFill>
                <a:latin typeface="Agency FB" pitchFamily="34" charset="0"/>
              </a:rPr>
              <a:t>Covid</a:t>
            </a:r>
            <a:r>
              <a:rPr lang="en-US" dirty="0" smtClean="0">
                <a:solidFill>
                  <a:schemeClr val="accent2">
                    <a:lumMod val="20000"/>
                    <a:lumOff val="80000"/>
                  </a:schemeClr>
                </a:solidFill>
                <a:latin typeface="Agency FB" pitchFamily="34" charset="0"/>
              </a:rPr>
              <a:t> -19</a:t>
            </a:r>
            <a:endParaRPr lang="en-US" dirty="0">
              <a:solidFill>
                <a:schemeClr val="accent2">
                  <a:lumMod val="20000"/>
                  <a:lumOff val="80000"/>
                </a:schemeClr>
              </a:solidFill>
              <a:latin typeface="Agency FB" pitchFamily="34" charset="0"/>
            </a:endParaRP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19" t="33147" r="60848" b="12883"/>
          <a:stretch/>
        </p:blipFill>
        <p:spPr bwMode="auto">
          <a:xfrm>
            <a:off x="2057400" y="1600200"/>
            <a:ext cx="5257800" cy="515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765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56246"/>
            <a:ext cx="7643885" cy="6401753"/>
          </a:xfrm>
          <a:prstGeom prst="rect">
            <a:avLst/>
          </a:prstGeom>
          <a:noFill/>
        </p:spPr>
        <p:txBody>
          <a:bodyPr wrap="square" rtlCol="0">
            <a:spAutoFit/>
          </a:bodyPr>
          <a:lstStyle/>
          <a:p>
            <a:pPr marL="342900" indent="-342900">
              <a:buFont typeface="Arial" pitchFamily="34" charset="0"/>
              <a:buChar char="•"/>
            </a:pPr>
            <a:r>
              <a:rPr lang="en-US" sz="2000" dirty="0"/>
              <a:t>Customers may prefer to visit your website to find out about your products and services, instead of visiting you in person. They will also expect to see your website address and your email on business cards and other promotional materials.</a:t>
            </a:r>
          </a:p>
          <a:p>
            <a:r>
              <a:rPr lang="en-US" sz="2000" b="1" dirty="0" smtClean="0"/>
              <a:t>    </a:t>
            </a:r>
          </a:p>
          <a:p>
            <a:endParaRPr lang="en-US" sz="2000" b="1" dirty="0"/>
          </a:p>
          <a:p>
            <a:pPr marL="342900" indent="-342900">
              <a:buFont typeface="Wingdings" pitchFamily="2" charset="2"/>
              <a:buChar char="v"/>
            </a:pPr>
            <a:r>
              <a:rPr lang="en-US" sz="3600" b="1" dirty="0" smtClean="0"/>
              <a:t>Online </a:t>
            </a:r>
            <a:r>
              <a:rPr lang="en-US" sz="3600" b="1" dirty="0"/>
              <a:t>business </a:t>
            </a:r>
            <a:r>
              <a:rPr lang="en-US" sz="3600" b="1" dirty="0" smtClean="0"/>
              <a:t>opportunities</a:t>
            </a:r>
          </a:p>
          <a:p>
            <a:pPr marL="342900" indent="-342900">
              <a:buFont typeface="Wingdings" pitchFamily="2" charset="2"/>
              <a:buChar char="v"/>
            </a:pPr>
            <a:endParaRPr lang="en-US" sz="3600" b="1" dirty="0" smtClean="0"/>
          </a:p>
          <a:p>
            <a:pPr marL="342900" indent="-342900">
              <a:buFont typeface="Wingdings" pitchFamily="2" charset="2"/>
              <a:buChar char="Ø"/>
            </a:pPr>
            <a:r>
              <a:rPr lang="en-US" sz="2000" dirty="0"/>
              <a:t>run an online shop</a:t>
            </a:r>
          </a:p>
          <a:p>
            <a:pPr marL="342900" indent="-342900">
              <a:buFont typeface="Wingdings" pitchFamily="2" charset="2"/>
              <a:buChar char="Ø"/>
            </a:pPr>
            <a:r>
              <a:rPr lang="en-US" sz="2000" dirty="0"/>
              <a:t>manage your suppliers</a:t>
            </a:r>
          </a:p>
          <a:p>
            <a:pPr marL="342900" indent="-342900">
              <a:buFont typeface="Wingdings" pitchFamily="2" charset="2"/>
              <a:buChar char="Ø"/>
            </a:pPr>
            <a:r>
              <a:rPr lang="en-US" sz="2000" dirty="0"/>
              <a:t>communicate with your customers, and get their feedback on your </a:t>
            </a:r>
            <a:r>
              <a:rPr lang="en-US" sz="2000" dirty="0" smtClean="0"/>
              <a:t>business</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offer services online</a:t>
            </a:r>
          </a:p>
          <a:p>
            <a:pPr marL="342900" indent="-342900">
              <a:buFont typeface="Wingdings" pitchFamily="2" charset="2"/>
              <a:buChar char="Ø"/>
            </a:pPr>
            <a:r>
              <a:rPr lang="en-US" sz="2000" dirty="0"/>
              <a:t>allow customers to make reservations or appointments online</a:t>
            </a:r>
          </a:p>
          <a:p>
            <a:pPr marL="342900" indent="-342900">
              <a:buFont typeface="Wingdings" pitchFamily="2" charset="2"/>
              <a:buChar char="Ø"/>
            </a:pPr>
            <a:r>
              <a:rPr lang="en-US" sz="2000" dirty="0"/>
              <a:t>manage your finances, such as online banking, tax and employee pay</a:t>
            </a:r>
          </a:p>
          <a:p>
            <a:pPr marL="342900" indent="-342900">
              <a:buFont typeface="Wingdings" pitchFamily="2" charset="2"/>
              <a:buChar char="Ø"/>
            </a:pPr>
            <a:r>
              <a:rPr lang="en-US" sz="2000" dirty="0"/>
              <a:t>research competitors.</a:t>
            </a:r>
          </a:p>
          <a:p>
            <a:pPr marL="342900" indent="-342900">
              <a:buFont typeface="Wingdings" pitchFamily="2" charset="2"/>
              <a:buChar char="Ø"/>
            </a:pPr>
            <a:endParaRPr lang="en-US" sz="2000" b="1" dirty="0"/>
          </a:p>
          <a:p>
            <a:endParaRPr lang="en-US" dirty="0"/>
          </a:p>
        </p:txBody>
      </p:sp>
    </p:spTree>
    <p:extLst>
      <p:ext uri="{BB962C8B-B14F-4D97-AF65-F5344CB8AC3E}">
        <p14:creationId xmlns:p14="http://schemas.microsoft.com/office/powerpoint/2010/main" val="71545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6248400" cy="990600"/>
          </a:xfrm>
        </p:spPr>
        <p:txBody>
          <a:bodyPr>
            <a:normAutofit/>
          </a:bodyPr>
          <a:lstStyle/>
          <a:p>
            <a:r>
              <a:rPr lang="en-US" sz="3600" b="1" dirty="0" smtClean="0">
                <a:solidFill>
                  <a:schemeClr val="accent6"/>
                </a:solidFill>
                <a:effectLst/>
              </a:rPr>
              <a:t>        </a:t>
            </a:r>
            <a:r>
              <a:rPr lang="en-US" sz="3600" b="1" dirty="0" smtClean="0">
                <a:solidFill>
                  <a:schemeClr val="tx2">
                    <a:lumMod val="50000"/>
                  </a:schemeClr>
                </a:solidFill>
                <a:effectLst/>
              </a:rPr>
              <a:t>Future </a:t>
            </a:r>
            <a:r>
              <a:rPr lang="en-US" sz="3600" b="1" dirty="0">
                <a:solidFill>
                  <a:schemeClr val="tx2">
                    <a:lumMod val="50000"/>
                  </a:schemeClr>
                </a:solidFill>
                <a:effectLst/>
              </a:rPr>
              <a:t>opportunities</a:t>
            </a:r>
          </a:p>
        </p:txBody>
      </p:sp>
      <p:sp>
        <p:nvSpPr>
          <p:cNvPr id="3" name="Content Placeholder 2"/>
          <p:cNvSpPr>
            <a:spLocks noGrp="1"/>
          </p:cNvSpPr>
          <p:nvPr>
            <p:ph idx="1"/>
          </p:nvPr>
        </p:nvSpPr>
        <p:spPr>
          <a:xfrm>
            <a:off x="1143000" y="1066800"/>
            <a:ext cx="7848600" cy="6096000"/>
          </a:xfrm>
        </p:spPr>
        <p:txBody>
          <a:bodyPr>
            <a:normAutofit fontScale="77500" lnSpcReduction="20000"/>
          </a:bodyPr>
          <a:lstStyle/>
          <a:p>
            <a:r>
              <a:rPr lang="en-US" dirty="0"/>
              <a:t>research your competitors and other businesses that use online tools</a:t>
            </a:r>
          </a:p>
          <a:p>
            <a:r>
              <a:rPr lang="en-US" dirty="0"/>
              <a:t>decide what aspects of online business will benefit your business</a:t>
            </a:r>
          </a:p>
          <a:p>
            <a:r>
              <a:rPr lang="en-US" dirty="0"/>
              <a:t>review your budget to work out what you can afford</a:t>
            </a:r>
          </a:p>
          <a:p>
            <a:r>
              <a:rPr lang="en-US" dirty="0" err="1"/>
              <a:t>familiarise</a:t>
            </a:r>
            <a:r>
              <a:rPr lang="en-US" dirty="0"/>
              <a:t> yourself with any laws and regulations that will apply to your online business activities</a:t>
            </a:r>
          </a:p>
          <a:p>
            <a:r>
              <a:rPr lang="en-US" dirty="0"/>
              <a:t>consider your requirements, including what software you need and what types of computer equipment you need to run it</a:t>
            </a:r>
          </a:p>
          <a:p>
            <a:r>
              <a:rPr lang="en-US" dirty="0"/>
              <a:t>plan for risks, such as computer viruses, scams, data theft and loss of or damage to hardware</a:t>
            </a:r>
          </a:p>
          <a:p>
            <a:r>
              <a:rPr lang="en-US" dirty="0"/>
              <a:t>think about what training you or your staff might need</a:t>
            </a:r>
          </a:p>
          <a:p>
            <a:r>
              <a:rPr lang="en-US" dirty="0"/>
              <a:t>be realistic about the time and budget you will need to manage the online aspects of your business.</a:t>
            </a:r>
          </a:p>
          <a:p>
            <a:endParaRPr lang="en-US" dirty="0"/>
          </a:p>
        </p:txBody>
      </p:sp>
    </p:spTree>
    <p:extLst>
      <p:ext uri="{BB962C8B-B14F-4D97-AF65-F5344CB8AC3E}">
        <p14:creationId xmlns:p14="http://schemas.microsoft.com/office/powerpoint/2010/main" val="494867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320" y="140101"/>
            <a:ext cx="7498080" cy="1020762"/>
          </a:xfrm>
        </p:spPr>
        <p:txBody>
          <a:bodyPr/>
          <a:lstStyle/>
          <a:p>
            <a:r>
              <a:rPr lang="en-US" dirty="0" smtClean="0"/>
              <a:t>            Conclusions</a:t>
            </a:r>
            <a:endParaRPr lang="en-US" dirty="0"/>
          </a:p>
        </p:txBody>
      </p:sp>
      <p:sp>
        <p:nvSpPr>
          <p:cNvPr id="5" name="TextBox 4"/>
          <p:cNvSpPr txBox="1"/>
          <p:nvPr/>
        </p:nvSpPr>
        <p:spPr>
          <a:xfrm>
            <a:off x="1143000" y="1191570"/>
            <a:ext cx="7772400" cy="5632311"/>
          </a:xfrm>
          <a:prstGeom prst="rect">
            <a:avLst/>
          </a:prstGeom>
          <a:noFill/>
        </p:spPr>
        <p:txBody>
          <a:bodyPr wrap="square" rtlCol="0">
            <a:spAutoFit/>
          </a:bodyPr>
          <a:lstStyle/>
          <a:p>
            <a:pPr marL="285750" indent="-285750">
              <a:buFont typeface="Arial" pitchFamily="34" charset="0"/>
              <a:buChar char="•"/>
            </a:pPr>
            <a:r>
              <a:rPr lang="en-US" sz="3600" u="sng" dirty="0" smtClean="0">
                <a:latin typeface="Aldhabi" pitchFamily="2" charset="-78"/>
                <a:cs typeface="Aldhabi" pitchFamily="2" charset="-78"/>
              </a:rPr>
              <a:t>A Strategy Should often be kept relatively simple</a:t>
            </a:r>
          </a:p>
          <a:p>
            <a:pPr marL="182880" indent="-285750">
              <a:buFont typeface="Arial" pitchFamily="34" charset="0"/>
              <a:buChar char="•"/>
            </a:pPr>
            <a:endParaRPr lang="en-US" sz="3600" u="sng" dirty="0" smtClean="0">
              <a:latin typeface="Aldhabi" pitchFamily="2" charset="-78"/>
              <a:cs typeface="Aldhabi" pitchFamily="2" charset="-78"/>
            </a:endParaRPr>
          </a:p>
          <a:p>
            <a:pPr marL="285750" indent="-285750">
              <a:buFont typeface="Arial" pitchFamily="34" charset="0"/>
              <a:buChar char="•"/>
            </a:pPr>
            <a:r>
              <a:rPr lang="en-US" sz="3600" u="sng" dirty="0" smtClean="0">
                <a:latin typeface="Aldhabi" pitchFamily="2" charset="-78"/>
                <a:cs typeface="Aldhabi" pitchFamily="2" charset="-78"/>
              </a:rPr>
              <a:t>Success relies on gaining understanding, acceptance and support by people within the company.</a:t>
            </a:r>
          </a:p>
          <a:p>
            <a:pPr marL="285750" indent="-285750">
              <a:buFont typeface="Arial" pitchFamily="34" charset="0"/>
              <a:buChar char="•"/>
            </a:pPr>
            <a:endParaRPr lang="en-US" sz="3600" u="sng" dirty="0" smtClean="0">
              <a:latin typeface="Aldhabi" pitchFamily="2" charset="-78"/>
              <a:cs typeface="Aldhabi" pitchFamily="2" charset="-78"/>
            </a:endParaRPr>
          </a:p>
          <a:p>
            <a:pPr marL="285750" indent="-285750">
              <a:buFont typeface="Arial" pitchFamily="34" charset="0"/>
              <a:buChar char="•"/>
            </a:pPr>
            <a:r>
              <a:rPr lang="en-US" sz="3600" u="sng" dirty="0" smtClean="0">
                <a:latin typeface="Aldhabi" pitchFamily="2" charset="-78"/>
                <a:cs typeface="Aldhabi" pitchFamily="2" charset="-78"/>
              </a:rPr>
              <a:t>The strategy must accomplish it objectives by providing direct or indirect value to customers.</a:t>
            </a:r>
          </a:p>
          <a:p>
            <a:pPr marL="285750" indent="-285750">
              <a:buFont typeface="Arial" pitchFamily="34" charset="0"/>
              <a:buChar char="•"/>
            </a:pPr>
            <a:endParaRPr lang="en-US" sz="3600" u="sng" dirty="0" smtClean="0">
              <a:latin typeface="Aldhabi" pitchFamily="2" charset="-78"/>
              <a:cs typeface="Aldhabi" pitchFamily="2" charset="-78"/>
            </a:endParaRPr>
          </a:p>
          <a:p>
            <a:pPr marL="285750" indent="-285750">
              <a:buFont typeface="Arial" pitchFamily="34" charset="0"/>
              <a:buChar char="•"/>
            </a:pPr>
            <a:r>
              <a:rPr lang="en-US" sz="3600" u="sng" dirty="0" smtClean="0">
                <a:latin typeface="Aldhabi" pitchFamily="2" charset="-78"/>
                <a:cs typeface="Aldhabi" pitchFamily="2" charset="-78"/>
              </a:rPr>
              <a:t>Information System Can only be successful if it supports the right business strategies.</a:t>
            </a:r>
            <a:endParaRPr lang="en-US" sz="3600" u="sng" dirty="0">
              <a:latin typeface="Aldhabi" pitchFamily="2" charset="-78"/>
              <a:cs typeface="Aldhabi" pitchFamily="2" charset="-78"/>
            </a:endParaRPr>
          </a:p>
        </p:txBody>
      </p:sp>
    </p:spTree>
    <p:extLst>
      <p:ext uri="{BB962C8B-B14F-4D97-AF65-F5344CB8AC3E}">
        <p14:creationId xmlns:p14="http://schemas.microsoft.com/office/powerpoint/2010/main" val="264889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48854"/>
            <a:ext cx="667351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936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2397457"/>
            <a:ext cx="8202705" cy="4460543"/>
          </a:xfrm>
        </p:spPr>
        <p:txBody>
          <a:bodyPr/>
          <a:lstStyle/>
          <a:p>
            <a:r>
              <a:rPr lang="en-US" sz="2800" dirty="0" err="1" smtClean="0"/>
              <a:t>Aakash</a:t>
            </a:r>
            <a:r>
              <a:rPr lang="en-US" sz="2800" dirty="0" smtClean="0"/>
              <a:t>  </a:t>
            </a:r>
            <a:r>
              <a:rPr lang="en-US" sz="2800" dirty="0" err="1" smtClean="0"/>
              <a:t>Soni</a:t>
            </a:r>
            <a:endParaRPr lang="en-US" sz="2800" dirty="0" smtClean="0"/>
          </a:p>
          <a:p>
            <a:r>
              <a:rPr lang="en-US" sz="2800" dirty="0" err="1" smtClean="0"/>
              <a:t>Mihir</a:t>
            </a:r>
            <a:r>
              <a:rPr lang="en-US" sz="2800" dirty="0" smtClean="0"/>
              <a:t> </a:t>
            </a:r>
            <a:r>
              <a:rPr lang="en-US" sz="2800" dirty="0" smtClean="0"/>
              <a:t> </a:t>
            </a:r>
            <a:r>
              <a:rPr lang="en-US" sz="2800" dirty="0" err="1" smtClean="0"/>
              <a:t>Sonaria</a:t>
            </a:r>
            <a:endParaRPr lang="en-US" sz="2800" dirty="0" smtClean="0"/>
          </a:p>
          <a:p>
            <a:r>
              <a:rPr lang="en-US" sz="2800" dirty="0" smtClean="0"/>
              <a:t>Rahul  </a:t>
            </a:r>
            <a:r>
              <a:rPr lang="en-US" sz="2800" dirty="0" err="1" smtClean="0"/>
              <a:t>Shiyani</a:t>
            </a:r>
            <a:endParaRPr lang="en-US" sz="2800" dirty="0" smtClean="0"/>
          </a:p>
          <a:p>
            <a:r>
              <a:rPr lang="en-US" sz="2800" dirty="0" err="1" smtClean="0"/>
              <a:t>Dhruvi</a:t>
            </a:r>
            <a:r>
              <a:rPr lang="en-US" sz="2800" dirty="0" smtClean="0"/>
              <a:t>  </a:t>
            </a:r>
            <a:r>
              <a:rPr lang="en-US" sz="2800" dirty="0" err="1" smtClean="0"/>
              <a:t>Thakrar</a:t>
            </a:r>
            <a:endParaRPr lang="en-US" sz="2800" dirty="0" smtClean="0"/>
          </a:p>
          <a:p>
            <a:r>
              <a:rPr lang="en-US" sz="2800" dirty="0" err="1" smtClean="0"/>
              <a:t>Devanshi</a:t>
            </a:r>
            <a:r>
              <a:rPr lang="en-US" sz="2800" dirty="0" smtClean="0"/>
              <a:t> </a:t>
            </a:r>
            <a:r>
              <a:rPr lang="en-US" sz="2800" dirty="0" smtClean="0"/>
              <a:t> Patel</a:t>
            </a:r>
            <a:endParaRPr lang="en-US" sz="2800" dirty="0" smtClean="0"/>
          </a:p>
          <a:p>
            <a:endParaRPr lang="en-US" dirty="0" smtClean="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Team Members</a:t>
            </a:r>
            <a:endParaRPr lang="en-US" dirty="0"/>
          </a:p>
        </p:txBody>
      </p:sp>
    </p:spTree>
    <p:extLst>
      <p:ext uri="{BB962C8B-B14F-4D97-AF65-F5344CB8AC3E}">
        <p14:creationId xmlns:p14="http://schemas.microsoft.com/office/powerpoint/2010/main" val="1102066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255483829"/>
              </p:ext>
            </p:extLst>
          </p:nvPr>
        </p:nvGraphicFramePr>
        <p:xfrm>
          <a:off x="1447800" y="457200"/>
          <a:ext cx="7115032"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tretch>
            <a:fillRect/>
          </a:stretch>
        </p:blipFill>
        <p:spPr>
          <a:xfrm>
            <a:off x="1447800" y="1626358"/>
            <a:ext cx="7239000" cy="4756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477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300" dirty="0" smtClean="0"/>
              <a:t>Match People to local businesses in their neighborhood so they can find out what businesses are been done &amp; how they can support through </a:t>
            </a:r>
            <a:r>
              <a:rPr lang="en-US" sz="3300" dirty="0" err="1" smtClean="0"/>
              <a:t>Covid</a:t>
            </a:r>
            <a:r>
              <a:rPr lang="en-US" sz="3300" dirty="0" smtClean="0"/>
              <a:t> -19.</a:t>
            </a:r>
            <a:endParaRPr lang="en-US" sz="3300" dirty="0"/>
          </a:p>
          <a:p>
            <a:pPr marL="114300" indent="0">
              <a:buNone/>
            </a:pPr>
            <a:endParaRPr lang="en-US" sz="3500" dirty="0"/>
          </a:p>
        </p:txBody>
      </p:sp>
      <p:sp>
        <p:nvSpPr>
          <p:cNvPr id="7" name="Pie 6"/>
          <p:cNvSpPr/>
          <p:nvPr/>
        </p:nvSpPr>
        <p:spPr>
          <a:xfrm rot="10800000">
            <a:off x="7134367" y="618621"/>
            <a:ext cx="762000" cy="681402"/>
          </a:xfrm>
          <a:prstGeom prst="pie">
            <a:avLst>
              <a:gd name="adj1" fmla="val 5569915"/>
              <a:gd name="adj2" fmla="val 16200000"/>
            </a:avLst>
          </a:prstGeom>
          <a:solidFill>
            <a:schemeClr val="accent5">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472532" y="3810000"/>
            <a:ext cx="5149834" cy="28956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3881203461"/>
              </p:ext>
            </p:extLst>
          </p:nvPr>
        </p:nvGraphicFramePr>
        <p:xfrm>
          <a:off x="2286000" y="609600"/>
          <a:ext cx="5257800" cy="707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800000">
            <a:off x="1981200" y="524644"/>
            <a:ext cx="491332" cy="8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60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991" y="457200"/>
            <a:ext cx="8871044" cy="914400"/>
          </a:xfrm>
        </p:spPr>
        <p:txBody>
          <a:bodyPr>
            <a:normAutofit/>
          </a:bodyPr>
          <a:lstStyle/>
          <a:p>
            <a:r>
              <a:rPr lang="en-US" sz="4000" dirty="0" smtClean="0">
                <a:solidFill>
                  <a:schemeClr val="accent6">
                    <a:lumMod val="50000"/>
                  </a:schemeClr>
                </a:solidFill>
              </a:rPr>
              <a:t>Most of the business are Shut downed.</a:t>
            </a:r>
            <a:endParaRPr lang="en-US" sz="4000" dirty="0">
              <a:solidFill>
                <a:schemeClr val="accent6">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229" y="3124200"/>
            <a:ext cx="7776283" cy="3383339"/>
          </a:xfrm>
          <a:prstGeom prst="leftBracke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94387"/>
            <a:ext cx="2877403" cy="1186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28131" y="1554540"/>
            <a:ext cx="8001000" cy="1569660"/>
          </a:xfrm>
          <a:prstGeom prst="rect">
            <a:avLst/>
          </a:prstGeom>
          <a:noFill/>
        </p:spPr>
        <p:txBody>
          <a:bodyPr wrap="square" rtlCol="0">
            <a:spAutoFit/>
          </a:bodyPr>
          <a:lstStyle/>
          <a:p>
            <a:pPr marL="342900" indent="-342900">
              <a:buFont typeface="Wingdings" pitchFamily="2" charset="2"/>
              <a:buChar char="§"/>
            </a:pPr>
            <a:r>
              <a:rPr lang="en-US" sz="2400" dirty="0"/>
              <a:t>Business activity in the services sector also fell drastically in May as the pandemic hindered operations, reduced footfall in shops and led to a decline in demand.</a:t>
            </a:r>
          </a:p>
        </p:txBody>
      </p:sp>
    </p:spTree>
    <p:extLst>
      <p:ext uri="{BB962C8B-B14F-4D97-AF65-F5344CB8AC3E}">
        <p14:creationId xmlns:p14="http://schemas.microsoft.com/office/powerpoint/2010/main" val="36186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887" y="381000"/>
            <a:ext cx="8305800" cy="5257800"/>
          </a:xfrm>
        </p:spPr>
        <p:txBody>
          <a:bodyPr>
            <a:noAutofit/>
          </a:bodyPr>
          <a:lstStyle/>
          <a:p>
            <a:r>
              <a:rPr lang="en-US" sz="2000" dirty="0" smtClean="0"/>
              <a:t>Around the globe, societies are in lockdown, and citizens are asked to respect social distance and stay at home. </a:t>
            </a:r>
          </a:p>
          <a:p>
            <a:endParaRPr lang="en-US" sz="2000" dirty="0" smtClean="0"/>
          </a:p>
          <a:p>
            <a:r>
              <a:rPr lang="en-US" sz="2000" dirty="0" smtClean="0"/>
              <a:t>The </a:t>
            </a:r>
            <a:r>
              <a:rPr lang="en-US" sz="2000" dirty="0"/>
              <a:t>COVID-19 outbreak is likely to cause bankruptcy for many well-known brands in many industries as consumers stay at home and economies are </a:t>
            </a:r>
            <a:r>
              <a:rPr lang="en-US" sz="2000" dirty="0" smtClean="0"/>
              <a:t>shut.</a:t>
            </a:r>
          </a:p>
          <a:p>
            <a:endParaRPr lang="en-US" sz="2000" dirty="0" smtClean="0"/>
          </a:p>
          <a:p>
            <a:r>
              <a:rPr lang="en-US" sz="2000" dirty="0" smtClean="0"/>
              <a:t>Many companies are </a:t>
            </a:r>
            <a:r>
              <a:rPr lang="en-US" sz="2000" dirty="0"/>
              <a:t>under enormous financial pressure. The travel industry is deeply affected; 80% of hotel rooms are empty </a:t>
            </a:r>
            <a:r>
              <a:rPr lang="en-US" sz="2000" dirty="0" smtClean="0"/>
              <a:t>airlines </a:t>
            </a:r>
            <a:r>
              <a:rPr lang="en-US" sz="2000" dirty="0"/>
              <a:t>cut their workforce by 90%, and tourism destinations are likely to see no profits in 2020</a:t>
            </a:r>
            <a:r>
              <a:rPr lang="en-US" sz="2000" dirty="0" smtClean="0"/>
              <a:t>.</a:t>
            </a:r>
          </a:p>
          <a:p>
            <a:endParaRPr lang="en-US" sz="2000" dirty="0"/>
          </a:p>
          <a:p>
            <a:r>
              <a:rPr lang="en-US" sz="2000" dirty="0" smtClean="0"/>
              <a:t> </a:t>
            </a:r>
            <a:r>
              <a:rPr lang="en-US" sz="2000" dirty="0"/>
              <a:t>Furthermore, expos, conferences, sporting events, and other large gatherings as well as cultural establishments such as galleries and museums have been abruptly called off. </a:t>
            </a:r>
            <a:endParaRPr lang="en-US" sz="2000" dirty="0" smtClean="0"/>
          </a:p>
          <a:p>
            <a:endParaRPr lang="en-US" sz="2000" dirty="0"/>
          </a:p>
          <a:p>
            <a:r>
              <a:rPr lang="en-US" sz="2000" dirty="0" smtClean="0"/>
              <a:t>Consulting </a:t>
            </a:r>
            <a:r>
              <a:rPr lang="en-US" sz="2000" dirty="0"/>
              <a:t>in general and personal services, like hairdressers, gyms, and taxis, have also come to a standstill due to lockdowns.</a:t>
            </a:r>
          </a:p>
        </p:txBody>
      </p:sp>
    </p:spTree>
    <p:extLst>
      <p:ext uri="{BB962C8B-B14F-4D97-AF65-F5344CB8AC3E}">
        <p14:creationId xmlns:p14="http://schemas.microsoft.com/office/powerpoint/2010/main" val="295931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52400"/>
            <a:ext cx="4953000" cy="990600"/>
          </a:xfrm>
          <a:solidFill>
            <a:schemeClr val="bg1">
              <a:lumMod val="95000"/>
            </a:schemeClr>
          </a:solidFill>
          <a:ln>
            <a:noFill/>
          </a:ln>
        </p:spPr>
        <p:txBody>
          <a:bodyPr>
            <a:normAutofit fontScale="90000"/>
          </a:bodyPr>
          <a:lstStyle/>
          <a:p>
            <a:r>
              <a:rPr lang="en-US" dirty="0" smtClean="0">
                <a:solidFill>
                  <a:srgbClr val="1D045A"/>
                </a:solidFill>
              </a:rPr>
              <a:t>                        </a:t>
            </a:r>
            <a:r>
              <a:rPr lang="en-US" b="1" u="sng" dirty="0">
                <a:solidFill>
                  <a:srgbClr val="000000"/>
                </a:solidFill>
              </a:rPr>
              <a:t>Solution</a:t>
            </a:r>
          </a:p>
        </p:txBody>
      </p:sp>
      <p:sp>
        <p:nvSpPr>
          <p:cNvPr id="3" name="Content Placeholder 2"/>
          <p:cNvSpPr>
            <a:spLocks noGrp="1"/>
          </p:cNvSpPr>
          <p:nvPr>
            <p:ph idx="1"/>
          </p:nvPr>
        </p:nvSpPr>
        <p:spPr>
          <a:xfrm>
            <a:off x="1371600" y="1828800"/>
            <a:ext cx="7498080" cy="4800600"/>
          </a:xfrm>
        </p:spPr>
        <p:txBody>
          <a:bodyPr>
            <a:normAutofit lnSpcReduction="10000"/>
          </a:bodyPr>
          <a:lstStyle/>
          <a:p>
            <a:endParaRPr lang="en-US" sz="3200" dirty="0" smtClean="0">
              <a:solidFill>
                <a:schemeClr val="tx2">
                  <a:lumMod val="75000"/>
                </a:schemeClr>
              </a:solidFill>
            </a:endParaRPr>
          </a:p>
          <a:p>
            <a:endParaRPr lang="en-US" sz="3200" dirty="0">
              <a:solidFill>
                <a:schemeClr val="tx2">
                  <a:lumMod val="75000"/>
                </a:schemeClr>
              </a:solidFill>
            </a:endParaRPr>
          </a:p>
          <a:p>
            <a:endParaRPr lang="en-US" sz="3200" dirty="0" smtClean="0">
              <a:solidFill>
                <a:schemeClr val="tx2">
                  <a:lumMod val="75000"/>
                </a:schemeClr>
              </a:solidFill>
            </a:endParaRPr>
          </a:p>
          <a:p>
            <a:endParaRPr lang="en-US" sz="3200" dirty="0">
              <a:solidFill>
                <a:schemeClr val="tx2">
                  <a:lumMod val="75000"/>
                </a:schemeClr>
              </a:solidFill>
            </a:endParaRPr>
          </a:p>
          <a:p>
            <a:endParaRPr lang="en-US" sz="3200" dirty="0" smtClean="0">
              <a:solidFill>
                <a:schemeClr val="tx2">
                  <a:lumMod val="75000"/>
                </a:schemeClr>
              </a:solidFill>
            </a:endParaRPr>
          </a:p>
          <a:p>
            <a:pPr>
              <a:buFont typeface="Wingdings" pitchFamily="2" charset="2"/>
              <a:buChar char="v"/>
            </a:pPr>
            <a:r>
              <a:rPr lang="en-US" sz="3200" dirty="0" smtClean="0">
                <a:solidFill>
                  <a:schemeClr val="tx2">
                    <a:lumMod val="75000"/>
                  </a:schemeClr>
                </a:solidFill>
              </a:rPr>
              <a:t>Building a </a:t>
            </a:r>
            <a:r>
              <a:rPr lang="en-US" sz="3200" dirty="0">
                <a:solidFill>
                  <a:schemeClr val="tx2">
                    <a:lumMod val="75000"/>
                  </a:schemeClr>
                </a:solidFill>
              </a:rPr>
              <a:t>l</a:t>
            </a:r>
            <a:r>
              <a:rPr lang="en-US" sz="3200" dirty="0" smtClean="0">
                <a:solidFill>
                  <a:schemeClr val="tx2">
                    <a:lumMod val="75000"/>
                  </a:schemeClr>
                </a:solidFill>
              </a:rPr>
              <a:t>ocal community finder tool for  people to find local businesses/how they can provide local support to their local community</a:t>
            </a:r>
            <a:r>
              <a:rPr lang="en-US" dirty="0" smtClean="0">
                <a:solidFill>
                  <a:schemeClr val="tx2">
                    <a:lumMod val="75000"/>
                  </a:schemeClr>
                </a:solidFill>
              </a:rPr>
              <a:t>.  </a:t>
            </a:r>
            <a:endParaRPr lang="en-US" dirty="0">
              <a:solidFill>
                <a:schemeClr val="tx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25220"/>
            <a:ext cx="4172802" cy="248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86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304800"/>
            <a:ext cx="7315200" cy="6832640"/>
          </a:xfrm>
          <a:prstGeom prst="rect">
            <a:avLst/>
          </a:prstGeom>
          <a:noFill/>
        </p:spPr>
        <p:txBody>
          <a:bodyPr wrap="square" rtlCol="0">
            <a:spAutoFit/>
          </a:bodyPr>
          <a:lstStyle/>
          <a:p>
            <a:pPr marL="342900" indent="-342900">
              <a:buFont typeface="Wingdings" pitchFamily="2" charset="2"/>
              <a:buChar char="v"/>
            </a:pPr>
            <a:r>
              <a:rPr lang="en-US" sz="2000" dirty="0" smtClean="0">
                <a:solidFill>
                  <a:schemeClr val="bg2">
                    <a:lumMod val="10000"/>
                  </a:schemeClr>
                </a:solidFill>
              </a:rPr>
              <a:t> This </a:t>
            </a:r>
            <a:r>
              <a:rPr lang="en-US" sz="2000" dirty="0">
                <a:solidFill>
                  <a:schemeClr val="bg2">
                    <a:lumMod val="10000"/>
                  </a:schemeClr>
                </a:solidFill>
              </a:rPr>
              <a:t>is true for a number of Internet-based </a:t>
            </a:r>
            <a:r>
              <a:rPr lang="en-US" sz="2000" dirty="0" err="1">
                <a:solidFill>
                  <a:schemeClr val="bg2">
                    <a:lumMod val="10000"/>
                  </a:schemeClr>
                </a:solidFill>
              </a:rPr>
              <a:t>businesses,such</a:t>
            </a:r>
            <a:r>
              <a:rPr lang="en-US" sz="2000" dirty="0">
                <a:solidFill>
                  <a:schemeClr val="bg2">
                    <a:lumMod val="10000"/>
                  </a:schemeClr>
                </a:solidFill>
              </a:rPr>
              <a:t> as those related to online entertainment, food delivery, online shopping, online education, and solutions for remote work. </a:t>
            </a:r>
            <a:endParaRPr lang="en-US" sz="2000" dirty="0" smtClean="0">
              <a:solidFill>
                <a:schemeClr val="bg2">
                  <a:lumMod val="10000"/>
                </a:schemeClr>
              </a:solidFill>
            </a:endParaRP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People </a:t>
            </a:r>
            <a:r>
              <a:rPr lang="en-US" sz="2000" dirty="0">
                <a:solidFill>
                  <a:schemeClr val="bg2">
                    <a:lumMod val="10000"/>
                  </a:schemeClr>
                </a:solidFill>
              </a:rPr>
              <a:t>have also changed their consumption patterns, increasing the demand for takeout</a:t>
            </a:r>
            <a:r>
              <a:rPr lang="en-US" sz="2000" dirty="0" smtClean="0">
                <a:solidFill>
                  <a:schemeClr val="bg2">
                    <a:lumMod val="10000"/>
                  </a:schemeClr>
                </a:solidFill>
              </a:rPr>
              <a:t>.</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global </a:t>
            </a:r>
            <a:r>
              <a:rPr lang="en-US" sz="2000" dirty="0">
                <a:solidFill>
                  <a:schemeClr val="bg2">
                    <a:lumMod val="10000"/>
                  </a:schemeClr>
                </a:solidFill>
              </a:rPr>
              <a:t>access, 24 hours a day, 7 days a </a:t>
            </a:r>
            <a:r>
              <a:rPr lang="en-US" sz="2000" dirty="0" smtClean="0">
                <a:solidFill>
                  <a:schemeClr val="bg2">
                    <a:lumMod val="10000"/>
                  </a:schemeClr>
                </a:solidFill>
              </a:rPr>
              <a:t>week</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improved </a:t>
            </a:r>
            <a:r>
              <a:rPr lang="en-US" sz="2000" dirty="0">
                <a:solidFill>
                  <a:schemeClr val="bg2">
                    <a:lumMod val="10000"/>
                  </a:schemeClr>
                </a:solidFill>
              </a:rPr>
              <a:t>client service through greater </a:t>
            </a:r>
            <a:r>
              <a:rPr lang="en-US" sz="2000" dirty="0" smtClean="0">
                <a:solidFill>
                  <a:schemeClr val="bg2">
                    <a:lumMod val="10000"/>
                  </a:schemeClr>
                </a:solidFill>
              </a:rPr>
              <a:t>flexibility</a:t>
            </a: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cost </a:t>
            </a:r>
            <a:r>
              <a:rPr lang="en-US" sz="2000" dirty="0">
                <a:solidFill>
                  <a:schemeClr val="bg2">
                    <a:lumMod val="10000"/>
                  </a:schemeClr>
                </a:solidFill>
              </a:rPr>
              <a:t>savings</a:t>
            </a: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faster </a:t>
            </a:r>
            <a:r>
              <a:rPr lang="en-US" sz="2000" dirty="0">
                <a:solidFill>
                  <a:schemeClr val="bg2">
                    <a:lumMod val="10000"/>
                  </a:schemeClr>
                </a:solidFill>
              </a:rPr>
              <a:t>delivery of </a:t>
            </a:r>
            <a:r>
              <a:rPr lang="en-US" sz="2000" dirty="0" smtClean="0">
                <a:solidFill>
                  <a:schemeClr val="bg2">
                    <a:lumMod val="10000"/>
                  </a:schemeClr>
                </a:solidFill>
              </a:rPr>
              <a:t>products</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increased professionalism</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less </a:t>
            </a:r>
            <a:r>
              <a:rPr lang="en-US" sz="2000" dirty="0">
                <a:solidFill>
                  <a:schemeClr val="bg2">
                    <a:lumMod val="10000"/>
                  </a:schemeClr>
                </a:solidFill>
              </a:rPr>
              <a:t>paper </a:t>
            </a:r>
            <a:r>
              <a:rPr lang="en-US" sz="2000" dirty="0" smtClean="0">
                <a:solidFill>
                  <a:schemeClr val="bg2">
                    <a:lumMod val="10000"/>
                  </a:schemeClr>
                </a:solidFill>
              </a:rPr>
              <a:t>waste</a:t>
            </a: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opportunities </a:t>
            </a:r>
            <a:r>
              <a:rPr lang="en-US" sz="2000" dirty="0">
                <a:solidFill>
                  <a:schemeClr val="bg2">
                    <a:lumMod val="10000"/>
                  </a:schemeClr>
                </a:solidFill>
              </a:rPr>
              <a:t>to manage your business from anywhere in the </a:t>
            </a:r>
            <a:r>
              <a:rPr lang="en-US" sz="2000" dirty="0" smtClean="0">
                <a:solidFill>
                  <a:schemeClr val="bg2">
                    <a:lumMod val="10000"/>
                  </a:schemeClr>
                </a:solidFill>
              </a:rPr>
              <a:t>  world</a:t>
            </a:r>
            <a:r>
              <a:rPr lang="en-US" sz="2000" dirty="0">
                <a:solidFill>
                  <a:schemeClr val="bg2">
                    <a:lumMod val="10000"/>
                  </a:schemeClr>
                </a:solidFill>
              </a:rPr>
              <a:t>.</a:t>
            </a:r>
          </a:p>
          <a:p>
            <a:endParaRPr lang="en-US" dirty="0"/>
          </a:p>
        </p:txBody>
      </p:sp>
    </p:spTree>
    <p:extLst>
      <p:ext uri="{BB962C8B-B14F-4D97-AF65-F5344CB8AC3E}">
        <p14:creationId xmlns:p14="http://schemas.microsoft.com/office/powerpoint/2010/main" val="3352597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908" y="234288"/>
            <a:ext cx="7108292" cy="908712"/>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scene3d>
              <a:camera prst="orthographicFront"/>
              <a:lightRig rig="threePt" dir="t"/>
            </a:scene3d>
            <a:sp3d extrusionH="57150">
              <a:bevelT w="38100" h="38100" prst="angle"/>
            </a:sp3d>
          </a:bodyPr>
          <a:lstStyle/>
          <a:p>
            <a:r>
              <a:rPr lang="en-US" dirty="0" smtClean="0">
                <a:solidFill>
                  <a:schemeClr val="tx2"/>
                </a:solidFill>
              </a:rPr>
              <a:t>        What We Can Do...</a:t>
            </a:r>
            <a:endParaRPr lang="en-US" dirty="0">
              <a:solidFill>
                <a:schemeClr val="tx2"/>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470" t="13477" r="31162" b="6250"/>
          <a:stretch/>
        </p:blipFill>
        <p:spPr bwMode="auto">
          <a:xfrm>
            <a:off x="1123666" y="1752600"/>
            <a:ext cx="123662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456" t="13281" r="30404" b="6251"/>
          <a:stretch/>
        </p:blipFill>
        <p:spPr bwMode="auto">
          <a:xfrm>
            <a:off x="7529015" y="1870542"/>
            <a:ext cx="1353668" cy="38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667000" y="1371601"/>
            <a:ext cx="4648200" cy="5755422"/>
          </a:xfrm>
          <a:prstGeom prst="rect">
            <a:avLst/>
          </a:prstGeom>
          <a:noFill/>
        </p:spPr>
        <p:txBody>
          <a:bodyPr wrap="square" rtlCol="0">
            <a:spAutoFit/>
          </a:bodyPr>
          <a:lstStyle/>
          <a:p>
            <a:pPr marL="285750" indent="-285750">
              <a:buFont typeface="Arial" pitchFamily="34" charset="0"/>
              <a:buChar char="•"/>
            </a:pPr>
            <a:r>
              <a:rPr lang="en-US" sz="1600" u="sng" dirty="0" smtClean="0">
                <a:latin typeface="+mj-lt"/>
                <a:cs typeface="Aldhabi" pitchFamily="2" charset="-78"/>
              </a:rPr>
              <a:t>Every </a:t>
            </a:r>
            <a:r>
              <a:rPr lang="en-US" sz="1600" u="sng" dirty="0">
                <a:latin typeface="+mj-lt"/>
                <a:cs typeface="Aldhabi" pitchFamily="2" charset="-78"/>
              </a:rPr>
              <a:t>day, millions of people search </a:t>
            </a:r>
            <a:r>
              <a:rPr lang="en-US" sz="1600" u="sng" dirty="0" smtClean="0">
                <a:latin typeface="+mj-lt"/>
                <a:cs typeface="Aldhabi" pitchFamily="2" charset="-78"/>
              </a:rPr>
              <a:t>shopping . </a:t>
            </a:r>
          </a:p>
          <a:p>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Our app </a:t>
            </a:r>
            <a:r>
              <a:rPr lang="en-US" sz="1600" u="sng" dirty="0">
                <a:latin typeface="+mj-lt"/>
                <a:cs typeface="Aldhabi" pitchFamily="2" charset="-78"/>
              </a:rPr>
              <a:t>stand out and turn those searches into </a:t>
            </a:r>
            <a:r>
              <a:rPr lang="en-US" sz="1600" u="sng" dirty="0" smtClean="0">
                <a:latin typeface="+mj-lt"/>
                <a:cs typeface="Aldhabi" pitchFamily="2" charset="-78"/>
              </a:rPr>
              <a:t> </a:t>
            </a:r>
          </a:p>
          <a:p>
            <a:r>
              <a:rPr lang="en-US" sz="1600" dirty="0" smtClean="0">
                <a:latin typeface="+mj-lt"/>
                <a:cs typeface="Aldhabi" pitchFamily="2" charset="-78"/>
              </a:rPr>
              <a:t>     </a:t>
            </a:r>
            <a:r>
              <a:rPr lang="en-US" sz="1600" u="sng" dirty="0" smtClean="0">
                <a:latin typeface="+mj-lt"/>
                <a:cs typeface="Aldhabi" pitchFamily="2" charset="-78"/>
              </a:rPr>
              <a:t>customers </a:t>
            </a:r>
            <a:r>
              <a:rPr lang="en-US" sz="1600" u="sng" dirty="0">
                <a:latin typeface="+mj-lt"/>
                <a:cs typeface="Aldhabi" pitchFamily="2" charset="-78"/>
              </a:rPr>
              <a:t>with the </a:t>
            </a:r>
            <a:r>
              <a:rPr lang="en-US" sz="1600" u="sng" dirty="0" smtClean="0">
                <a:latin typeface="+mj-lt"/>
                <a:cs typeface="Aldhabi" pitchFamily="2" charset="-78"/>
              </a:rPr>
              <a:t>online local Business </a:t>
            </a:r>
            <a:r>
              <a:rPr lang="en-US" sz="1600" u="sng" dirty="0">
                <a:latin typeface="+mj-lt"/>
                <a:cs typeface="Aldhabi" pitchFamily="2" charset="-78"/>
              </a:rPr>
              <a:t>app</a:t>
            </a:r>
            <a:r>
              <a:rPr lang="en-US" sz="1600" u="sng" dirty="0" smtClean="0">
                <a:latin typeface="+mj-lt"/>
                <a:cs typeface="Aldhabi" pitchFamily="2" charset="-78"/>
              </a:rPr>
              <a:t>.</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dirty="0" smtClean="0">
                <a:latin typeface="+mj-lt"/>
                <a:cs typeface="Aldhabi" pitchFamily="2" charset="-78"/>
              </a:rPr>
              <a:t> </a:t>
            </a:r>
            <a:r>
              <a:rPr lang="en-US" sz="1600" u="sng" dirty="0">
                <a:latin typeface="+mj-lt"/>
                <a:cs typeface="Aldhabi" pitchFamily="2" charset="-78"/>
              </a:rPr>
              <a:t>Respond to reviews, message with your customers, </a:t>
            </a:r>
            <a:r>
              <a:rPr lang="en-US" sz="1600" u="sng" dirty="0" smtClean="0">
                <a:latin typeface="+mj-lt"/>
                <a:cs typeface="Aldhabi" pitchFamily="2" charset="-78"/>
              </a:rPr>
              <a:t>   and </a:t>
            </a:r>
            <a:r>
              <a:rPr lang="en-US" sz="1600" u="sng" dirty="0">
                <a:latin typeface="+mj-lt"/>
                <a:cs typeface="Aldhabi" pitchFamily="2" charset="-78"/>
              </a:rPr>
              <a:t>see your followers in the Customers tab</a:t>
            </a:r>
            <a:r>
              <a:rPr lang="en-US" sz="1600" u="sng" dirty="0" smtClean="0">
                <a:latin typeface="+mj-lt"/>
                <a:cs typeface="Aldhabi" pitchFamily="2" charset="-78"/>
              </a:rPr>
              <a:t>.</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Customer orders data can be seen in </a:t>
            </a:r>
            <a:r>
              <a:rPr lang="en-US" sz="1600" u="sng" dirty="0">
                <a:latin typeface="+mj-lt"/>
                <a:cs typeface="Aldhabi" pitchFamily="2" charset="-78"/>
              </a:rPr>
              <a:t>real time</a:t>
            </a:r>
            <a:r>
              <a:rPr lang="en-US" sz="1600" u="sng" dirty="0" smtClean="0">
                <a:latin typeface="+mj-lt"/>
                <a:cs typeface="Aldhabi" pitchFamily="2" charset="-78"/>
              </a:rPr>
              <a:t>.</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Different Daily uses  things we provide that what </a:t>
            </a:r>
            <a:r>
              <a:rPr lang="en-US" sz="1600" u="sng" dirty="0">
                <a:latin typeface="+mj-lt"/>
                <a:cs typeface="Aldhabi" pitchFamily="2" charset="-78"/>
              </a:rPr>
              <a:t>makes </a:t>
            </a:r>
            <a:r>
              <a:rPr lang="en-US" sz="1600" u="sng" dirty="0" smtClean="0">
                <a:latin typeface="+mj-lt"/>
                <a:cs typeface="Aldhabi" pitchFamily="2" charset="-78"/>
              </a:rPr>
              <a:t>our business app unique.</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The customer review essential for the growth on right track.</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dirty="0" smtClean="0">
                <a:latin typeface="+mj-lt"/>
                <a:cs typeface="Aldhabi" pitchFamily="2" charset="-78"/>
              </a:rPr>
              <a:t> </a:t>
            </a:r>
            <a:r>
              <a:rPr lang="en-US" sz="1600" u="sng" dirty="0">
                <a:latin typeface="+mj-lt"/>
                <a:cs typeface="Aldhabi" pitchFamily="2" charset="-78"/>
              </a:rPr>
              <a:t>Get real-time notifications to know when a customer connects with </a:t>
            </a:r>
            <a:r>
              <a:rPr lang="en-US" sz="1600" u="sng" dirty="0" smtClean="0">
                <a:latin typeface="+mj-lt"/>
                <a:cs typeface="Aldhabi" pitchFamily="2" charset="-78"/>
              </a:rPr>
              <a:t>our app. </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dirty="0" smtClean="0">
                <a:latin typeface="+mj-lt"/>
                <a:cs typeface="Aldhabi" pitchFamily="2" charset="-78"/>
              </a:rPr>
              <a:t> </a:t>
            </a:r>
            <a:r>
              <a:rPr lang="en-US" sz="1600" u="sng" dirty="0">
                <a:latin typeface="+mj-lt"/>
                <a:cs typeface="Aldhabi" pitchFamily="2" charset="-78"/>
              </a:rPr>
              <a:t>Manage multiple locations from one dashboard, and invite others to manage your listing.</a:t>
            </a:r>
            <a:r>
              <a:rPr lang="en-US" sz="1600" u="sng" dirty="0">
                <a:latin typeface="Aldhabi" pitchFamily="2" charset="-78"/>
                <a:cs typeface="Aldhabi" pitchFamily="2" charset="-78"/>
              </a:rPr>
              <a:t/>
            </a:r>
            <a:br>
              <a:rPr lang="en-US" sz="1600" u="sng" dirty="0">
                <a:latin typeface="Aldhabi" pitchFamily="2" charset="-78"/>
                <a:cs typeface="Aldhabi" pitchFamily="2" charset="-78"/>
              </a:rPr>
            </a:br>
            <a:endParaRPr lang="en-US" sz="1600" u="sng" dirty="0">
              <a:latin typeface="Aldhabi" pitchFamily="2" charset="-78"/>
              <a:cs typeface="Aldhabi" pitchFamily="2" charset="-78"/>
            </a:endParaRPr>
          </a:p>
        </p:txBody>
      </p:sp>
    </p:spTree>
    <p:extLst>
      <p:ext uri="{BB962C8B-B14F-4D97-AF65-F5344CB8AC3E}">
        <p14:creationId xmlns:p14="http://schemas.microsoft.com/office/powerpoint/2010/main" val="3482157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Module">
  <a:themeElements>
    <a:clrScheme name="Custom 1">
      <a:dk1>
        <a:sysClr val="windowText" lastClr="000000"/>
      </a:dk1>
      <a:lt1>
        <a:srgbClr val="000000"/>
      </a:lt1>
      <a:dk2>
        <a:srgbClr val="000000"/>
      </a:dk2>
      <a:lt2>
        <a:srgbClr val="0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3.xml><?xml version="1.0" encoding="utf-8"?>
<a:theme xmlns:a="http://schemas.openxmlformats.org/drawingml/2006/main" name="Pushp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4.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615</Words>
  <Application>Microsoft Office PowerPoint</Application>
  <PresentationFormat>On-screen Show (4:3)</PresentationFormat>
  <Paragraphs>93</Paragraphs>
  <Slides>13</Slides>
  <Notes>0</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Module</vt:lpstr>
      <vt:lpstr>Hardcover</vt:lpstr>
      <vt:lpstr>Pushpin</vt:lpstr>
      <vt:lpstr>Solstice</vt:lpstr>
      <vt:lpstr>          Hack  Against  Covid -19</vt:lpstr>
      <vt:lpstr>Team Members</vt:lpstr>
      <vt:lpstr>PowerPoint Presentation</vt:lpstr>
      <vt:lpstr>PowerPoint Presentation</vt:lpstr>
      <vt:lpstr>Most of the business are Shut downed.</vt:lpstr>
      <vt:lpstr>PowerPoint Presentation</vt:lpstr>
      <vt:lpstr>                        Solution</vt:lpstr>
      <vt:lpstr>PowerPoint Presentation</vt:lpstr>
      <vt:lpstr>        What We Can Do...</vt:lpstr>
      <vt:lpstr>PowerPoint Presentation</vt:lpstr>
      <vt:lpstr>        Future opportunities</vt:lpstr>
      <vt:lpstr>            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Shreeji</dc:creator>
  <cp:lastModifiedBy>Shreeji</cp:lastModifiedBy>
  <cp:revision>27</cp:revision>
  <dcterms:created xsi:type="dcterms:W3CDTF">2020-08-07T09:03:14Z</dcterms:created>
  <dcterms:modified xsi:type="dcterms:W3CDTF">2020-08-08T06:27:49Z</dcterms:modified>
</cp:coreProperties>
</file>