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bin" charset="1" panose="00000500000000000000"/>
      <p:regular r:id="rId18"/>
    </p:embeddedFont>
    <p:embeddedFont>
      <p:font typeface="Muli Bold" charset="1" panose="00000800000000000000"/>
      <p:regular r:id="rId19"/>
    </p:embeddedFont>
    <p:embeddedFont>
      <p:font typeface="Cabin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87383" y="765575"/>
            <a:ext cx="9009410" cy="6082798"/>
            <a:chOff x="0" y="0"/>
            <a:chExt cx="3286657" cy="2219021"/>
          </a:xfrm>
        </p:grpSpPr>
        <p:sp>
          <p:nvSpPr>
            <p:cNvPr name="Freeform 4" id="4"/>
            <p:cNvSpPr/>
            <p:nvPr/>
          </p:nvSpPr>
          <p:spPr>
            <a:xfrm flipH="false" flipV="false" rot="0">
              <a:off x="0" y="0"/>
              <a:ext cx="3286657" cy="2219021"/>
            </a:xfrm>
            <a:custGeom>
              <a:avLst/>
              <a:gdLst/>
              <a:ahLst/>
              <a:cxnLst/>
              <a:rect r="r" b="b" t="t" l="l"/>
              <a:pathLst>
                <a:path h="2219021" w="3286657">
                  <a:moveTo>
                    <a:pt x="0" y="0"/>
                  </a:moveTo>
                  <a:lnTo>
                    <a:pt x="3286657" y="0"/>
                  </a:lnTo>
                  <a:lnTo>
                    <a:pt x="3286657" y="2219021"/>
                  </a:lnTo>
                  <a:lnTo>
                    <a:pt x="0" y="2219021"/>
                  </a:lnTo>
                  <a:close/>
                </a:path>
              </a:pathLst>
            </a:custGeom>
            <a:solidFill>
              <a:srgbClr val="FFFFFF"/>
            </a:solidFill>
          </p:spPr>
        </p:sp>
      </p:grpSp>
      <p:sp>
        <p:nvSpPr>
          <p:cNvPr name="Freeform 5" id="5"/>
          <p:cNvSpPr/>
          <p:nvPr/>
        </p:nvSpPr>
        <p:spPr>
          <a:xfrm flipH="true" flipV="false" rot="0">
            <a:off x="-2443852" y="9258300"/>
            <a:ext cx="6662470" cy="1611106"/>
          </a:xfrm>
          <a:custGeom>
            <a:avLst/>
            <a:gdLst/>
            <a:ahLst/>
            <a:cxnLst/>
            <a:rect r="r" b="b" t="t" l="l"/>
            <a:pathLst>
              <a:path h="1611106" w="6662470">
                <a:moveTo>
                  <a:pt x="6662470" y="0"/>
                </a:moveTo>
                <a:lnTo>
                  <a:pt x="0" y="0"/>
                </a:lnTo>
                <a:lnTo>
                  <a:pt x="0" y="1611106"/>
                </a:lnTo>
                <a:lnTo>
                  <a:pt x="6662470" y="1611106"/>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61150" y="1315441"/>
            <a:ext cx="7087021" cy="7701883"/>
            <a:chOff x="0" y="0"/>
            <a:chExt cx="2585364" cy="2809668"/>
          </a:xfrm>
        </p:grpSpPr>
        <p:sp>
          <p:nvSpPr>
            <p:cNvPr name="Freeform 8" id="8"/>
            <p:cNvSpPr/>
            <p:nvPr/>
          </p:nvSpPr>
          <p:spPr>
            <a:xfrm flipH="false" flipV="false" rot="0">
              <a:off x="0" y="0"/>
              <a:ext cx="2585364" cy="2809668"/>
            </a:xfrm>
            <a:custGeom>
              <a:avLst/>
              <a:gdLst/>
              <a:ahLst/>
              <a:cxnLst/>
              <a:rect r="r" b="b" t="t" l="l"/>
              <a:pathLst>
                <a:path h="2809668" w="2585364">
                  <a:moveTo>
                    <a:pt x="0" y="0"/>
                  </a:moveTo>
                  <a:lnTo>
                    <a:pt x="2585364" y="0"/>
                  </a:lnTo>
                  <a:lnTo>
                    <a:pt x="2585364" y="2809668"/>
                  </a:lnTo>
                  <a:lnTo>
                    <a:pt x="0" y="2809668"/>
                  </a:lnTo>
                  <a:close/>
                </a:path>
              </a:pathLst>
            </a:custGeom>
            <a:solidFill>
              <a:srgbClr val="FFFFFF"/>
            </a:solidFill>
          </p:spPr>
        </p:sp>
      </p:grpSp>
      <p:grpSp>
        <p:nvGrpSpPr>
          <p:cNvPr name="Group 9" id="9"/>
          <p:cNvGrpSpPr/>
          <p:nvPr/>
        </p:nvGrpSpPr>
        <p:grpSpPr>
          <a:xfrm rot="0">
            <a:off x="4747531" y="7146994"/>
            <a:ext cx="5149262" cy="926893"/>
            <a:chOff x="0" y="0"/>
            <a:chExt cx="6865682" cy="1235858"/>
          </a:xfrm>
        </p:grpSpPr>
        <p:grpSp>
          <p:nvGrpSpPr>
            <p:cNvPr name="Group 10" id="10"/>
            <p:cNvGrpSpPr/>
            <p:nvPr/>
          </p:nvGrpSpPr>
          <p:grpSpPr>
            <a:xfrm rot="0">
              <a:off x="0" y="0"/>
              <a:ext cx="6865682" cy="1235858"/>
              <a:chOff x="0" y="0"/>
              <a:chExt cx="1878465" cy="338133"/>
            </a:xfrm>
          </p:grpSpPr>
          <p:sp>
            <p:nvSpPr>
              <p:cNvPr name="Freeform 11" id="11"/>
              <p:cNvSpPr/>
              <p:nvPr/>
            </p:nvSpPr>
            <p:spPr>
              <a:xfrm flipH="false" flipV="false" rot="0">
                <a:off x="0" y="0"/>
                <a:ext cx="1878465" cy="338133"/>
              </a:xfrm>
              <a:custGeom>
                <a:avLst/>
                <a:gdLst/>
                <a:ahLst/>
                <a:cxnLst/>
                <a:rect r="r" b="b" t="t" l="l"/>
                <a:pathLst>
                  <a:path h="338133" w="1878465">
                    <a:moveTo>
                      <a:pt x="0" y="0"/>
                    </a:moveTo>
                    <a:lnTo>
                      <a:pt x="1878465" y="0"/>
                    </a:lnTo>
                    <a:lnTo>
                      <a:pt x="1878465" y="338133"/>
                    </a:lnTo>
                    <a:lnTo>
                      <a:pt x="0" y="338133"/>
                    </a:lnTo>
                    <a:close/>
                  </a:path>
                </a:pathLst>
              </a:custGeom>
              <a:solidFill>
                <a:srgbClr val="FFFFFF"/>
              </a:solidFill>
            </p:spPr>
          </p:sp>
        </p:grpSp>
        <p:sp>
          <p:nvSpPr>
            <p:cNvPr name="Freeform 12" id="12"/>
            <p:cNvSpPr/>
            <p:nvPr/>
          </p:nvSpPr>
          <p:spPr>
            <a:xfrm flipH="false" flipV="false" rot="0">
              <a:off x="408587" y="418989"/>
              <a:ext cx="450823" cy="450823"/>
            </a:xfrm>
            <a:custGeom>
              <a:avLst/>
              <a:gdLst/>
              <a:ahLst/>
              <a:cxnLst/>
              <a:rect r="r" b="b" t="t" l="l"/>
              <a:pathLst>
                <a:path h="450823" w="450823">
                  <a:moveTo>
                    <a:pt x="0" y="0"/>
                  </a:moveTo>
                  <a:lnTo>
                    <a:pt x="450822" y="0"/>
                  </a:lnTo>
                  <a:lnTo>
                    <a:pt x="450822" y="450823"/>
                  </a:lnTo>
                  <a:lnTo>
                    <a:pt x="0" y="4508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142357" y="487965"/>
              <a:ext cx="5432627" cy="381847"/>
            </a:xfrm>
            <a:prstGeom prst="rect">
              <a:avLst/>
            </a:prstGeom>
          </p:spPr>
          <p:txBody>
            <a:bodyPr anchor="t" rtlCol="false" tIns="0" lIns="0" bIns="0" rIns="0">
              <a:spAutoFit/>
            </a:bodyPr>
            <a:lstStyle/>
            <a:p>
              <a:pPr algn="l">
                <a:lnSpc>
                  <a:spcPts val="2372"/>
                </a:lnSpc>
                <a:spcBef>
                  <a:spcPct val="0"/>
                </a:spcBef>
              </a:pPr>
              <a:r>
                <a:rPr lang="en-US" sz="1824">
                  <a:solidFill>
                    <a:srgbClr val="000000"/>
                  </a:solidFill>
                  <a:latin typeface="Cabin"/>
                  <a:ea typeface="Cabin"/>
                  <a:cs typeface="Cabin"/>
                  <a:sym typeface="Cabin"/>
                </a:rPr>
                <a:t>08/12/2024</a:t>
              </a:r>
            </a:p>
          </p:txBody>
        </p:sp>
      </p:grpSp>
      <p:sp>
        <p:nvSpPr>
          <p:cNvPr name="Freeform 14" id="14"/>
          <p:cNvSpPr/>
          <p:nvPr/>
        </p:nvSpPr>
        <p:spPr>
          <a:xfrm flipH="false" flipV="false" rot="0">
            <a:off x="10692016" y="4401714"/>
            <a:ext cx="6225288" cy="3893634"/>
          </a:xfrm>
          <a:custGeom>
            <a:avLst/>
            <a:gdLst/>
            <a:ahLst/>
            <a:cxnLst/>
            <a:rect r="r" b="b" t="t" l="l"/>
            <a:pathLst>
              <a:path h="3893634" w="6225288">
                <a:moveTo>
                  <a:pt x="0" y="0"/>
                </a:moveTo>
                <a:lnTo>
                  <a:pt x="6225288" y="0"/>
                </a:lnTo>
                <a:lnTo>
                  <a:pt x="6225288" y="3893634"/>
                </a:lnTo>
                <a:lnTo>
                  <a:pt x="0" y="3893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100246" y="300172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203414">
            <a:off x="11173930" y="3499519"/>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1028700" y="7146994"/>
            <a:ext cx="3544008" cy="926893"/>
            <a:chOff x="0" y="0"/>
            <a:chExt cx="4725344" cy="1235858"/>
          </a:xfrm>
        </p:grpSpPr>
        <p:grpSp>
          <p:nvGrpSpPr>
            <p:cNvPr name="Group 18" id="18"/>
            <p:cNvGrpSpPr/>
            <p:nvPr/>
          </p:nvGrpSpPr>
          <p:grpSpPr>
            <a:xfrm rot="0">
              <a:off x="0" y="0"/>
              <a:ext cx="4725344" cy="1235858"/>
              <a:chOff x="0" y="0"/>
              <a:chExt cx="1292864" cy="338133"/>
            </a:xfrm>
          </p:grpSpPr>
          <p:sp>
            <p:nvSpPr>
              <p:cNvPr name="Freeform 19" id="19"/>
              <p:cNvSpPr/>
              <p:nvPr/>
            </p:nvSpPr>
            <p:spPr>
              <a:xfrm flipH="false" flipV="false" rot="0">
                <a:off x="0" y="0"/>
                <a:ext cx="1292864" cy="338133"/>
              </a:xfrm>
              <a:custGeom>
                <a:avLst/>
                <a:gdLst/>
                <a:ahLst/>
                <a:cxnLst/>
                <a:rect r="r" b="b" t="t" l="l"/>
                <a:pathLst>
                  <a:path h="338133" w="1292864">
                    <a:moveTo>
                      <a:pt x="0" y="0"/>
                    </a:moveTo>
                    <a:lnTo>
                      <a:pt x="1292864" y="0"/>
                    </a:lnTo>
                    <a:lnTo>
                      <a:pt x="1292864" y="338133"/>
                    </a:lnTo>
                    <a:lnTo>
                      <a:pt x="0" y="338133"/>
                    </a:lnTo>
                    <a:close/>
                  </a:path>
                </a:pathLst>
              </a:custGeom>
              <a:solidFill>
                <a:srgbClr val="FFFFFF"/>
              </a:solidFill>
            </p:spPr>
          </p:sp>
        </p:grpSp>
        <p:sp>
          <p:nvSpPr>
            <p:cNvPr name="Freeform 20" id="20"/>
            <p:cNvSpPr/>
            <p:nvPr/>
          </p:nvSpPr>
          <p:spPr>
            <a:xfrm flipH="false" flipV="false" rot="0">
              <a:off x="289760" y="288340"/>
              <a:ext cx="974589" cy="659177"/>
            </a:xfrm>
            <a:custGeom>
              <a:avLst/>
              <a:gdLst/>
              <a:ahLst/>
              <a:cxnLst/>
              <a:rect r="r" b="b" t="t" l="l"/>
              <a:pathLst>
                <a:path h="659177" w="974589">
                  <a:moveTo>
                    <a:pt x="0" y="0"/>
                  </a:moveTo>
                  <a:lnTo>
                    <a:pt x="974589" y="0"/>
                  </a:lnTo>
                  <a:lnTo>
                    <a:pt x="974589" y="659177"/>
                  </a:lnTo>
                  <a:lnTo>
                    <a:pt x="0" y="65917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1583848" y="422772"/>
              <a:ext cx="2836341" cy="352213"/>
            </a:xfrm>
            <a:prstGeom prst="rect">
              <a:avLst/>
            </a:prstGeom>
          </p:spPr>
          <p:txBody>
            <a:bodyPr anchor="t" rtlCol="false" tIns="0" lIns="0" bIns="0" rIns="0">
              <a:spAutoFit/>
            </a:bodyPr>
            <a:lstStyle/>
            <a:p>
              <a:pPr algn="l">
                <a:lnSpc>
                  <a:spcPts val="2239"/>
                </a:lnSpc>
                <a:spcBef>
                  <a:spcPct val="0"/>
                </a:spcBef>
              </a:pPr>
              <a:r>
                <a:rPr lang="en-US" sz="1599">
                  <a:solidFill>
                    <a:srgbClr val="000000"/>
                  </a:solidFill>
                  <a:latin typeface="Cabin"/>
                  <a:ea typeface="Cabin"/>
                  <a:cs typeface="Cabin"/>
                  <a:sym typeface="Cabin"/>
                </a:rPr>
                <a:t>Group 2</a:t>
              </a:r>
            </a:p>
          </p:txBody>
        </p:sp>
      </p:grpSp>
      <p:sp>
        <p:nvSpPr>
          <p:cNvPr name="Freeform 22" id="22"/>
          <p:cNvSpPr/>
          <p:nvPr/>
        </p:nvSpPr>
        <p:spPr>
          <a:xfrm flipH="false" flipV="false" rot="0">
            <a:off x="12690344" y="1991652"/>
            <a:ext cx="2228632" cy="1815322"/>
          </a:xfrm>
          <a:custGeom>
            <a:avLst/>
            <a:gdLst/>
            <a:ahLst/>
            <a:cxnLst/>
            <a:rect r="r" b="b" t="t" l="l"/>
            <a:pathLst>
              <a:path h="1815322" w="2228632">
                <a:moveTo>
                  <a:pt x="0" y="0"/>
                </a:moveTo>
                <a:lnTo>
                  <a:pt x="2228632" y="0"/>
                </a:lnTo>
                <a:lnTo>
                  <a:pt x="2228632" y="1815322"/>
                </a:lnTo>
                <a:lnTo>
                  <a:pt x="0" y="181532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3" id="23"/>
          <p:cNvSpPr txBox="true"/>
          <p:nvPr/>
        </p:nvSpPr>
        <p:spPr>
          <a:xfrm rot="0">
            <a:off x="1418967" y="922813"/>
            <a:ext cx="8212055" cy="5172075"/>
          </a:xfrm>
          <a:prstGeom prst="rect">
            <a:avLst/>
          </a:prstGeom>
        </p:spPr>
        <p:txBody>
          <a:bodyPr anchor="t" rtlCol="false" tIns="0" lIns="0" bIns="0" rIns="0">
            <a:spAutoFit/>
          </a:bodyPr>
          <a:lstStyle/>
          <a:p>
            <a:pPr algn="l">
              <a:lnSpc>
                <a:spcPts val="13589"/>
              </a:lnSpc>
            </a:pPr>
            <a:r>
              <a:rPr lang="en-US" sz="11324" spc="-169" b="true">
                <a:solidFill>
                  <a:srgbClr val="003EA8"/>
                </a:solidFill>
                <a:latin typeface="Muli Bold"/>
                <a:ea typeface="Muli Bold"/>
                <a:cs typeface="Muli Bold"/>
                <a:sym typeface="Muli Bold"/>
              </a:rPr>
              <a:t>Campus</a:t>
            </a:r>
          </a:p>
          <a:p>
            <a:pPr algn="l">
              <a:lnSpc>
                <a:spcPts val="13589"/>
              </a:lnSpc>
            </a:pPr>
            <a:r>
              <a:rPr lang="en-US" sz="11324" spc="-169" b="true">
                <a:solidFill>
                  <a:srgbClr val="003EA8"/>
                </a:solidFill>
                <a:latin typeface="Muli Bold"/>
                <a:ea typeface="Muli Bold"/>
                <a:cs typeface="Muli Bold"/>
                <a:sym typeface="Muli Bold"/>
              </a:rPr>
              <a:t>Expense Manager.</a:t>
            </a:r>
          </a:p>
        </p:txBody>
      </p:sp>
      <p:grpSp>
        <p:nvGrpSpPr>
          <p:cNvPr name="Group 24" id="24"/>
          <p:cNvGrpSpPr/>
          <p:nvPr/>
        </p:nvGrpSpPr>
        <p:grpSpPr>
          <a:xfrm rot="0">
            <a:off x="2800704" y="8237313"/>
            <a:ext cx="5149262" cy="2041974"/>
            <a:chOff x="0" y="0"/>
            <a:chExt cx="6865682" cy="2722632"/>
          </a:xfrm>
        </p:grpSpPr>
        <p:grpSp>
          <p:nvGrpSpPr>
            <p:cNvPr name="Group 25" id="25"/>
            <p:cNvGrpSpPr/>
            <p:nvPr/>
          </p:nvGrpSpPr>
          <p:grpSpPr>
            <a:xfrm rot="0">
              <a:off x="0" y="0"/>
              <a:ext cx="6865682" cy="2722632"/>
              <a:chOff x="0" y="0"/>
              <a:chExt cx="1878465" cy="744918"/>
            </a:xfrm>
          </p:grpSpPr>
          <p:sp>
            <p:nvSpPr>
              <p:cNvPr name="Freeform 26" id="26"/>
              <p:cNvSpPr/>
              <p:nvPr/>
            </p:nvSpPr>
            <p:spPr>
              <a:xfrm flipH="false" flipV="false" rot="0">
                <a:off x="0" y="0"/>
                <a:ext cx="1878465" cy="744917"/>
              </a:xfrm>
              <a:custGeom>
                <a:avLst/>
                <a:gdLst/>
                <a:ahLst/>
                <a:cxnLst/>
                <a:rect r="r" b="b" t="t" l="l"/>
                <a:pathLst>
                  <a:path h="744917" w="1878465">
                    <a:moveTo>
                      <a:pt x="0" y="0"/>
                    </a:moveTo>
                    <a:lnTo>
                      <a:pt x="1878465" y="0"/>
                    </a:lnTo>
                    <a:lnTo>
                      <a:pt x="1878465" y="744917"/>
                    </a:lnTo>
                    <a:lnTo>
                      <a:pt x="0" y="744917"/>
                    </a:lnTo>
                    <a:close/>
                  </a:path>
                </a:pathLst>
              </a:custGeom>
              <a:solidFill>
                <a:srgbClr val="FFFFFF"/>
              </a:solidFill>
            </p:spPr>
          </p:sp>
        </p:grpSp>
        <p:sp>
          <p:nvSpPr>
            <p:cNvPr name="Freeform 27" id="27"/>
            <p:cNvSpPr/>
            <p:nvPr/>
          </p:nvSpPr>
          <p:spPr>
            <a:xfrm flipH="false" flipV="false" rot="0">
              <a:off x="408587" y="1905763"/>
              <a:ext cx="450823" cy="450823"/>
            </a:xfrm>
            <a:custGeom>
              <a:avLst/>
              <a:gdLst/>
              <a:ahLst/>
              <a:cxnLst/>
              <a:rect r="r" b="b" t="t" l="l"/>
              <a:pathLst>
                <a:path h="450823" w="450823">
                  <a:moveTo>
                    <a:pt x="0" y="0"/>
                  </a:moveTo>
                  <a:lnTo>
                    <a:pt x="450822" y="0"/>
                  </a:lnTo>
                  <a:lnTo>
                    <a:pt x="450822" y="450823"/>
                  </a:lnTo>
                  <a:lnTo>
                    <a:pt x="0" y="4508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8" id="28"/>
            <p:cNvSpPr txBox="true"/>
            <p:nvPr/>
          </p:nvSpPr>
          <p:spPr>
            <a:xfrm rot="0">
              <a:off x="1142357" y="399939"/>
              <a:ext cx="5432627" cy="1956647"/>
            </a:xfrm>
            <a:prstGeom prst="rect">
              <a:avLst/>
            </a:prstGeom>
          </p:spPr>
          <p:txBody>
            <a:bodyPr anchor="t" rtlCol="false" tIns="0" lIns="0" bIns="0" rIns="0">
              <a:spAutoFit/>
            </a:bodyPr>
            <a:lstStyle/>
            <a:p>
              <a:pPr algn="l">
                <a:lnSpc>
                  <a:spcPts val="2372"/>
                </a:lnSpc>
              </a:pPr>
              <a:r>
                <a:rPr lang="en-US" sz="1824">
                  <a:solidFill>
                    <a:srgbClr val="000000"/>
                  </a:solidFill>
                  <a:latin typeface="Cabin"/>
                  <a:ea typeface="Cabin"/>
                  <a:cs typeface="Cabin"/>
                  <a:sym typeface="Cabin"/>
                </a:rPr>
                <a:t>Group Members:</a:t>
              </a:r>
            </a:p>
            <a:p>
              <a:pPr algn="l">
                <a:lnSpc>
                  <a:spcPts val="2372"/>
                </a:lnSpc>
              </a:pPr>
              <a:r>
                <a:rPr lang="en-US" sz="1824">
                  <a:solidFill>
                    <a:srgbClr val="000000"/>
                  </a:solidFill>
                  <a:latin typeface="Cabin"/>
                  <a:ea typeface="Cabin"/>
                  <a:cs typeface="Cabin"/>
                  <a:sym typeface="Cabin"/>
                </a:rPr>
                <a:t>MAI ICH KIEN</a:t>
              </a:r>
            </a:p>
            <a:p>
              <a:pPr algn="l">
                <a:lnSpc>
                  <a:spcPts val="2372"/>
                </a:lnSpc>
              </a:pPr>
              <a:r>
                <a:rPr lang="en-US" sz="1824">
                  <a:solidFill>
                    <a:srgbClr val="000000"/>
                  </a:solidFill>
                  <a:latin typeface="Cabin"/>
                  <a:ea typeface="Cabin"/>
                  <a:cs typeface="Cabin"/>
                  <a:sym typeface="Cabin"/>
                </a:rPr>
                <a:t>BUI THAI DUONG</a:t>
              </a:r>
            </a:p>
            <a:p>
              <a:pPr algn="l">
                <a:lnSpc>
                  <a:spcPts val="2372"/>
                </a:lnSpc>
              </a:pPr>
              <a:r>
                <a:rPr lang="en-US" sz="1824">
                  <a:solidFill>
                    <a:srgbClr val="000000"/>
                  </a:solidFill>
                  <a:latin typeface="Cabin"/>
                  <a:ea typeface="Cabin"/>
                  <a:cs typeface="Cabin"/>
                  <a:sym typeface="Cabin"/>
                </a:rPr>
                <a:t>DOAN DO DAT</a:t>
              </a:r>
            </a:p>
            <a:p>
              <a:pPr algn="l">
                <a:lnSpc>
                  <a:spcPts val="2372"/>
                </a:lnSpc>
                <a:spcBef>
                  <a:spcPct val="0"/>
                </a:spcBef>
              </a:pPr>
              <a:r>
                <a:rPr lang="en-US" sz="1824">
                  <a:solidFill>
                    <a:srgbClr val="000000"/>
                  </a:solidFill>
                  <a:latin typeface="Cabin"/>
                  <a:ea typeface="Cabin"/>
                  <a:cs typeface="Cabin"/>
                  <a:sym typeface="Cabin"/>
                </a:rPr>
                <a:t>NGUYEN MINH ANH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914855"/>
            <a:chOff x="0" y="0"/>
            <a:chExt cx="5917442" cy="698544"/>
          </a:xfrm>
        </p:grpSpPr>
        <p:sp>
          <p:nvSpPr>
            <p:cNvPr name="Freeform 6" id="6"/>
            <p:cNvSpPr/>
            <p:nvPr/>
          </p:nvSpPr>
          <p:spPr>
            <a:xfrm flipH="false" flipV="false" rot="0">
              <a:off x="0" y="0"/>
              <a:ext cx="5917442" cy="698544"/>
            </a:xfrm>
            <a:custGeom>
              <a:avLst/>
              <a:gdLst/>
              <a:ahLst/>
              <a:cxnLst/>
              <a:rect r="r" b="b" t="t" l="l"/>
              <a:pathLst>
                <a:path h="698544" w="5917442">
                  <a:moveTo>
                    <a:pt x="0" y="0"/>
                  </a:moveTo>
                  <a:lnTo>
                    <a:pt x="5917442" y="0"/>
                  </a:lnTo>
                  <a:lnTo>
                    <a:pt x="5917442" y="698544"/>
                  </a:lnTo>
                  <a:lnTo>
                    <a:pt x="0" y="698544"/>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460601" y="871703"/>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Potential Risks and Management</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460601" y="3210295"/>
            <a:ext cx="14332905" cy="3800249"/>
          </a:xfrm>
          <a:prstGeom prst="rect">
            <a:avLst/>
          </a:prstGeom>
        </p:spPr>
        <p:txBody>
          <a:bodyPr anchor="t" rtlCol="false" tIns="0" lIns="0" bIns="0" rIns="0">
            <a:spAutoFit/>
          </a:bodyPr>
          <a:lstStyle/>
          <a:p>
            <a:pPr algn="l">
              <a:lnSpc>
                <a:spcPts val="3397"/>
              </a:lnSpc>
            </a:pPr>
            <a:r>
              <a:rPr lang="en-US" sz="2613" b="true">
                <a:solidFill>
                  <a:srgbClr val="000000"/>
                </a:solidFill>
                <a:latin typeface="Cabin Bold"/>
                <a:ea typeface="Cabin Bold"/>
                <a:cs typeface="Cabin Bold"/>
                <a:sym typeface="Cabin Bold"/>
              </a:rPr>
              <a:t>- Limited Resources: </a:t>
            </a:r>
            <a:r>
              <a:rPr lang="en-US" sz="2613">
                <a:solidFill>
                  <a:srgbClr val="000000"/>
                </a:solidFill>
                <a:latin typeface="Cabin"/>
                <a:ea typeface="Cabin"/>
                <a:cs typeface="Cabin"/>
                <a:sym typeface="Cabin"/>
              </a:rPr>
              <a:t>With a small, inexperienced team, delays and quality issues may arise. Providing additional training, hiring consultants if necessary, and prioritizing critical tasks can help mitigate this risk.</a:t>
            </a:r>
          </a:p>
          <a:p>
            <a:pPr algn="l">
              <a:lnSpc>
                <a:spcPts val="3397"/>
              </a:lnSpc>
            </a:pPr>
          </a:p>
          <a:p>
            <a:pPr algn="l">
              <a:lnSpc>
                <a:spcPts val="3397"/>
              </a:lnSpc>
            </a:pPr>
            <a:r>
              <a:rPr lang="en-US" sz="2613" b="true">
                <a:solidFill>
                  <a:srgbClr val="000000"/>
                </a:solidFill>
                <a:latin typeface="Cabin Bold"/>
                <a:ea typeface="Cabin Bold"/>
                <a:cs typeface="Cabin Bold"/>
                <a:sym typeface="Cabin Bold"/>
              </a:rPr>
              <a:t>- Budget Overruns: </a:t>
            </a:r>
            <a:r>
              <a:rPr lang="en-US" sz="2613">
                <a:solidFill>
                  <a:srgbClr val="000000"/>
                </a:solidFill>
                <a:latin typeface="Cabin"/>
                <a:ea typeface="Cabin"/>
                <a:cs typeface="Cabin"/>
                <a:sym typeface="Cabin"/>
              </a:rPr>
              <a:t>An underestimated budget may cause unexpected expenses. Tracking expenses regularly, maintaining a contingency fund, and revising the budget as necessary will help prevent budget issues.</a:t>
            </a:r>
          </a:p>
          <a:p>
            <a:pPr algn="l">
              <a:lnSpc>
                <a:spcPts val="3397"/>
              </a:lnSpc>
            </a:pPr>
          </a:p>
          <a:p>
            <a:pPr algn="l">
              <a:lnSpc>
                <a:spcPts val="339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914855"/>
            <a:chOff x="0" y="0"/>
            <a:chExt cx="5917442" cy="698544"/>
          </a:xfrm>
        </p:grpSpPr>
        <p:sp>
          <p:nvSpPr>
            <p:cNvPr name="Freeform 6" id="6"/>
            <p:cNvSpPr/>
            <p:nvPr/>
          </p:nvSpPr>
          <p:spPr>
            <a:xfrm flipH="false" flipV="false" rot="0">
              <a:off x="0" y="0"/>
              <a:ext cx="5917442" cy="698544"/>
            </a:xfrm>
            <a:custGeom>
              <a:avLst/>
              <a:gdLst/>
              <a:ahLst/>
              <a:cxnLst/>
              <a:rect r="r" b="b" t="t" l="l"/>
              <a:pathLst>
                <a:path h="698544" w="5917442">
                  <a:moveTo>
                    <a:pt x="0" y="0"/>
                  </a:moveTo>
                  <a:lnTo>
                    <a:pt x="5917442" y="0"/>
                  </a:lnTo>
                  <a:lnTo>
                    <a:pt x="5917442" y="698544"/>
                  </a:lnTo>
                  <a:lnTo>
                    <a:pt x="0" y="698544"/>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418163" y="871703"/>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Potential Risks and Management</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977548" y="2386209"/>
            <a:ext cx="14332905" cy="5557988"/>
          </a:xfrm>
          <a:prstGeom prst="rect">
            <a:avLst/>
          </a:prstGeom>
        </p:spPr>
        <p:txBody>
          <a:bodyPr anchor="t" rtlCol="false" tIns="0" lIns="0" bIns="0" rIns="0">
            <a:spAutoFit/>
          </a:bodyPr>
          <a:lstStyle/>
          <a:p>
            <a:pPr algn="l">
              <a:lnSpc>
                <a:spcPts val="3397"/>
              </a:lnSpc>
            </a:pPr>
          </a:p>
          <a:p>
            <a:pPr algn="l">
              <a:lnSpc>
                <a:spcPts val="3397"/>
              </a:lnSpc>
            </a:pPr>
          </a:p>
          <a:p>
            <a:pPr algn="l">
              <a:lnSpc>
                <a:spcPts val="3397"/>
              </a:lnSpc>
            </a:pPr>
            <a:r>
              <a:rPr lang="en-US" sz="2613">
                <a:solidFill>
                  <a:srgbClr val="000000"/>
                </a:solidFill>
                <a:latin typeface="Cabin"/>
                <a:ea typeface="Cabin"/>
                <a:cs typeface="Cabin"/>
                <a:sym typeface="Cabin"/>
              </a:rPr>
              <a:t>-</a:t>
            </a:r>
            <a:r>
              <a:rPr lang="en-US" sz="2613" b="true">
                <a:solidFill>
                  <a:srgbClr val="000000"/>
                </a:solidFill>
                <a:latin typeface="Cabin Bold"/>
                <a:ea typeface="Cabin Bold"/>
                <a:cs typeface="Cabin Bold"/>
                <a:sym typeface="Cabin Bold"/>
              </a:rPr>
              <a:t> Technical Challenges:</a:t>
            </a:r>
            <a:r>
              <a:rPr lang="en-US" sz="2613">
                <a:solidFill>
                  <a:srgbClr val="000000"/>
                </a:solidFill>
                <a:latin typeface="Cabin"/>
                <a:ea typeface="Cabin"/>
                <a:cs typeface="Cabin"/>
                <a:sym typeface="Cabin"/>
              </a:rPr>
              <a:t> Integration of Android and web platforms could lead to technical difficulties. Thorough testing and involving experts for complex tasks can minimize this risk.</a:t>
            </a:r>
          </a:p>
          <a:p>
            <a:pPr algn="l">
              <a:lnSpc>
                <a:spcPts val="3397"/>
              </a:lnSpc>
            </a:pPr>
          </a:p>
          <a:p>
            <a:pPr algn="l">
              <a:lnSpc>
                <a:spcPts val="3397"/>
              </a:lnSpc>
            </a:pPr>
            <a:r>
              <a:rPr lang="en-US" sz="2613">
                <a:solidFill>
                  <a:srgbClr val="000000"/>
                </a:solidFill>
                <a:latin typeface="Cabin"/>
                <a:ea typeface="Cabin"/>
                <a:cs typeface="Cabin"/>
                <a:sym typeface="Cabin"/>
              </a:rPr>
              <a:t>- </a:t>
            </a:r>
            <a:r>
              <a:rPr lang="en-US" sz="2613" b="true">
                <a:solidFill>
                  <a:srgbClr val="000000"/>
                </a:solidFill>
                <a:latin typeface="Cabin Bold"/>
                <a:ea typeface="Cabin Bold"/>
                <a:cs typeface="Cabin Bold"/>
                <a:sym typeface="Cabin Bold"/>
              </a:rPr>
              <a:t>Security Vulnerabilities:</a:t>
            </a:r>
            <a:r>
              <a:rPr lang="en-US" sz="2613">
                <a:solidFill>
                  <a:srgbClr val="000000"/>
                </a:solidFill>
                <a:latin typeface="Cabin"/>
                <a:ea typeface="Cabin"/>
                <a:cs typeface="Cabin"/>
                <a:sym typeface="Cabin"/>
              </a:rPr>
              <a:t> Storing sensitive data introduces security risks. Implementing strong encryption, conducting regular security audits, and complying with data protection regulations will help safeguard against these threats.</a:t>
            </a:r>
          </a:p>
          <a:p>
            <a:pPr algn="l">
              <a:lnSpc>
                <a:spcPts val="3397"/>
              </a:lnSpc>
            </a:pPr>
          </a:p>
          <a:p>
            <a:pPr algn="l">
              <a:lnSpc>
                <a:spcPts val="3397"/>
              </a:lnSpc>
            </a:pPr>
            <a:r>
              <a:rPr lang="en-US" sz="2613">
                <a:solidFill>
                  <a:srgbClr val="000000"/>
                </a:solidFill>
                <a:latin typeface="Cabin"/>
                <a:ea typeface="Cabin"/>
                <a:cs typeface="Cabin"/>
                <a:sym typeface="Cabin"/>
              </a:rPr>
              <a:t>- </a:t>
            </a:r>
            <a:r>
              <a:rPr lang="en-US" sz="2613" b="true">
                <a:solidFill>
                  <a:srgbClr val="000000"/>
                </a:solidFill>
                <a:latin typeface="Cabin Bold"/>
                <a:ea typeface="Cabin Bold"/>
                <a:cs typeface="Cabin Bold"/>
                <a:sym typeface="Cabin Bold"/>
              </a:rPr>
              <a:t>User Adoption and Retention:</a:t>
            </a:r>
            <a:r>
              <a:rPr lang="en-US" sz="2613">
                <a:solidFill>
                  <a:srgbClr val="000000"/>
                </a:solidFill>
                <a:latin typeface="Cabin"/>
                <a:ea typeface="Cabin"/>
                <a:cs typeface="Cabin"/>
                <a:sym typeface="Cabin"/>
              </a:rPr>
              <a:t> Low student engagement may affect the app’s success. A user-friendly design, targeted marketing, and continuous updates based on user feedback will improve adoption and retention.</a:t>
            </a:r>
          </a:p>
          <a:p>
            <a:pPr algn="l">
              <a:lnSpc>
                <a:spcPts val="339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1028700"/>
            <a:ext cx="15795020" cy="7938460"/>
            <a:chOff x="0" y="0"/>
            <a:chExt cx="5762066" cy="2895972"/>
          </a:xfrm>
        </p:grpSpPr>
        <p:sp>
          <p:nvSpPr>
            <p:cNvPr name="Freeform 4" id="4"/>
            <p:cNvSpPr/>
            <p:nvPr/>
          </p:nvSpPr>
          <p:spPr>
            <a:xfrm flipH="false" flipV="false" rot="0">
              <a:off x="0" y="0"/>
              <a:ext cx="5762066" cy="2895972"/>
            </a:xfrm>
            <a:custGeom>
              <a:avLst/>
              <a:gdLst/>
              <a:ahLst/>
              <a:cxnLst/>
              <a:rect r="r" b="b" t="t" l="l"/>
              <a:pathLst>
                <a:path h="2895972" w="5762066">
                  <a:moveTo>
                    <a:pt x="0" y="0"/>
                  </a:moveTo>
                  <a:lnTo>
                    <a:pt x="5762066" y="0"/>
                  </a:lnTo>
                  <a:lnTo>
                    <a:pt x="5762066" y="2895972"/>
                  </a:lnTo>
                  <a:lnTo>
                    <a:pt x="0" y="2895972"/>
                  </a:lnTo>
                  <a:close/>
                </a:path>
              </a:pathLst>
            </a:custGeom>
            <a:solidFill>
              <a:srgbClr val="FFFFFF"/>
            </a:solidFill>
          </p:spPr>
        </p:sp>
      </p:grpSp>
      <p:sp>
        <p:nvSpPr>
          <p:cNvPr name="TextBox 5" id="5"/>
          <p:cNvSpPr txBox="true"/>
          <p:nvPr/>
        </p:nvSpPr>
        <p:spPr>
          <a:xfrm rot="0">
            <a:off x="2079745" y="4040446"/>
            <a:ext cx="14128510" cy="957484"/>
          </a:xfrm>
          <a:prstGeom prst="rect">
            <a:avLst/>
          </a:prstGeom>
        </p:spPr>
        <p:txBody>
          <a:bodyPr anchor="t" rtlCol="false" tIns="0" lIns="0" bIns="0" rIns="0">
            <a:spAutoFit/>
          </a:bodyPr>
          <a:lstStyle/>
          <a:p>
            <a:pPr algn="ctr" marL="0" indent="0" lvl="0">
              <a:lnSpc>
                <a:spcPts val="7539"/>
              </a:lnSpc>
              <a:spcBef>
                <a:spcPct val="0"/>
              </a:spcBef>
            </a:pPr>
            <a:r>
              <a:rPr lang="en-US" b="true" sz="6282">
                <a:solidFill>
                  <a:srgbClr val="003EA8"/>
                </a:solidFill>
                <a:latin typeface="Muli Bold"/>
                <a:ea typeface="Muli Bold"/>
                <a:cs typeface="Muli Bold"/>
                <a:sym typeface="Muli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1028700"/>
            <a:ext cx="16439375" cy="2757209"/>
            <a:chOff x="0" y="0"/>
            <a:chExt cx="5997128" cy="1005837"/>
          </a:xfrm>
        </p:grpSpPr>
        <p:sp>
          <p:nvSpPr>
            <p:cNvPr name="Freeform 4" id="4"/>
            <p:cNvSpPr/>
            <p:nvPr/>
          </p:nvSpPr>
          <p:spPr>
            <a:xfrm flipH="false" flipV="false" rot="0">
              <a:off x="0" y="0"/>
              <a:ext cx="5997129" cy="1005837"/>
            </a:xfrm>
            <a:custGeom>
              <a:avLst/>
              <a:gdLst/>
              <a:ahLst/>
              <a:cxnLst/>
              <a:rect r="r" b="b" t="t" l="l"/>
              <a:pathLst>
                <a:path h="1005837" w="5997129">
                  <a:moveTo>
                    <a:pt x="0" y="0"/>
                  </a:moveTo>
                  <a:lnTo>
                    <a:pt x="5997129" y="0"/>
                  </a:lnTo>
                  <a:lnTo>
                    <a:pt x="5997129" y="1005837"/>
                  </a:lnTo>
                  <a:lnTo>
                    <a:pt x="0" y="1005837"/>
                  </a:lnTo>
                  <a:close/>
                </a:path>
              </a:pathLst>
            </a:custGeom>
            <a:solidFill>
              <a:srgbClr val="FFFFFF"/>
            </a:solidFill>
          </p:spPr>
        </p:sp>
      </p:grpSp>
      <p:graphicFrame>
        <p:nvGraphicFramePr>
          <p:cNvPr name="Table 5" id="5"/>
          <p:cNvGraphicFramePr>
            <a:graphicFrameLocks noGrp="true"/>
          </p:cNvGraphicFramePr>
          <p:nvPr/>
        </p:nvGraphicFramePr>
        <p:xfrm>
          <a:off x="924313" y="5049172"/>
          <a:ext cx="16439375" cy="4905375"/>
        </p:xfrm>
        <a:graphic>
          <a:graphicData uri="http://schemas.openxmlformats.org/drawingml/2006/table">
            <a:tbl>
              <a:tblPr/>
              <a:tblGrid>
                <a:gridCol w="8252482"/>
                <a:gridCol w="8186893"/>
              </a:tblGrid>
              <a:tr h="1514475">
                <a:tc>
                  <a:txBody>
                    <a:bodyPr anchor="t" rtlCol="false"/>
                    <a:lstStyle/>
                    <a:p>
                      <a:pPr algn="ctr">
                        <a:lnSpc>
                          <a:spcPts val="2800"/>
                        </a:lnSpc>
                        <a:defRPr/>
                      </a:pPr>
                      <a:r>
                        <a:rPr lang="en-US" sz="2000">
                          <a:solidFill>
                            <a:srgbClr val="000000"/>
                          </a:solidFill>
                          <a:latin typeface="Cabin"/>
                          <a:ea typeface="Cabin"/>
                          <a:cs typeface="Cabin"/>
                          <a:sym typeface="Cabin"/>
                        </a:rPr>
                        <a:t>Investor</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2800"/>
                        </a:lnSpc>
                        <a:defRPr/>
                      </a:pPr>
                      <a:r>
                        <a:rPr lang="en-US" sz="2000">
                          <a:solidFill>
                            <a:srgbClr val="000000"/>
                          </a:solidFill>
                          <a:latin typeface="Cabin"/>
                          <a:ea typeface="Cabin"/>
                          <a:cs typeface="Cabin"/>
                          <a:sym typeface="Cabin"/>
                        </a:rPr>
                        <a:t>Want to build an effective and reliable cost management system.</a:t>
                      </a:r>
                      <a:endParaRPr lang="en-US" sz="1100"/>
                    </a:p>
                    <a:p>
                      <a:pPr algn="ctr">
                        <a:lnSpc>
                          <a:spcPts val="2800"/>
                        </a:lnSpc>
                      </a:pPr>
                      <a:r>
                        <a:rPr lang="en-US" sz="2000">
                          <a:solidFill>
                            <a:srgbClr val="000000"/>
                          </a:solidFill>
                          <a:latin typeface="Cabin"/>
                          <a:ea typeface="Cabin"/>
                          <a:cs typeface="Cabin"/>
                          <a:sym typeface="Cabin"/>
                        </a:rPr>
                        <a:t>Expect the product to have the potential to expand and increase competitiveness in the market.</a:t>
                      </a: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1876425">
                <a:tc>
                  <a:txBody>
                    <a:bodyPr anchor="t" rtlCol="false"/>
                    <a:lstStyle/>
                    <a:p>
                      <a:pPr algn="ctr">
                        <a:lnSpc>
                          <a:spcPts val="2800"/>
                        </a:lnSpc>
                        <a:defRPr/>
                      </a:pPr>
                      <a:r>
                        <a:rPr lang="en-US" sz="2000">
                          <a:solidFill>
                            <a:srgbClr val="000000"/>
                          </a:solidFill>
                          <a:latin typeface="Cabin"/>
                          <a:ea typeface="Cabin"/>
                          <a:cs typeface="Cabin"/>
                          <a:sym typeface="Cabin"/>
                        </a:rPr>
                        <a:t>Users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c>
                  <a:txBody>
                    <a:bodyPr anchor="t" rtlCol="false"/>
                    <a:lstStyle/>
                    <a:p>
                      <a:pPr algn="ctr">
                        <a:lnSpc>
                          <a:spcPts val="2800"/>
                        </a:lnSpc>
                        <a:defRPr/>
                      </a:pPr>
                      <a:r>
                        <a:rPr lang="en-US" sz="2000">
                          <a:solidFill>
                            <a:srgbClr val="000000"/>
                          </a:solidFill>
                          <a:latin typeface="Cabin"/>
                          <a:ea typeface="Cabin"/>
                          <a:cs typeface="Cabin"/>
                          <a:sym typeface="Cabin"/>
                        </a:rPr>
                        <a:t>Main target audience: Students who need to manage spending and savings.</a:t>
                      </a:r>
                      <a:endParaRPr lang="en-US" sz="1100"/>
                    </a:p>
                    <a:p>
                      <a:pPr algn="ctr">
                        <a:lnSpc>
                          <a:spcPts val="2800"/>
                        </a:lnSpc>
                      </a:pPr>
                      <a:r>
                        <a:rPr lang="en-US" sz="2000">
                          <a:solidFill>
                            <a:srgbClr val="000000"/>
                          </a:solidFill>
                          <a:latin typeface="Cabin"/>
                          <a:ea typeface="Cabin"/>
                          <a:cs typeface="Cabin"/>
                          <a:sym typeface="Cabin"/>
                        </a:rPr>
                        <a:t>Want a friendly, easy-to-use application that supports tracking and analyzing spending.</a:t>
                      </a: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19050">
                      <a:solidFill>
                        <a:srgbClr val="CCCCCC"/>
                      </a:solidFill>
                      <a:prstDash val="solid"/>
                      <a:round/>
                      <a:headEnd type="none" w="med" len="med"/>
                      <a:tailEnd type="none" w="med" len="med"/>
                    </a:lnB>
                    <a:solidFill>
                      <a:srgbClr val="FFFFFF"/>
                    </a:solidFill>
                  </a:tcPr>
                </a:tc>
              </a:tr>
              <a:tr h="1514475">
                <a:tc>
                  <a:txBody>
                    <a:bodyPr anchor="t" rtlCol="false"/>
                    <a:lstStyle/>
                    <a:p>
                      <a:pPr algn="ctr">
                        <a:lnSpc>
                          <a:spcPts val="2800"/>
                        </a:lnSpc>
                        <a:defRPr/>
                      </a:pPr>
                      <a:r>
                        <a:rPr lang="en-US" sz="2000">
                          <a:solidFill>
                            <a:srgbClr val="000000"/>
                          </a:solidFill>
                          <a:latin typeface="Cabin"/>
                          <a:ea typeface="Cabin"/>
                          <a:cs typeface="Cabin"/>
                          <a:sym typeface="Cabin"/>
                        </a:rPr>
                        <a:t>Development team</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19050">
                      <a:solidFill>
                        <a:srgbClr val="CCCCCC"/>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c>
                  <a:txBody>
                    <a:bodyPr anchor="t" rtlCol="false"/>
                    <a:lstStyle/>
                    <a:p>
                      <a:pPr algn="ctr">
                        <a:lnSpc>
                          <a:spcPts val="2800"/>
                        </a:lnSpc>
                        <a:defRPr/>
                      </a:pPr>
                      <a:r>
                        <a:rPr lang="en-US" sz="2000">
                          <a:solidFill>
                            <a:srgbClr val="000000"/>
                          </a:solidFill>
                          <a:latin typeface="Cabin"/>
                          <a:ea typeface="Cabin"/>
                          <a:cs typeface="Cabin"/>
                          <a:sym typeface="Cabin"/>
                        </a:rPr>
                        <a:t>Consists of 4 members in charge of design, development, and testing.</a:t>
                      </a:r>
                      <a:endParaRPr lang="en-US" sz="1100"/>
                    </a:p>
                    <a:p>
                      <a:pPr algn="ctr">
                        <a:lnSpc>
                          <a:spcPts val="2800"/>
                        </a:lnSpc>
                      </a:pPr>
                      <a:r>
                        <a:rPr lang="en-US" sz="2000">
                          <a:solidFill>
                            <a:srgbClr val="000000"/>
                          </a:solidFill>
                          <a:latin typeface="Cabin"/>
                          <a:ea typeface="Cabin"/>
                          <a:cs typeface="Cabin"/>
                          <a:sym typeface="Cabin"/>
                        </a:rPr>
                        <a:t>Aiming to complete the project on schedule, creating a product that is easy to expand and maintain.</a:t>
                      </a:r>
                    </a:p>
                  </a:txBody>
                  <a:tcPr marL="190500" marR="190500" marT="190500" marB="190500" anchor="ctr">
                    <a:lnL cmpd="sng" algn="ctr" cap="flat" w="19050">
                      <a:solidFill>
                        <a:srgbClr val="CCCCCC"/>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19050">
                      <a:solidFill>
                        <a:srgbClr val="CCCCCC"/>
                      </a:solidFill>
                      <a:prstDash val="solid"/>
                      <a:round/>
                      <a:headEnd type="none" w="med" len="med"/>
                      <a:tailEnd type="none" w="med" len="med"/>
                    </a:lnT>
                    <a:lnB cmpd="sng" algn="ctr" cap="flat" w="0">
                      <a:solidFill>
                        <a:srgbClr val="FFFFFF"/>
                      </a:solidFill>
                      <a:prstDash val="solid"/>
                      <a:round/>
                      <a:headEnd type="none" w="med" len="med"/>
                      <a:tailEnd type="none" w="med" len="med"/>
                    </a:lnB>
                    <a:solidFill>
                      <a:srgbClr val="FFFFFF"/>
                    </a:solidFill>
                  </a:tcPr>
                </a:tc>
              </a:tr>
            </a:tbl>
          </a:graphicData>
        </a:graphic>
      </p:graphicFrame>
      <p:sp>
        <p:nvSpPr>
          <p:cNvPr name="Freeform 6" id="6"/>
          <p:cNvSpPr/>
          <p:nvPr/>
        </p:nvSpPr>
        <p:spPr>
          <a:xfrm flipH="false" flipV="false" rot="0">
            <a:off x="13238989" y="9090315"/>
            <a:ext cx="7147788" cy="1728465"/>
          </a:xfrm>
          <a:custGeom>
            <a:avLst/>
            <a:gdLst/>
            <a:ahLst/>
            <a:cxnLst/>
            <a:rect r="r" b="b" t="t" l="l"/>
            <a:pathLst>
              <a:path h="1728465" w="7147788">
                <a:moveTo>
                  <a:pt x="0" y="0"/>
                </a:moveTo>
                <a:lnTo>
                  <a:pt x="7147787" y="0"/>
                </a:lnTo>
                <a:lnTo>
                  <a:pt x="7147787"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446217" y="1357312"/>
            <a:ext cx="13395565" cy="1228725"/>
          </a:xfrm>
          <a:prstGeom prst="rect">
            <a:avLst/>
          </a:prstGeom>
        </p:spPr>
        <p:txBody>
          <a:bodyPr anchor="t" rtlCol="false" tIns="0" lIns="0" bIns="0" rIns="0">
            <a:spAutoFit/>
          </a:bodyPr>
          <a:lstStyle/>
          <a:p>
            <a:pPr algn="ctr">
              <a:lnSpc>
                <a:spcPts val="9720"/>
              </a:lnSpc>
            </a:pPr>
            <a:r>
              <a:rPr lang="en-US" sz="8100" b="true">
                <a:solidFill>
                  <a:srgbClr val="003EA8"/>
                </a:solidFill>
                <a:latin typeface="Muli Bold"/>
                <a:ea typeface="Muli Bold"/>
                <a:cs typeface="Muli Bold"/>
                <a:sym typeface="Muli Bold"/>
              </a:rPr>
              <a:t>Project Overview</a:t>
            </a:r>
          </a:p>
        </p:txBody>
      </p:sp>
      <p:sp>
        <p:nvSpPr>
          <p:cNvPr name="TextBox 10" id="10"/>
          <p:cNvSpPr txBox="true"/>
          <p:nvPr/>
        </p:nvSpPr>
        <p:spPr>
          <a:xfrm rot="0">
            <a:off x="7940781" y="4094008"/>
            <a:ext cx="2368803"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bin"/>
                <a:ea typeface="Cabin"/>
                <a:cs typeface="Cabin"/>
                <a:sym typeface="Cabin"/>
              </a:rPr>
              <a:t>Stakeholders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295787" y="291782"/>
            <a:ext cx="17713496" cy="9740286"/>
            <a:chOff x="0" y="0"/>
            <a:chExt cx="6343576" cy="3488202"/>
          </a:xfrm>
        </p:grpSpPr>
        <p:sp>
          <p:nvSpPr>
            <p:cNvPr name="Freeform 4" id="4"/>
            <p:cNvSpPr/>
            <p:nvPr/>
          </p:nvSpPr>
          <p:spPr>
            <a:xfrm flipH="false" flipV="false" rot="0">
              <a:off x="0" y="0"/>
              <a:ext cx="6343576" cy="3488202"/>
            </a:xfrm>
            <a:custGeom>
              <a:avLst/>
              <a:gdLst/>
              <a:ahLst/>
              <a:cxnLst/>
              <a:rect r="r" b="b" t="t" l="l"/>
              <a:pathLst>
                <a:path h="3488202" w="6343576">
                  <a:moveTo>
                    <a:pt x="0" y="0"/>
                  </a:moveTo>
                  <a:lnTo>
                    <a:pt x="6343576" y="0"/>
                  </a:lnTo>
                  <a:lnTo>
                    <a:pt x="6343576" y="3488202"/>
                  </a:lnTo>
                  <a:lnTo>
                    <a:pt x="0" y="3488202"/>
                  </a:lnTo>
                  <a:close/>
                </a:path>
              </a:pathLst>
            </a:custGeom>
            <a:solidFill>
              <a:srgbClr val="FFFFFF"/>
            </a:solidFill>
          </p:spPr>
        </p:sp>
      </p:grpSp>
      <p:sp>
        <p:nvSpPr>
          <p:cNvPr name="Freeform 5" id="5"/>
          <p:cNvSpPr/>
          <p:nvPr/>
        </p:nvSpPr>
        <p:spPr>
          <a:xfrm flipH="false" flipV="false" rot="0">
            <a:off x="15301511" y="-207276"/>
            <a:ext cx="4876557" cy="1728961"/>
          </a:xfrm>
          <a:custGeom>
            <a:avLst/>
            <a:gdLst/>
            <a:ahLst/>
            <a:cxnLst/>
            <a:rect r="r" b="b" t="t" l="l"/>
            <a:pathLst>
              <a:path h="1728961" w="4876557">
                <a:moveTo>
                  <a:pt x="0" y="0"/>
                </a:moveTo>
                <a:lnTo>
                  <a:pt x="4876558" y="0"/>
                </a:lnTo>
                <a:lnTo>
                  <a:pt x="4876558"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0800000">
            <a:off x="-408864" y="9682302"/>
            <a:ext cx="4876557" cy="1728961"/>
          </a:xfrm>
          <a:custGeom>
            <a:avLst/>
            <a:gdLst/>
            <a:ahLst/>
            <a:cxnLst/>
            <a:rect r="r" b="b" t="t" l="l"/>
            <a:pathLst>
              <a:path h="1728961" w="4876557">
                <a:moveTo>
                  <a:pt x="0" y="0"/>
                </a:moveTo>
                <a:lnTo>
                  <a:pt x="4876557" y="0"/>
                </a:lnTo>
                <a:lnTo>
                  <a:pt x="4876557" y="1728961"/>
                </a:lnTo>
                <a:lnTo>
                  <a:pt x="0" y="17289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5787" y="291782"/>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37402" y="657204"/>
            <a:ext cx="13396941" cy="4504721"/>
          </a:xfrm>
          <a:custGeom>
            <a:avLst/>
            <a:gdLst/>
            <a:ahLst/>
            <a:cxnLst/>
            <a:rect r="r" b="b" t="t" l="l"/>
            <a:pathLst>
              <a:path h="4504721" w="13396941">
                <a:moveTo>
                  <a:pt x="0" y="0"/>
                </a:moveTo>
                <a:lnTo>
                  <a:pt x="13396941" y="0"/>
                </a:lnTo>
                <a:lnTo>
                  <a:pt x="13396941" y="4504722"/>
                </a:lnTo>
                <a:lnTo>
                  <a:pt x="0" y="4504722"/>
                </a:lnTo>
                <a:lnTo>
                  <a:pt x="0" y="0"/>
                </a:lnTo>
                <a:close/>
              </a:path>
            </a:pathLst>
          </a:custGeom>
          <a:blipFill>
            <a:blip r:embed="rId7"/>
            <a:stretch>
              <a:fillRect l="0" t="0" r="0" b="0"/>
            </a:stretch>
          </a:blipFill>
        </p:spPr>
      </p:sp>
      <p:sp>
        <p:nvSpPr>
          <p:cNvPr name="TextBox 9" id="9"/>
          <p:cNvSpPr txBox="true"/>
          <p:nvPr/>
        </p:nvSpPr>
        <p:spPr>
          <a:xfrm rot="0">
            <a:off x="5700030" y="5410136"/>
            <a:ext cx="12039760" cy="4272166"/>
          </a:xfrm>
          <a:prstGeom prst="rect">
            <a:avLst/>
          </a:prstGeom>
        </p:spPr>
        <p:txBody>
          <a:bodyPr anchor="t" rtlCol="false" tIns="0" lIns="0" bIns="0" rIns="0">
            <a:spAutoFit/>
          </a:bodyPr>
          <a:lstStyle/>
          <a:p>
            <a:pPr algn="l">
              <a:lnSpc>
                <a:spcPts val="3391"/>
              </a:lnSpc>
            </a:pPr>
            <a:r>
              <a:rPr lang="en-US" sz="2608" b="true">
                <a:solidFill>
                  <a:srgbClr val="000000"/>
                </a:solidFill>
                <a:latin typeface="Cabin Bold"/>
                <a:ea typeface="Cabin Bold"/>
                <a:cs typeface="Cabin Bold"/>
                <a:sym typeface="Cabin Bold"/>
              </a:rPr>
              <a:t>Project Challenges</a:t>
            </a:r>
          </a:p>
          <a:p>
            <a:pPr algn="l">
              <a:lnSpc>
                <a:spcPts val="3391"/>
              </a:lnSpc>
            </a:pPr>
          </a:p>
          <a:p>
            <a:pPr algn="l">
              <a:lnSpc>
                <a:spcPts val="3391"/>
              </a:lnSpc>
            </a:pPr>
            <a:r>
              <a:rPr lang="en-US" sz="2608">
                <a:solidFill>
                  <a:srgbClr val="000000"/>
                </a:solidFill>
                <a:latin typeface="Cabin"/>
                <a:ea typeface="Cabin"/>
                <a:cs typeface="Cabin"/>
                <a:sym typeface="Cabin"/>
              </a:rPr>
              <a:t>- Time Management: Meeting deadlines while ensuring all features are fully developed.</a:t>
            </a:r>
          </a:p>
          <a:p>
            <a:pPr algn="l">
              <a:lnSpc>
                <a:spcPts val="3391"/>
              </a:lnSpc>
            </a:pPr>
          </a:p>
          <a:p>
            <a:pPr algn="l">
              <a:lnSpc>
                <a:spcPts val="3391"/>
              </a:lnSpc>
            </a:pPr>
            <a:r>
              <a:rPr lang="en-US" sz="2608">
                <a:solidFill>
                  <a:srgbClr val="000000"/>
                </a:solidFill>
                <a:latin typeface="Cabin"/>
                <a:ea typeface="Cabin"/>
                <a:cs typeface="Cabin"/>
                <a:sym typeface="Cabin"/>
              </a:rPr>
              <a:t>- Limited Resources: The development team consists of only 4 members, leading to a high workload.</a:t>
            </a:r>
          </a:p>
          <a:p>
            <a:pPr algn="l">
              <a:lnSpc>
                <a:spcPts val="3391"/>
              </a:lnSpc>
            </a:pPr>
          </a:p>
          <a:p>
            <a:pPr algn="l">
              <a:lnSpc>
                <a:spcPts val="3391"/>
              </a:lnSpc>
            </a:pPr>
            <a:r>
              <a:rPr lang="en-US" sz="2608">
                <a:solidFill>
                  <a:srgbClr val="000000"/>
                </a:solidFill>
                <a:latin typeface="Cabin"/>
                <a:ea typeface="Cabin"/>
                <a:cs typeface="Cabin"/>
                <a:sym typeface="Cabin"/>
              </a:rPr>
              <a:t>- User Needs: Understanding and meeting the needs of students, the primary target audience.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26069" y="75441"/>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1028700" y="1981959"/>
            <a:ext cx="8358265" cy="8108676"/>
            <a:chOff x="0" y="0"/>
            <a:chExt cx="3049118" cy="2958067"/>
          </a:xfrm>
        </p:grpSpPr>
        <p:sp>
          <p:nvSpPr>
            <p:cNvPr name="Freeform 8" id="8"/>
            <p:cNvSpPr/>
            <p:nvPr/>
          </p:nvSpPr>
          <p:spPr>
            <a:xfrm flipH="false" flipV="false" rot="0">
              <a:off x="0" y="0"/>
              <a:ext cx="3049118" cy="2958067"/>
            </a:xfrm>
            <a:custGeom>
              <a:avLst/>
              <a:gdLst/>
              <a:ahLst/>
              <a:cxnLst/>
              <a:rect r="r" b="b" t="t" l="l"/>
              <a:pathLst>
                <a:path h="2958067" w="3049118">
                  <a:moveTo>
                    <a:pt x="0" y="0"/>
                  </a:moveTo>
                  <a:lnTo>
                    <a:pt x="3049118" y="0"/>
                  </a:lnTo>
                  <a:lnTo>
                    <a:pt x="3049118" y="2958067"/>
                  </a:lnTo>
                  <a:lnTo>
                    <a:pt x="0" y="2958067"/>
                  </a:lnTo>
                  <a:close/>
                </a:path>
              </a:pathLst>
            </a:custGeom>
            <a:solidFill>
              <a:srgbClr val="FFFFFF"/>
            </a:solidFill>
          </p:spPr>
        </p:sp>
      </p:grpSp>
      <p:sp>
        <p:nvSpPr>
          <p:cNvPr name="Freeform 9" id="9"/>
          <p:cNvSpPr/>
          <p:nvPr/>
        </p:nvSpPr>
        <p:spPr>
          <a:xfrm flipH="false" flipV="false" rot="-203414">
            <a:off x="16137868" y="45857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9908900" y="3235000"/>
            <a:ext cx="121908" cy="12190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2" id="12"/>
          <p:cNvGrpSpPr/>
          <p:nvPr/>
        </p:nvGrpSpPr>
        <p:grpSpPr>
          <a:xfrm rot="0">
            <a:off x="10055579" y="7995212"/>
            <a:ext cx="121908" cy="121908"/>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4" id="14"/>
          <p:cNvSpPr txBox="true"/>
          <p:nvPr/>
        </p:nvSpPr>
        <p:spPr>
          <a:xfrm rot="0">
            <a:off x="2110094" y="342900"/>
            <a:ext cx="14258575"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Functional Requirements</a:t>
            </a:r>
          </a:p>
        </p:txBody>
      </p:sp>
      <p:sp>
        <p:nvSpPr>
          <p:cNvPr name="Freeform 15" id="15"/>
          <p:cNvSpPr/>
          <p:nvPr/>
        </p:nvSpPr>
        <p:spPr>
          <a:xfrm flipH="false" flipV="false" rot="0">
            <a:off x="-1920648" y="0"/>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203414">
            <a:off x="11489227" y="4583034"/>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0367972" y="2621098"/>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9"/>
            <a:stretch>
              <a:fillRect l="0" t="0" r="0" b="0"/>
            </a:stretch>
          </a:blipFill>
        </p:spPr>
      </p:sp>
      <p:grpSp>
        <p:nvGrpSpPr>
          <p:cNvPr name="Group 19" id="19"/>
          <p:cNvGrpSpPr/>
          <p:nvPr/>
        </p:nvGrpSpPr>
        <p:grpSpPr>
          <a:xfrm rot="0">
            <a:off x="1445434" y="1713641"/>
            <a:ext cx="7524798" cy="8171871"/>
            <a:chOff x="0" y="0"/>
            <a:chExt cx="10033064" cy="10895828"/>
          </a:xfrm>
        </p:grpSpPr>
        <p:sp>
          <p:nvSpPr>
            <p:cNvPr name="TextBox 20" id="20"/>
            <p:cNvSpPr txBox="true"/>
            <p:nvPr/>
          </p:nvSpPr>
          <p:spPr>
            <a:xfrm rot="0">
              <a:off x="0" y="9868920"/>
              <a:ext cx="10033064" cy="1035721"/>
            </a:xfrm>
            <a:prstGeom prst="rect">
              <a:avLst/>
            </a:prstGeom>
          </p:spPr>
          <p:txBody>
            <a:bodyPr anchor="t" rtlCol="false" tIns="0" lIns="0" bIns="0" rIns="0">
              <a:spAutoFit/>
            </a:bodyPr>
            <a:lstStyle/>
            <a:p>
              <a:pPr algn="l">
                <a:lnSpc>
                  <a:spcPts val="3133"/>
                </a:lnSpc>
              </a:pPr>
              <a:r>
                <a:rPr lang="en-US" sz="2410">
                  <a:solidFill>
                    <a:srgbClr val="000000"/>
                  </a:solidFill>
                  <a:latin typeface="Cabin"/>
                  <a:ea typeface="Cabin"/>
                  <a:cs typeface="Cabin"/>
                  <a:sym typeface="Cabin"/>
                </a:rPr>
                <a:t>The system should generate reports on expenses for different time periods (daily, weekly, monthly) </a:t>
              </a:r>
            </a:p>
          </p:txBody>
        </p:sp>
        <p:sp>
          <p:nvSpPr>
            <p:cNvPr name="TextBox 21" id="21"/>
            <p:cNvSpPr txBox="true"/>
            <p:nvPr/>
          </p:nvSpPr>
          <p:spPr>
            <a:xfrm rot="0">
              <a:off x="0" y="8794388"/>
              <a:ext cx="10033064" cy="808024"/>
            </a:xfrm>
            <a:prstGeom prst="rect">
              <a:avLst/>
            </a:prstGeom>
          </p:spPr>
          <p:txBody>
            <a:bodyPr anchor="t" rtlCol="false" tIns="0" lIns="0" bIns="0" rIns="0">
              <a:spAutoFit/>
            </a:bodyPr>
            <a:lstStyle/>
            <a:p>
              <a:pPr algn="l">
                <a:lnSpc>
                  <a:spcPts val="4985"/>
                </a:lnSpc>
              </a:pPr>
              <a:r>
                <a:rPr lang="en-US" sz="3834" b="true">
                  <a:solidFill>
                    <a:srgbClr val="003EA8"/>
                  </a:solidFill>
                  <a:latin typeface="Muli Bold"/>
                  <a:ea typeface="Muli Bold"/>
                  <a:cs typeface="Muli Bold"/>
                  <a:sym typeface="Muli Bold"/>
                </a:rPr>
                <a:t>- Reports</a:t>
              </a:r>
            </a:p>
          </p:txBody>
        </p:sp>
        <p:sp>
          <p:nvSpPr>
            <p:cNvPr name="TextBox 22" id="22"/>
            <p:cNvSpPr txBox="true"/>
            <p:nvPr/>
          </p:nvSpPr>
          <p:spPr>
            <a:xfrm rot="0">
              <a:off x="0" y="6287533"/>
              <a:ext cx="10033064" cy="2093207"/>
            </a:xfrm>
            <a:prstGeom prst="rect">
              <a:avLst/>
            </a:prstGeom>
          </p:spPr>
          <p:txBody>
            <a:bodyPr anchor="t" rtlCol="false" tIns="0" lIns="0" bIns="0" rIns="0">
              <a:spAutoFit/>
            </a:bodyPr>
            <a:lstStyle/>
            <a:p>
              <a:pPr algn="l">
                <a:lnSpc>
                  <a:spcPts val="3133"/>
                </a:lnSpc>
              </a:pPr>
              <a:r>
                <a:rPr lang="en-US" sz="2410">
                  <a:solidFill>
                    <a:srgbClr val="000000"/>
                  </a:solidFill>
                  <a:latin typeface="Cabin"/>
                  <a:ea typeface="Cabin"/>
                  <a:cs typeface="Cabin"/>
                  <a:sym typeface="Cabin"/>
                </a:rPr>
                <a:t>Users can add, edit, and delete expense entries, with customizable categories (e.g., food, transportation). They can also set and track monthly or weekly budgets, receiving alerts when exceeding limits.</a:t>
              </a:r>
            </a:p>
          </p:txBody>
        </p:sp>
        <p:sp>
          <p:nvSpPr>
            <p:cNvPr name="TextBox 23" id="23"/>
            <p:cNvSpPr txBox="true"/>
            <p:nvPr/>
          </p:nvSpPr>
          <p:spPr>
            <a:xfrm rot="0">
              <a:off x="0" y="4378144"/>
              <a:ext cx="10033064" cy="1642881"/>
            </a:xfrm>
            <a:prstGeom prst="rect">
              <a:avLst/>
            </a:prstGeom>
          </p:spPr>
          <p:txBody>
            <a:bodyPr anchor="t" rtlCol="false" tIns="0" lIns="0" bIns="0" rIns="0">
              <a:spAutoFit/>
            </a:bodyPr>
            <a:lstStyle/>
            <a:p>
              <a:pPr algn="l">
                <a:lnSpc>
                  <a:spcPts val="4985"/>
                </a:lnSpc>
              </a:pPr>
              <a:r>
                <a:rPr lang="en-US" sz="3834" b="true">
                  <a:solidFill>
                    <a:srgbClr val="003EA8"/>
                  </a:solidFill>
                  <a:latin typeface="Muli Bold"/>
                  <a:ea typeface="Muli Bold"/>
                  <a:cs typeface="Muli Bold"/>
                  <a:sym typeface="Muli Bold"/>
                </a:rPr>
                <a:t>- Expense and Budget Management</a:t>
              </a:r>
            </a:p>
          </p:txBody>
        </p:sp>
        <p:sp>
          <p:nvSpPr>
            <p:cNvPr name="TextBox 24" id="24"/>
            <p:cNvSpPr txBox="true"/>
            <p:nvPr/>
          </p:nvSpPr>
          <p:spPr>
            <a:xfrm rot="0">
              <a:off x="0" y="1871289"/>
              <a:ext cx="10033064" cy="2093207"/>
            </a:xfrm>
            <a:prstGeom prst="rect">
              <a:avLst/>
            </a:prstGeom>
          </p:spPr>
          <p:txBody>
            <a:bodyPr anchor="t" rtlCol="false" tIns="0" lIns="0" bIns="0" rIns="0">
              <a:spAutoFit/>
            </a:bodyPr>
            <a:lstStyle/>
            <a:p>
              <a:pPr algn="l">
                <a:lnSpc>
                  <a:spcPts val="3133"/>
                </a:lnSpc>
              </a:pPr>
              <a:r>
                <a:rPr lang="en-US" sz="2410">
                  <a:solidFill>
                    <a:srgbClr val="000000"/>
                  </a:solidFill>
                  <a:latin typeface="Cabin"/>
                  <a:ea typeface="Cabin"/>
                  <a:cs typeface="Cabin"/>
                  <a:sym typeface="Cabin"/>
                </a:rPr>
                <a:t>Users (students) should be able to register, log in, and securely authenticate using email and password, with options to reset forgotten passwords.</a:t>
              </a:r>
            </a:p>
            <a:p>
              <a:pPr algn="l">
                <a:lnSpc>
                  <a:spcPts val="3133"/>
                </a:lnSpc>
              </a:pPr>
            </a:p>
          </p:txBody>
        </p:sp>
        <p:sp>
          <p:nvSpPr>
            <p:cNvPr name="TextBox 25" id="25"/>
            <p:cNvSpPr txBox="true"/>
            <p:nvPr/>
          </p:nvSpPr>
          <p:spPr>
            <a:xfrm rot="0">
              <a:off x="0" y="-38100"/>
              <a:ext cx="10033064" cy="1642881"/>
            </a:xfrm>
            <a:prstGeom prst="rect">
              <a:avLst/>
            </a:prstGeom>
          </p:spPr>
          <p:txBody>
            <a:bodyPr anchor="t" rtlCol="false" tIns="0" lIns="0" bIns="0" rIns="0">
              <a:spAutoFit/>
            </a:bodyPr>
            <a:lstStyle/>
            <a:p>
              <a:pPr algn="l">
                <a:lnSpc>
                  <a:spcPts val="4985"/>
                </a:lnSpc>
              </a:pPr>
              <a:r>
                <a:rPr lang="en-US" sz="3834" b="true">
                  <a:solidFill>
                    <a:srgbClr val="003EA8"/>
                  </a:solidFill>
                  <a:latin typeface="Muli Bold"/>
                  <a:ea typeface="Muli Bold"/>
                  <a:cs typeface="Muli Bold"/>
                  <a:sym typeface="Muli Bold"/>
                </a:rPr>
                <a:t>- User Registration and Authentication</a:t>
              </a:r>
            </a:p>
          </p:txBody>
        </p:sp>
      </p:grpSp>
      <p:sp>
        <p:nvSpPr>
          <p:cNvPr name="Freeform 26" id="26"/>
          <p:cNvSpPr/>
          <p:nvPr/>
        </p:nvSpPr>
        <p:spPr>
          <a:xfrm flipH="false" flipV="false" rot="-203414">
            <a:off x="16290268" y="47381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203414">
            <a:off x="10072905" y="6618326"/>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26069" y="75441"/>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9625957" y="2915205"/>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1028700" y="1981959"/>
            <a:ext cx="8358265" cy="8108676"/>
            <a:chOff x="0" y="0"/>
            <a:chExt cx="3049118" cy="2958067"/>
          </a:xfrm>
        </p:grpSpPr>
        <p:sp>
          <p:nvSpPr>
            <p:cNvPr name="Freeform 8" id="8"/>
            <p:cNvSpPr/>
            <p:nvPr/>
          </p:nvSpPr>
          <p:spPr>
            <a:xfrm flipH="false" flipV="false" rot="0">
              <a:off x="0" y="0"/>
              <a:ext cx="3049118" cy="2958067"/>
            </a:xfrm>
            <a:custGeom>
              <a:avLst/>
              <a:gdLst/>
              <a:ahLst/>
              <a:cxnLst/>
              <a:rect r="r" b="b" t="t" l="l"/>
              <a:pathLst>
                <a:path h="2958067" w="3049118">
                  <a:moveTo>
                    <a:pt x="0" y="0"/>
                  </a:moveTo>
                  <a:lnTo>
                    <a:pt x="3049118" y="0"/>
                  </a:lnTo>
                  <a:lnTo>
                    <a:pt x="3049118" y="2958067"/>
                  </a:lnTo>
                  <a:lnTo>
                    <a:pt x="0" y="2958067"/>
                  </a:lnTo>
                  <a:close/>
                </a:path>
              </a:pathLst>
            </a:custGeom>
            <a:solidFill>
              <a:srgbClr val="FFFFFF"/>
            </a:solidFill>
          </p:spPr>
        </p:sp>
      </p:grpSp>
      <p:sp>
        <p:nvSpPr>
          <p:cNvPr name="Freeform 9" id="9"/>
          <p:cNvSpPr/>
          <p:nvPr/>
        </p:nvSpPr>
        <p:spPr>
          <a:xfrm flipH="false" flipV="false" rot="-203414">
            <a:off x="16137868" y="45857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9908900" y="3235000"/>
            <a:ext cx="121908" cy="12190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2" id="12"/>
          <p:cNvGrpSpPr/>
          <p:nvPr/>
        </p:nvGrpSpPr>
        <p:grpSpPr>
          <a:xfrm rot="0">
            <a:off x="10055579" y="7995212"/>
            <a:ext cx="121908" cy="121908"/>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4" id="14"/>
          <p:cNvSpPr txBox="true"/>
          <p:nvPr/>
        </p:nvSpPr>
        <p:spPr>
          <a:xfrm rot="0">
            <a:off x="490015" y="256360"/>
            <a:ext cx="17793901"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Non-functional requirements</a:t>
            </a:r>
          </a:p>
        </p:txBody>
      </p:sp>
      <p:sp>
        <p:nvSpPr>
          <p:cNvPr name="Freeform 15" id="15"/>
          <p:cNvSpPr/>
          <p:nvPr/>
        </p:nvSpPr>
        <p:spPr>
          <a:xfrm flipH="false" flipV="false" rot="0">
            <a:off x="-1920648" y="0"/>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203414">
            <a:off x="11489227" y="4583034"/>
            <a:ext cx="321948" cy="461574"/>
          </a:xfrm>
          <a:custGeom>
            <a:avLst/>
            <a:gdLst/>
            <a:ahLst/>
            <a:cxnLst/>
            <a:rect r="r" b="b" t="t" l="l"/>
            <a:pathLst>
              <a:path h="461574" w="321948">
                <a:moveTo>
                  <a:pt x="0" y="0"/>
                </a:moveTo>
                <a:lnTo>
                  <a:pt x="321948" y="0"/>
                </a:lnTo>
                <a:lnTo>
                  <a:pt x="321948" y="461575"/>
                </a:lnTo>
                <a:lnTo>
                  <a:pt x="0" y="4615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203414">
            <a:off x="16290268" y="4738135"/>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203414">
            <a:off x="10072905" y="6618326"/>
            <a:ext cx="417336" cy="598331"/>
          </a:xfrm>
          <a:custGeom>
            <a:avLst/>
            <a:gdLst/>
            <a:ahLst/>
            <a:cxnLst/>
            <a:rect r="r" b="b" t="t" l="l"/>
            <a:pathLst>
              <a:path h="598331" w="417336">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9762198" y="3941059"/>
            <a:ext cx="7588542" cy="4054153"/>
          </a:xfrm>
          <a:custGeom>
            <a:avLst/>
            <a:gdLst/>
            <a:ahLst/>
            <a:cxnLst/>
            <a:rect r="r" b="b" t="t" l="l"/>
            <a:pathLst>
              <a:path h="4054153" w="7588542">
                <a:moveTo>
                  <a:pt x="0" y="0"/>
                </a:moveTo>
                <a:lnTo>
                  <a:pt x="7588542" y="0"/>
                </a:lnTo>
                <a:lnTo>
                  <a:pt x="7588542" y="4054153"/>
                </a:lnTo>
                <a:lnTo>
                  <a:pt x="0" y="4054153"/>
                </a:lnTo>
                <a:lnTo>
                  <a:pt x="0" y="0"/>
                </a:lnTo>
                <a:close/>
              </a:path>
            </a:pathLst>
          </a:custGeom>
          <a:blipFill>
            <a:blip r:embed="rId9"/>
            <a:stretch>
              <a:fillRect l="0" t="0" r="0" b="0"/>
            </a:stretch>
          </a:blipFill>
        </p:spPr>
      </p:sp>
      <p:grpSp>
        <p:nvGrpSpPr>
          <p:cNvPr name="Group 21" id="21"/>
          <p:cNvGrpSpPr/>
          <p:nvPr/>
        </p:nvGrpSpPr>
        <p:grpSpPr>
          <a:xfrm rot="0">
            <a:off x="1445434" y="1713641"/>
            <a:ext cx="7524798" cy="7316143"/>
            <a:chOff x="0" y="0"/>
            <a:chExt cx="10033064" cy="9754857"/>
          </a:xfrm>
        </p:grpSpPr>
        <p:sp>
          <p:nvSpPr>
            <p:cNvPr name="TextBox 22" id="22"/>
            <p:cNvSpPr txBox="true"/>
            <p:nvPr/>
          </p:nvSpPr>
          <p:spPr>
            <a:xfrm rot="0">
              <a:off x="0" y="7670462"/>
              <a:ext cx="10033064" cy="2093207"/>
            </a:xfrm>
            <a:prstGeom prst="rect">
              <a:avLst/>
            </a:prstGeom>
          </p:spPr>
          <p:txBody>
            <a:bodyPr anchor="t" rtlCol="false" tIns="0" lIns="0" bIns="0" rIns="0">
              <a:spAutoFit/>
            </a:bodyPr>
            <a:lstStyle/>
            <a:p>
              <a:pPr algn="l">
                <a:lnSpc>
                  <a:spcPts val="3133"/>
                </a:lnSpc>
              </a:pPr>
              <a:r>
                <a:rPr lang="en-US" sz="2410">
                  <a:solidFill>
                    <a:srgbClr val="000000"/>
                  </a:solidFill>
                  <a:latin typeface="Cabin"/>
                  <a:ea typeface="Cabin"/>
                  <a:cs typeface="Cabin"/>
                  <a:sym typeface="Cabin"/>
                </a:rPr>
                <a:t>The system must have 99.5% uptime, with daily backups to prevent data loss. The codebase must be clean and modular for easy updating and bug fixing, ensuring smooth operations with minimal disruption.</a:t>
              </a:r>
            </a:p>
          </p:txBody>
        </p:sp>
        <p:sp>
          <p:nvSpPr>
            <p:cNvPr name="TextBox 23" id="23"/>
            <p:cNvSpPr txBox="true"/>
            <p:nvPr/>
          </p:nvSpPr>
          <p:spPr>
            <a:xfrm rot="0">
              <a:off x="0" y="6595931"/>
              <a:ext cx="10033064" cy="808024"/>
            </a:xfrm>
            <a:prstGeom prst="rect">
              <a:avLst/>
            </a:prstGeom>
          </p:spPr>
          <p:txBody>
            <a:bodyPr anchor="t" rtlCol="false" tIns="0" lIns="0" bIns="0" rIns="0">
              <a:spAutoFit/>
            </a:bodyPr>
            <a:lstStyle/>
            <a:p>
              <a:pPr algn="l">
                <a:lnSpc>
                  <a:spcPts val="4985"/>
                </a:lnSpc>
              </a:pPr>
              <a:r>
                <a:rPr lang="en-US" sz="3834" b="true">
                  <a:solidFill>
                    <a:srgbClr val="003EA8"/>
                  </a:solidFill>
                  <a:latin typeface="Muli Bold"/>
                  <a:ea typeface="Muli Bold"/>
                  <a:cs typeface="Muli Bold"/>
                  <a:sym typeface="Muli Bold"/>
                </a:rPr>
                <a:t>- Reliability and Security</a:t>
              </a:r>
            </a:p>
          </p:txBody>
        </p:sp>
        <p:sp>
          <p:nvSpPr>
            <p:cNvPr name="TextBox 24" id="24"/>
            <p:cNvSpPr txBox="true"/>
            <p:nvPr/>
          </p:nvSpPr>
          <p:spPr>
            <a:xfrm rot="0">
              <a:off x="0" y="4089076"/>
              <a:ext cx="10033064" cy="2093207"/>
            </a:xfrm>
            <a:prstGeom prst="rect">
              <a:avLst/>
            </a:prstGeom>
          </p:spPr>
          <p:txBody>
            <a:bodyPr anchor="t" rtlCol="false" tIns="0" lIns="0" bIns="0" rIns="0">
              <a:spAutoFit/>
            </a:bodyPr>
            <a:lstStyle/>
            <a:p>
              <a:pPr algn="l">
                <a:lnSpc>
                  <a:spcPts val="3133"/>
                </a:lnSpc>
              </a:pPr>
              <a:r>
                <a:rPr lang="en-US" sz="2410">
                  <a:solidFill>
                    <a:srgbClr val="000000"/>
                  </a:solidFill>
                  <a:latin typeface="Cabin"/>
                  <a:ea typeface="Cabin"/>
                  <a:cs typeface="Cabin"/>
                  <a:sym typeface="Cabin"/>
                </a:rPr>
                <a:t>The interface must be intuitive and accessible to all students, available in English and Vietnamese. The interface must be compatible with the latest versions of Android, optimized for different screen sizes.</a:t>
              </a:r>
            </a:p>
          </p:txBody>
        </p:sp>
        <p:sp>
          <p:nvSpPr>
            <p:cNvPr name="TextBox 25" id="25"/>
            <p:cNvSpPr txBox="true"/>
            <p:nvPr/>
          </p:nvSpPr>
          <p:spPr>
            <a:xfrm rot="0">
              <a:off x="0" y="3014544"/>
              <a:ext cx="10033064" cy="808024"/>
            </a:xfrm>
            <a:prstGeom prst="rect">
              <a:avLst/>
            </a:prstGeom>
          </p:spPr>
          <p:txBody>
            <a:bodyPr anchor="t" rtlCol="false" tIns="0" lIns="0" bIns="0" rIns="0">
              <a:spAutoFit/>
            </a:bodyPr>
            <a:lstStyle/>
            <a:p>
              <a:pPr algn="l">
                <a:lnSpc>
                  <a:spcPts val="4985"/>
                </a:lnSpc>
              </a:pPr>
              <a:r>
                <a:rPr lang="en-US" sz="3834" b="true">
                  <a:solidFill>
                    <a:srgbClr val="003EA8"/>
                  </a:solidFill>
                  <a:latin typeface="Muli Bold"/>
                  <a:ea typeface="Muli Bold"/>
                  <a:cs typeface="Muli Bold"/>
                  <a:sym typeface="Muli Bold"/>
                </a:rPr>
                <a:t>- Usability and Compatibility</a:t>
              </a:r>
            </a:p>
          </p:txBody>
        </p:sp>
        <p:sp>
          <p:nvSpPr>
            <p:cNvPr name="TextBox 26" id="26"/>
            <p:cNvSpPr txBox="true"/>
            <p:nvPr/>
          </p:nvSpPr>
          <p:spPr>
            <a:xfrm rot="0">
              <a:off x="0" y="1036432"/>
              <a:ext cx="10033064" cy="1564464"/>
            </a:xfrm>
            <a:prstGeom prst="rect">
              <a:avLst/>
            </a:prstGeom>
          </p:spPr>
          <p:txBody>
            <a:bodyPr anchor="t" rtlCol="false" tIns="0" lIns="0" bIns="0" rIns="0">
              <a:spAutoFit/>
            </a:bodyPr>
            <a:lstStyle/>
            <a:p>
              <a:pPr algn="l">
                <a:lnSpc>
                  <a:spcPts val="3133"/>
                </a:lnSpc>
              </a:pPr>
              <a:r>
                <a:rPr lang="en-US" sz="2410">
                  <a:solidFill>
                    <a:srgbClr val="000000"/>
                  </a:solidFill>
                  <a:latin typeface="Cabin"/>
                  <a:ea typeface="Cabin"/>
                  <a:cs typeface="Cabin"/>
                  <a:sym typeface="Cabin"/>
                </a:rPr>
                <a:t>The application must be scalable to accommodate increasing user numbers and data volumes without major changes.</a:t>
              </a:r>
            </a:p>
          </p:txBody>
        </p:sp>
        <p:sp>
          <p:nvSpPr>
            <p:cNvPr name="TextBox 27" id="27"/>
            <p:cNvSpPr txBox="true"/>
            <p:nvPr/>
          </p:nvSpPr>
          <p:spPr>
            <a:xfrm rot="0">
              <a:off x="0" y="-38100"/>
              <a:ext cx="10033064" cy="808024"/>
            </a:xfrm>
            <a:prstGeom prst="rect">
              <a:avLst/>
            </a:prstGeom>
          </p:spPr>
          <p:txBody>
            <a:bodyPr anchor="t" rtlCol="false" tIns="0" lIns="0" bIns="0" rIns="0">
              <a:spAutoFit/>
            </a:bodyPr>
            <a:lstStyle/>
            <a:p>
              <a:pPr algn="l">
                <a:lnSpc>
                  <a:spcPts val="4985"/>
                </a:lnSpc>
              </a:pPr>
              <a:r>
                <a:rPr lang="en-US" sz="3834" b="true">
                  <a:solidFill>
                    <a:srgbClr val="003EA8"/>
                  </a:solidFill>
                  <a:latin typeface="Muli Bold"/>
                  <a:ea typeface="Muli Bold"/>
                  <a:cs typeface="Muli Bold"/>
                  <a:sym typeface="Muli Bold"/>
                </a:rPr>
                <a:t>- Scalability</a:t>
              </a:r>
            </a:p>
          </p:txBody>
        </p:sp>
      </p:grpSp>
      <p:sp>
        <p:nvSpPr>
          <p:cNvPr name="Freeform 28" id="28"/>
          <p:cNvSpPr/>
          <p:nvPr/>
        </p:nvSpPr>
        <p:spPr>
          <a:xfrm flipH="false" flipV="false" rot="-203414">
            <a:off x="10520933" y="7237588"/>
            <a:ext cx="321948" cy="461574"/>
          </a:xfrm>
          <a:custGeom>
            <a:avLst/>
            <a:gdLst/>
            <a:ahLst/>
            <a:cxnLst/>
            <a:rect r="r" b="b" t="t" l="l"/>
            <a:pathLst>
              <a:path h="461574" w="321948">
                <a:moveTo>
                  <a:pt x="0" y="0"/>
                </a:moveTo>
                <a:lnTo>
                  <a:pt x="321949" y="0"/>
                </a:lnTo>
                <a:lnTo>
                  <a:pt x="321949" y="461574"/>
                </a:lnTo>
                <a:lnTo>
                  <a:pt x="0" y="461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false" flipV="false" rot="-203414">
            <a:off x="16359902" y="4103229"/>
            <a:ext cx="321948" cy="461574"/>
          </a:xfrm>
          <a:custGeom>
            <a:avLst/>
            <a:gdLst/>
            <a:ahLst/>
            <a:cxnLst/>
            <a:rect r="r" b="b" t="t" l="l"/>
            <a:pathLst>
              <a:path h="461574" w="321948">
                <a:moveTo>
                  <a:pt x="0" y="0"/>
                </a:moveTo>
                <a:lnTo>
                  <a:pt x="321949" y="0"/>
                </a:lnTo>
                <a:lnTo>
                  <a:pt x="321949" y="461574"/>
                </a:lnTo>
                <a:lnTo>
                  <a:pt x="0" y="461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610428"/>
            <a:chOff x="0" y="0"/>
            <a:chExt cx="5917442" cy="587488"/>
          </a:xfrm>
        </p:grpSpPr>
        <p:sp>
          <p:nvSpPr>
            <p:cNvPr name="Freeform 6" id="6"/>
            <p:cNvSpPr/>
            <p:nvPr/>
          </p:nvSpPr>
          <p:spPr>
            <a:xfrm flipH="false" flipV="false" rot="0">
              <a:off x="0" y="0"/>
              <a:ext cx="5917442" cy="587488"/>
            </a:xfrm>
            <a:custGeom>
              <a:avLst/>
              <a:gdLst/>
              <a:ahLst/>
              <a:cxnLst/>
              <a:rect r="r" b="b" t="t" l="l"/>
              <a:pathLst>
                <a:path h="587488" w="5917442">
                  <a:moveTo>
                    <a:pt x="0" y="0"/>
                  </a:moveTo>
                  <a:lnTo>
                    <a:pt x="5917442" y="0"/>
                  </a:lnTo>
                  <a:lnTo>
                    <a:pt x="5917442" y="587488"/>
                  </a:lnTo>
                  <a:lnTo>
                    <a:pt x="0" y="587488"/>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361252" y="326367"/>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Challenge of lack of experience</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656375" y="2052983"/>
            <a:ext cx="15783855" cy="7459628"/>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Inexperienced Staff</a:t>
            </a:r>
          </a:p>
          <a:p>
            <a:pPr algn="l">
              <a:lnSpc>
                <a:spcPts val="3741"/>
              </a:lnSpc>
            </a:pPr>
            <a:r>
              <a:rPr lang="en-US" sz="2877">
                <a:solidFill>
                  <a:srgbClr val="000000"/>
                </a:solidFill>
                <a:latin typeface="Cabin"/>
                <a:ea typeface="Cabin"/>
                <a:cs typeface="Cabin"/>
                <a:sym typeface="Cabin"/>
              </a:rPr>
              <a:t>The team consists of members with limited experience, which can lead to slower development, errors, and a learning curve in implementing advanced features and technologies. Additional training or external support may be needed to overcome this challenge.</a:t>
            </a:r>
          </a:p>
          <a:p>
            <a:pPr algn="l">
              <a:lnSpc>
                <a:spcPts val="3741"/>
              </a:lnSpc>
            </a:pPr>
          </a:p>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Time constraints</a:t>
            </a:r>
          </a:p>
          <a:p>
            <a:pPr algn="l">
              <a:lnSpc>
                <a:spcPts val="3741"/>
              </a:lnSpc>
            </a:pPr>
            <a:r>
              <a:rPr lang="en-US" sz="2877">
                <a:solidFill>
                  <a:srgbClr val="000000"/>
                </a:solidFill>
                <a:latin typeface="Cabin"/>
                <a:ea typeface="Cabin"/>
                <a:cs typeface="Cabin"/>
                <a:sym typeface="Cabin"/>
              </a:rPr>
              <a:t>Meeting project deadlines while ensuring high-quality work and addressing user needs can be a challenge, especially with a small, inexperienced team.</a:t>
            </a:r>
          </a:p>
          <a:p>
            <a:pPr algn="l">
              <a:lnSpc>
                <a:spcPts val="3741"/>
              </a:lnSpc>
            </a:pPr>
          </a:p>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User expectations</a:t>
            </a:r>
          </a:p>
          <a:p>
            <a:pPr algn="l">
              <a:lnSpc>
                <a:spcPts val="3741"/>
              </a:lnSpc>
            </a:pPr>
            <a:r>
              <a:rPr lang="en-US" sz="2877">
                <a:solidFill>
                  <a:srgbClr val="000000"/>
                </a:solidFill>
                <a:latin typeface="Cabin"/>
                <a:ea typeface="Cabin"/>
                <a:cs typeface="Cabin"/>
                <a:sym typeface="Cabin"/>
              </a:rPr>
              <a:t>Accurately understanding and meeting the diverse needs of the target audience (students) can be difficult, especially with limited user research and testing.</a:t>
            </a:r>
          </a:p>
          <a:p>
            <a:pPr algn="l">
              <a:lnSpc>
                <a:spcPts val="3741"/>
              </a:lnSpc>
            </a:pPr>
          </a:p>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Technical challenges</a:t>
            </a:r>
          </a:p>
          <a:p>
            <a:pPr algn="l">
              <a:lnSpc>
                <a:spcPts val="3741"/>
              </a:lnSpc>
            </a:pPr>
            <a:r>
              <a:rPr lang="en-US" sz="2877">
                <a:solidFill>
                  <a:srgbClr val="000000"/>
                </a:solidFill>
                <a:latin typeface="Cabin"/>
                <a:ea typeface="Cabin"/>
                <a:cs typeface="Cabin"/>
                <a:sym typeface="Cabin"/>
              </a:rPr>
              <a:t>Integrating multiple platforms (Android) and ensuring seamless data synchronization and security can lead to technical challenges, requiring more time for development and testing.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610428"/>
            <a:chOff x="0" y="0"/>
            <a:chExt cx="5917442" cy="587488"/>
          </a:xfrm>
        </p:grpSpPr>
        <p:sp>
          <p:nvSpPr>
            <p:cNvPr name="Freeform 6" id="6"/>
            <p:cNvSpPr/>
            <p:nvPr/>
          </p:nvSpPr>
          <p:spPr>
            <a:xfrm flipH="false" flipV="false" rot="0">
              <a:off x="0" y="0"/>
              <a:ext cx="5917442" cy="587488"/>
            </a:xfrm>
            <a:custGeom>
              <a:avLst/>
              <a:gdLst/>
              <a:ahLst/>
              <a:cxnLst/>
              <a:rect r="r" b="b" t="t" l="l"/>
              <a:pathLst>
                <a:path h="587488" w="5917442">
                  <a:moveTo>
                    <a:pt x="0" y="0"/>
                  </a:moveTo>
                  <a:lnTo>
                    <a:pt x="5917442" y="0"/>
                  </a:lnTo>
                  <a:lnTo>
                    <a:pt x="5917442" y="587488"/>
                  </a:lnTo>
                  <a:lnTo>
                    <a:pt x="0" y="587488"/>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361252" y="326367"/>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Unforeseen budget challenges</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656375" y="4199748"/>
            <a:ext cx="15783855" cy="1858928"/>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Unclear Budget Estimates</a:t>
            </a:r>
          </a:p>
          <a:p>
            <a:pPr algn="l">
              <a:lnSpc>
                <a:spcPts val="3741"/>
              </a:lnSpc>
            </a:pPr>
          </a:p>
          <a:p>
            <a:pPr algn="l">
              <a:lnSpc>
                <a:spcPts val="3741"/>
              </a:lnSpc>
            </a:pPr>
            <a:r>
              <a:rPr lang="en-US" sz="2877">
                <a:solidFill>
                  <a:srgbClr val="000000"/>
                </a:solidFill>
                <a:latin typeface="Cabin"/>
                <a:ea typeface="Cabin"/>
                <a:cs typeface="Cabin"/>
                <a:sym typeface="Cabin"/>
              </a:rPr>
              <a:t>The initial budget has not been accurately calculated, which could result in unforeseen expenses or budget overruns. This may require revising the budget or seeking additional funding to cover costs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610428"/>
            <a:chOff x="0" y="0"/>
            <a:chExt cx="5917442" cy="587488"/>
          </a:xfrm>
        </p:grpSpPr>
        <p:sp>
          <p:nvSpPr>
            <p:cNvPr name="Freeform 6" id="6"/>
            <p:cNvSpPr/>
            <p:nvPr/>
          </p:nvSpPr>
          <p:spPr>
            <a:xfrm flipH="false" flipV="false" rot="0">
              <a:off x="0" y="0"/>
              <a:ext cx="5917442" cy="587488"/>
            </a:xfrm>
            <a:custGeom>
              <a:avLst/>
              <a:gdLst/>
              <a:ahLst/>
              <a:cxnLst/>
              <a:rect r="r" b="b" t="t" l="l"/>
              <a:pathLst>
                <a:path h="587488" w="5917442">
                  <a:moveTo>
                    <a:pt x="0" y="0"/>
                  </a:moveTo>
                  <a:lnTo>
                    <a:pt x="5917442" y="0"/>
                  </a:lnTo>
                  <a:lnTo>
                    <a:pt x="5917442" y="587488"/>
                  </a:lnTo>
                  <a:lnTo>
                    <a:pt x="0" y="587488"/>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361252" y="326367"/>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Unforeseen budget challenges</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656375" y="4199748"/>
            <a:ext cx="15783855" cy="1858928"/>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Unclear Budget Estimates</a:t>
            </a:r>
          </a:p>
          <a:p>
            <a:pPr algn="l">
              <a:lnSpc>
                <a:spcPts val="3741"/>
              </a:lnSpc>
            </a:pPr>
          </a:p>
          <a:p>
            <a:pPr algn="l">
              <a:lnSpc>
                <a:spcPts val="3741"/>
              </a:lnSpc>
            </a:pPr>
            <a:r>
              <a:rPr lang="en-US" sz="2877">
                <a:solidFill>
                  <a:srgbClr val="000000"/>
                </a:solidFill>
                <a:latin typeface="Cabin"/>
                <a:ea typeface="Cabin"/>
                <a:cs typeface="Cabin"/>
                <a:sym typeface="Cabin"/>
              </a:rPr>
              <a:t>The initial budget has not been accurately calculated, which could result in unforeseen expenses or budget overruns. This may require revising the budget or seeking additional funding to cover costs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46490" y="1914855"/>
            <a:ext cx="16193740" cy="8334045"/>
            <a:chOff x="0" y="0"/>
            <a:chExt cx="5907520" cy="3040282"/>
          </a:xfrm>
        </p:grpSpPr>
        <p:sp>
          <p:nvSpPr>
            <p:cNvPr name="Freeform 4" id="4"/>
            <p:cNvSpPr/>
            <p:nvPr/>
          </p:nvSpPr>
          <p:spPr>
            <a:xfrm flipH="false" flipV="false" rot="0">
              <a:off x="0" y="0"/>
              <a:ext cx="5907520" cy="3040282"/>
            </a:xfrm>
            <a:custGeom>
              <a:avLst/>
              <a:gdLst/>
              <a:ahLst/>
              <a:cxnLst/>
              <a:rect r="r" b="b" t="t" l="l"/>
              <a:pathLst>
                <a:path h="3040282" w="5907520">
                  <a:moveTo>
                    <a:pt x="0" y="0"/>
                  </a:moveTo>
                  <a:lnTo>
                    <a:pt x="5907520" y="0"/>
                  </a:lnTo>
                  <a:lnTo>
                    <a:pt x="5907520" y="3040282"/>
                  </a:lnTo>
                  <a:lnTo>
                    <a:pt x="0" y="3040282"/>
                  </a:lnTo>
                  <a:close/>
                </a:path>
              </a:pathLst>
            </a:custGeom>
            <a:solidFill>
              <a:srgbClr val="FFFFFF"/>
            </a:solidFill>
          </p:spPr>
        </p:sp>
      </p:grpSp>
      <p:grpSp>
        <p:nvGrpSpPr>
          <p:cNvPr name="Group 5" id="5"/>
          <p:cNvGrpSpPr/>
          <p:nvPr/>
        </p:nvGrpSpPr>
        <p:grpSpPr>
          <a:xfrm rot="0">
            <a:off x="1219294" y="0"/>
            <a:ext cx="16220937" cy="1914855"/>
            <a:chOff x="0" y="0"/>
            <a:chExt cx="5917442" cy="698544"/>
          </a:xfrm>
        </p:grpSpPr>
        <p:sp>
          <p:nvSpPr>
            <p:cNvPr name="Freeform 6" id="6"/>
            <p:cNvSpPr/>
            <p:nvPr/>
          </p:nvSpPr>
          <p:spPr>
            <a:xfrm flipH="false" flipV="false" rot="0">
              <a:off x="0" y="0"/>
              <a:ext cx="5917442" cy="698544"/>
            </a:xfrm>
            <a:custGeom>
              <a:avLst/>
              <a:gdLst/>
              <a:ahLst/>
              <a:cxnLst/>
              <a:rect r="r" b="b" t="t" l="l"/>
              <a:pathLst>
                <a:path h="698544" w="5917442">
                  <a:moveTo>
                    <a:pt x="0" y="0"/>
                  </a:moveTo>
                  <a:lnTo>
                    <a:pt x="5917442" y="0"/>
                  </a:lnTo>
                  <a:lnTo>
                    <a:pt x="5917442" y="698544"/>
                  </a:lnTo>
                  <a:lnTo>
                    <a:pt x="0" y="698544"/>
                  </a:lnTo>
                  <a:close/>
                </a:path>
              </a:pathLst>
            </a:custGeom>
            <a:solidFill>
              <a:srgbClr val="FFFFFF"/>
            </a:solidFill>
          </p:spPr>
        </p:sp>
      </p:grpSp>
      <p:sp>
        <p:nvSpPr>
          <p:cNvPr name="Freeform 7" id="7"/>
          <p:cNvSpPr/>
          <p:nvPr/>
        </p:nvSpPr>
        <p:spPr>
          <a:xfrm flipH="true" flipV="false" rot="0">
            <a:off x="16487634" y="8325034"/>
            <a:ext cx="5533751" cy="1961966"/>
          </a:xfrm>
          <a:custGeom>
            <a:avLst/>
            <a:gdLst/>
            <a:ahLst/>
            <a:cxnLst/>
            <a:rect r="r" b="b" t="t" l="l"/>
            <a:pathLst>
              <a:path h="1961966" w="5533751">
                <a:moveTo>
                  <a:pt x="5533752" y="0"/>
                </a:moveTo>
                <a:lnTo>
                  <a:pt x="0" y="0"/>
                </a:lnTo>
                <a:lnTo>
                  <a:pt x="0" y="1961966"/>
                </a:lnTo>
                <a:lnTo>
                  <a:pt x="5533752" y="1961966"/>
                </a:lnTo>
                <a:lnTo>
                  <a:pt x="553375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82486" y="8325034"/>
            <a:ext cx="5533751" cy="1961966"/>
          </a:xfrm>
          <a:custGeom>
            <a:avLst/>
            <a:gdLst/>
            <a:ahLst/>
            <a:cxnLst/>
            <a:rect r="r" b="b" t="t" l="l"/>
            <a:pathLst>
              <a:path h="1961966" w="5533751">
                <a:moveTo>
                  <a:pt x="0" y="0"/>
                </a:moveTo>
                <a:lnTo>
                  <a:pt x="5533752" y="0"/>
                </a:lnTo>
                <a:lnTo>
                  <a:pt x="5533752"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383617" y="114300"/>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Platform</a:t>
            </a:r>
          </a:p>
        </p:txBody>
      </p:sp>
      <p:sp>
        <p:nvSpPr>
          <p:cNvPr name="Freeform 10" id="10"/>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475445" y="2563332"/>
            <a:ext cx="15783855" cy="6992903"/>
          </a:xfrm>
          <a:prstGeom prst="rect">
            <a:avLst/>
          </a:prstGeom>
        </p:spPr>
        <p:txBody>
          <a:bodyPr anchor="t" rtlCol="false" tIns="0" lIns="0" bIns="0" rIns="0">
            <a:spAutoFit/>
          </a:bodyPr>
          <a:lstStyle/>
          <a:p>
            <a:pPr algn="l">
              <a:lnSpc>
                <a:spcPts val="3741"/>
              </a:lnSpc>
            </a:pPr>
            <a:r>
              <a:rPr lang="en-US" sz="2877" b="true">
                <a:solidFill>
                  <a:srgbClr val="000000"/>
                </a:solidFill>
                <a:latin typeface="Cabin Bold"/>
                <a:ea typeface="Cabin Bold"/>
                <a:cs typeface="Cabin Bold"/>
                <a:sym typeface="Cabin Bold"/>
              </a:rPr>
              <a:t>Essential Features</a:t>
            </a:r>
          </a:p>
          <a:p>
            <a:pPr algn="l">
              <a:lnSpc>
                <a:spcPts val="3741"/>
              </a:lnSpc>
            </a:pPr>
          </a:p>
          <a:p>
            <a:pPr algn="l">
              <a:lnSpc>
                <a:spcPts val="3741"/>
              </a:lnSpc>
            </a:pPr>
            <a:r>
              <a:rPr lang="en-US" sz="2877">
                <a:solidFill>
                  <a:srgbClr val="000000"/>
                </a:solidFill>
                <a:latin typeface="Cabin"/>
                <a:ea typeface="Cabin"/>
                <a:cs typeface="Cabin"/>
                <a:sym typeface="Cabin"/>
              </a:rPr>
              <a:t>-</a:t>
            </a:r>
            <a:r>
              <a:rPr lang="en-US" sz="2877" b="true">
                <a:solidFill>
                  <a:srgbClr val="000000"/>
                </a:solidFill>
                <a:latin typeface="Cabin Bold"/>
                <a:ea typeface="Cabin Bold"/>
                <a:cs typeface="Cabin Bold"/>
                <a:sym typeface="Cabin Bold"/>
              </a:rPr>
              <a:t> User Authentication</a:t>
            </a:r>
          </a:p>
          <a:p>
            <a:pPr algn="l">
              <a:lnSpc>
                <a:spcPts val="3741"/>
              </a:lnSpc>
            </a:pPr>
            <a:r>
              <a:rPr lang="en-US" sz="2877">
                <a:solidFill>
                  <a:srgbClr val="000000"/>
                </a:solidFill>
                <a:latin typeface="Cabin"/>
                <a:ea typeface="Cabin"/>
                <a:cs typeface="Cabin"/>
                <a:sym typeface="Cabin"/>
              </a:rPr>
              <a:t>Secure login, registration and password recovery, with optional two-factor authentication for added security.</a:t>
            </a:r>
          </a:p>
          <a:p>
            <a:pPr algn="l">
              <a:lnSpc>
                <a:spcPts val="3741"/>
              </a:lnSpc>
            </a:pPr>
          </a:p>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Expense and Budget Management</a:t>
            </a:r>
          </a:p>
          <a:p>
            <a:pPr algn="l">
              <a:lnSpc>
                <a:spcPts val="3741"/>
              </a:lnSpc>
            </a:pPr>
            <a:r>
              <a:rPr lang="en-US" sz="2877">
                <a:solidFill>
                  <a:srgbClr val="000000"/>
                </a:solidFill>
                <a:latin typeface="Cabin"/>
                <a:ea typeface="Cabin"/>
                <a:cs typeface="Cabin"/>
                <a:sym typeface="Cabin"/>
              </a:rPr>
              <a:t>Users can add, edit, categorize and track expenses, set recurring payments and set monthly or weekly budgets with notifications when approaching the limit.</a:t>
            </a:r>
          </a:p>
          <a:p>
            <a:pPr algn="l">
              <a:lnSpc>
                <a:spcPts val="3741"/>
              </a:lnSpc>
            </a:pPr>
          </a:p>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Expense Reporting and Analysis</a:t>
            </a:r>
          </a:p>
          <a:p>
            <a:pPr algn="l">
              <a:lnSpc>
                <a:spcPts val="3741"/>
              </a:lnSpc>
            </a:pPr>
            <a:r>
              <a:rPr lang="en-US" sz="2877">
                <a:solidFill>
                  <a:srgbClr val="000000"/>
                </a:solidFill>
                <a:latin typeface="Cabin"/>
                <a:ea typeface="Cabin"/>
                <a:cs typeface="Cabin"/>
                <a:sym typeface="Cabin"/>
              </a:rPr>
              <a:t>Generate detailed reports and visual analysis (pie charts, bar charts) to track spending trends over time.</a:t>
            </a:r>
          </a:p>
          <a:p>
            <a:pPr algn="l">
              <a:lnSpc>
                <a:spcPts val="3741"/>
              </a:lnSpc>
            </a:pPr>
          </a:p>
          <a:p>
            <a:pPr algn="l">
              <a:lnSpc>
                <a:spcPts val="3741"/>
              </a:lnSpc>
            </a:pPr>
            <a:r>
              <a:rPr lang="en-US" sz="2877">
                <a:solidFill>
                  <a:srgbClr val="000000"/>
                </a:solidFill>
                <a:latin typeface="Cabin"/>
                <a:ea typeface="Cabin"/>
                <a:cs typeface="Cabin"/>
                <a:sym typeface="Cabin"/>
              </a:rPr>
              <a:t>- </a:t>
            </a:r>
            <a:r>
              <a:rPr lang="en-US" sz="2877" b="true">
                <a:solidFill>
                  <a:srgbClr val="000000"/>
                </a:solidFill>
                <a:latin typeface="Cabin Bold"/>
                <a:ea typeface="Cabin Bold"/>
                <a:cs typeface="Cabin Bold"/>
                <a:sym typeface="Cabin Bold"/>
              </a:rPr>
              <a:t>Data Backup and Restore</a:t>
            </a:r>
          </a:p>
          <a:p>
            <a:pPr algn="l">
              <a:lnSpc>
                <a:spcPts val="3741"/>
              </a:lnSpc>
            </a:pPr>
            <a:r>
              <a:rPr lang="en-US" sz="2877">
                <a:solidFill>
                  <a:srgbClr val="000000"/>
                </a:solidFill>
                <a:latin typeface="Cabin"/>
                <a:ea typeface="Cabin"/>
                <a:cs typeface="Cabin"/>
                <a:sym typeface="Cabin"/>
              </a:rPr>
              <a:t>Automatic backup and restore options to prevent data loss.</a:t>
            </a:r>
          </a:p>
        </p:txBody>
      </p:sp>
      <p:sp>
        <p:nvSpPr>
          <p:cNvPr name="TextBox 13" id="13"/>
          <p:cNvSpPr txBox="true"/>
          <p:nvPr/>
        </p:nvSpPr>
        <p:spPr>
          <a:xfrm rot="0">
            <a:off x="1451266" y="1253139"/>
            <a:ext cx="15783855" cy="925478"/>
          </a:xfrm>
          <a:prstGeom prst="rect">
            <a:avLst/>
          </a:prstGeom>
        </p:spPr>
        <p:txBody>
          <a:bodyPr anchor="t" rtlCol="false" tIns="0" lIns="0" bIns="0" rIns="0">
            <a:spAutoFit/>
          </a:bodyPr>
          <a:lstStyle/>
          <a:p>
            <a:pPr algn="l">
              <a:lnSpc>
                <a:spcPts val="3741"/>
              </a:lnSpc>
            </a:pPr>
            <a:r>
              <a:rPr lang="en-US" sz="2877">
                <a:solidFill>
                  <a:srgbClr val="000000"/>
                </a:solidFill>
                <a:latin typeface="Cabin"/>
                <a:ea typeface="Cabin"/>
                <a:cs typeface="Cabin"/>
                <a:sym typeface="Cabin"/>
              </a:rPr>
              <a:t>The app will be developed for the Android platform, ensuring cross-device accessibility for students to manage their expenses.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DAGYyxbS4tM</dc:identifier>
  <dcterms:modified xsi:type="dcterms:W3CDTF">2011-08-01T06:04:30Z</dcterms:modified>
  <cp:revision>1</cp:revision>
  <dc:title>Slide 1 - Campus Expense Manager.</dc:title>
</cp:coreProperties>
</file>