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Cabin" charset="1" panose="00000500000000000000"/>
      <p:regular r:id="rId32"/>
    </p:embeddedFont>
    <p:embeddedFont>
      <p:font typeface="Muli Bold" charset="1" panose="00000800000000000000"/>
      <p:regular r:id="rId33"/>
    </p:embeddedFont>
    <p:embeddedFont>
      <p:font typeface="Cabin Bold" charset="1" panose="00000800000000000000"/>
      <p:regular r:id="rId34"/>
    </p:embeddedFont>
    <p:embeddedFont>
      <p:font typeface="Muli Ultra-Bold" charset="1" panose="00000900000000000000"/>
      <p:regular r:id="rId35"/>
    </p:embeddedFont>
    <p:embeddedFont>
      <p:font typeface="Muli" charset="1" panose="0000050000000000000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2" Target="../media/image1.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1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1.png" Type="http://schemas.openxmlformats.org/officeDocument/2006/relationships/image"/><Relationship Id="rId8" Target="../media/image22.png" Type="http://schemas.openxmlformats.org/officeDocument/2006/relationships/image"/><Relationship Id="rId9" Target="../media/image2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887383" y="765575"/>
            <a:ext cx="9009410" cy="6082798"/>
            <a:chOff x="0" y="0"/>
            <a:chExt cx="3286657" cy="2219021"/>
          </a:xfrm>
        </p:grpSpPr>
        <p:sp>
          <p:nvSpPr>
            <p:cNvPr name="Freeform 4" id="4"/>
            <p:cNvSpPr/>
            <p:nvPr/>
          </p:nvSpPr>
          <p:spPr>
            <a:xfrm flipH="false" flipV="false" rot="0">
              <a:off x="0" y="0"/>
              <a:ext cx="3286657" cy="2219021"/>
            </a:xfrm>
            <a:custGeom>
              <a:avLst/>
              <a:gdLst/>
              <a:ahLst/>
              <a:cxnLst/>
              <a:rect r="r" b="b" t="t" l="l"/>
              <a:pathLst>
                <a:path h="2219021" w="3286657">
                  <a:moveTo>
                    <a:pt x="0" y="0"/>
                  </a:moveTo>
                  <a:lnTo>
                    <a:pt x="3286657" y="0"/>
                  </a:lnTo>
                  <a:lnTo>
                    <a:pt x="3286657" y="2219021"/>
                  </a:lnTo>
                  <a:lnTo>
                    <a:pt x="0" y="2219021"/>
                  </a:lnTo>
                  <a:close/>
                </a:path>
              </a:pathLst>
            </a:custGeom>
            <a:solidFill>
              <a:srgbClr val="FFFFFF"/>
            </a:solidFill>
          </p:spPr>
        </p:sp>
      </p:grpSp>
      <p:sp>
        <p:nvSpPr>
          <p:cNvPr name="Freeform 5" id="5"/>
          <p:cNvSpPr/>
          <p:nvPr/>
        </p:nvSpPr>
        <p:spPr>
          <a:xfrm flipH="true" flipV="false" rot="0">
            <a:off x="-2443852" y="9258300"/>
            <a:ext cx="6662470" cy="1611106"/>
          </a:xfrm>
          <a:custGeom>
            <a:avLst/>
            <a:gdLst/>
            <a:ahLst/>
            <a:cxnLst/>
            <a:rect r="r" b="b" t="t" l="l"/>
            <a:pathLst>
              <a:path h="1611106" w="6662470">
                <a:moveTo>
                  <a:pt x="6662470" y="0"/>
                </a:moveTo>
                <a:lnTo>
                  <a:pt x="0" y="0"/>
                </a:lnTo>
                <a:lnTo>
                  <a:pt x="0" y="1611106"/>
                </a:lnTo>
                <a:lnTo>
                  <a:pt x="6662470" y="1611106"/>
                </a:lnTo>
                <a:lnTo>
                  <a:pt x="666247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false" rot="0">
            <a:off x="14791434" y="-196457"/>
            <a:ext cx="5652695" cy="1366924"/>
          </a:xfrm>
          <a:custGeom>
            <a:avLst/>
            <a:gdLst/>
            <a:ahLst/>
            <a:cxnLst/>
            <a:rect r="r" b="b" t="t" l="l"/>
            <a:pathLst>
              <a:path h="1366924" w="5652695">
                <a:moveTo>
                  <a:pt x="5652695" y="0"/>
                </a:moveTo>
                <a:lnTo>
                  <a:pt x="0" y="0"/>
                </a:lnTo>
                <a:lnTo>
                  <a:pt x="0" y="1366925"/>
                </a:lnTo>
                <a:lnTo>
                  <a:pt x="5652695" y="1366925"/>
                </a:lnTo>
                <a:lnTo>
                  <a:pt x="5652695"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0261150" y="1315441"/>
            <a:ext cx="7087021" cy="7701883"/>
            <a:chOff x="0" y="0"/>
            <a:chExt cx="2585364" cy="2809668"/>
          </a:xfrm>
        </p:grpSpPr>
        <p:sp>
          <p:nvSpPr>
            <p:cNvPr name="Freeform 8" id="8"/>
            <p:cNvSpPr/>
            <p:nvPr/>
          </p:nvSpPr>
          <p:spPr>
            <a:xfrm flipH="false" flipV="false" rot="0">
              <a:off x="0" y="0"/>
              <a:ext cx="2585364" cy="2809668"/>
            </a:xfrm>
            <a:custGeom>
              <a:avLst/>
              <a:gdLst/>
              <a:ahLst/>
              <a:cxnLst/>
              <a:rect r="r" b="b" t="t" l="l"/>
              <a:pathLst>
                <a:path h="2809668" w="2585364">
                  <a:moveTo>
                    <a:pt x="0" y="0"/>
                  </a:moveTo>
                  <a:lnTo>
                    <a:pt x="2585364" y="0"/>
                  </a:lnTo>
                  <a:lnTo>
                    <a:pt x="2585364" y="2809668"/>
                  </a:lnTo>
                  <a:lnTo>
                    <a:pt x="0" y="2809668"/>
                  </a:lnTo>
                  <a:close/>
                </a:path>
              </a:pathLst>
            </a:custGeom>
            <a:solidFill>
              <a:srgbClr val="FFFFFF"/>
            </a:solidFill>
          </p:spPr>
        </p:sp>
      </p:grpSp>
      <p:grpSp>
        <p:nvGrpSpPr>
          <p:cNvPr name="Group 9" id="9"/>
          <p:cNvGrpSpPr/>
          <p:nvPr/>
        </p:nvGrpSpPr>
        <p:grpSpPr>
          <a:xfrm rot="0">
            <a:off x="4747531" y="7146994"/>
            <a:ext cx="5149262" cy="926893"/>
            <a:chOff x="0" y="0"/>
            <a:chExt cx="6865682" cy="1235858"/>
          </a:xfrm>
        </p:grpSpPr>
        <p:grpSp>
          <p:nvGrpSpPr>
            <p:cNvPr name="Group 10" id="10"/>
            <p:cNvGrpSpPr/>
            <p:nvPr/>
          </p:nvGrpSpPr>
          <p:grpSpPr>
            <a:xfrm rot="0">
              <a:off x="0" y="0"/>
              <a:ext cx="6865682" cy="1235858"/>
              <a:chOff x="0" y="0"/>
              <a:chExt cx="1878465" cy="338133"/>
            </a:xfrm>
          </p:grpSpPr>
          <p:sp>
            <p:nvSpPr>
              <p:cNvPr name="Freeform 11" id="11"/>
              <p:cNvSpPr/>
              <p:nvPr/>
            </p:nvSpPr>
            <p:spPr>
              <a:xfrm flipH="false" flipV="false" rot="0">
                <a:off x="0" y="0"/>
                <a:ext cx="1878465" cy="338133"/>
              </a:xfrm>
              <a:custGeom>
                <a:avLst/>
                <a:gdLst/>
                <a:ahLst/>
                <a:cxnLst/>
                <a:rect r="r" b="b" t="t" l="l"/>
                <a:pathLst>
                  <a:path h="338133" w="1878465">
                    <a:moveTo>
                      <a:pt x="0" y="0"/>
                    </a:moveTo>
                    <a:lnTo>
                      <a:pt x="1878465" y="0"/>
                    </a:lnTo>
                    <a:lnTo>
                      <a:pt x="1878465" y="338133"/>
                    </a:lnTo>
                    <a:lnTo>
                      <a:pt x="0" y="338133"/>
                    </a:lnTo>
                    <a:close/>
                  </a:path>
                </a:pathLst>
              </a:custGeom>
              <a:solidFill>
                <a:srgbClr val="FFFFFF"/>
              </a:solidFill>
            </p:spPr>
          </p:sp>
        </p:grpSp>
        <p:sp>
          <p:nvSpPr>
            <p:cNvPr name="Freeform 12" id="12"/>
            <p:cNvSpPr/>
            <p:nvPr/>
          </p:nvSpPr>
          <p:spPr>
            <a:xfrm flipH="false" flipV="false" rot="0">
              <a:off x="408587" y="418989"/>
              <a:ext cx="450823" cy="450823"/>
            </a:xfrm>
            <a:custGeom>
              <a:avLst/>
              <a:gdLst/>
              <a:ahLst/>
              <a:cxnLst/>
              <a:rect r="r" b="b" t="t" l="l"/>
              <a:pathLst>
                <a:path h="450823" w="450823">
                  <a:moveTo>
                    <a:pt x="0" y="0"/>
                  </a:moveTo>
                  <a:lnTo>
                    <a:pt x="450822" y="0"/>
                  </a:lnTo>
                  <a:lnTo>
                    <a:pt x="450822" y="450823"/>
                  </a:lnTo>
                  <a:lnTo>
                    <a:pt x="0" y="4508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1142357" y="487965"/>
              <a:ext cx="5432627" cy="381847"/>
            </a:xfrm>
            <a:prstGeom prst="rect">
              <a:avLst/>
            </a:prstGeom>
          </p:spPr>
          <p:txBody>
            <a:bodyPr anchor="t" rtlCol="false" tIns="0" lIns="0" bIns="0" rIns="0">
              <a:spAutoFit/>
            </a:bodyPr>
            <a:lstStyle/>
            <a:p>
              <a:pPr algn="l">
                <a:lnSpc>
                  <a:spcPts val="2372"/>
                </a:lnSpc>
                <a:spcBef>
                  <a:spcPct val="0"/>
                </a:spcBef>
              </a:pPr>
              <a:r>
                <a:rPr lang="en-US" sz="1824">
                  <a:solidFill>
                    <a:srgbClr val="000000"/>
                  </a:solidFill>
                  <a:latin typeface="Cabin"/>
                  <a:ea typeface="Cabin"/>
                  <a:cs typeface="Cabin"/>
                  <a:sym typeface="Cabin"/>
                </a:rPr>
                <a:t>08/12/2024</a:t>
              </a:r>
            </a:p>
          </p:txBody>
        </p:sp>
      </p:grpSp>
      <p:sp>
        <p:nvSpPr>
          <p:cNvPr name="Freeform 14" id="14"/>
          <p:cNvSpPr/>
          <p:nvPr/>
        </p:nvSpPr>
        <p:spPr>
          <a:xfrm flipH="false" flipV="false" rot="0">
            <a:off x="10692016" y="4401714"/>
            <a:ext cx="6225288" cy="3893634"/>
          </a:xfrm>
          <a:custGeom>
            <a:avLst/>
            <a:gdLst/>
            <a:ahLst/>
            <a:cxnLst/>
            <a:rect r="r" b="b" t="t" l="l"/>
            <a:pathLst>
              <a:path h="3893634" w="6225288">
                <a:moveTo>
                  <a:pt x="0" y="0"/>
                </a:moveTo>
                <a:lnTo>
                  <a:pt x="6225288" y="0"/>
                </a:lnTo>
                <a:lnTo>
                  <a:pt x="6225288" y="3893634"/>
                </a:lnTo>
                <a:lnTo>
                  <a:pt x="0" y="38936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16100246" y="3001723"/>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203414">
            <a:off x="11173930" y="3499519"/>
            <a:ext cx="321948" cy="461574"/>
          </a:xfrm>
          <a:custGeom>
            <a:avLst/>
            <a:gdLst/>
            <a:ahLst/>
            <a:cxnLst/>
            <a:rect r="r" b="b" t="t" l="l"/>
            <a:pathLst>
              <a:path h="461574" w="321948">
                <a:moveTo>
                  <a:pt x="0" y="0"/>
                </a:moveTo>
                <a:lnTo>
                  <a:pt x="321948" y="0"/>
                </a:lnTo>
                <a:lnTo>
                  <a:pt x="321948" y="461574"/>
                </a:lnTo>
                <a:lnTo>
                  <a:pt x="0" y="46157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7" id="17"/>
          <p:cNvGrpSpPr/>
          <p:nvPr/>
        </p:nvGrpSpPr>
        <p:grpSpPr>
          <a:xfrm rot="0">
            <a:off x="1028700" y="7146994"/>
            <a:ext cx="3544008" cy="926893"/>
            <a:chOff x="0" y="0"/>
            <a:chExt cx="4725344" cy="1235858"/>
          </a:xfrm>
        </p:grpSpPr>
        <p:grpSp>
          <p:nvGrpSpPr>
            <p:cNvPr name="Group 18" id="18"/>
            <p:cNvGrpSpPr/>
            <p:nvPr/>
          </p:nvGrpSpPr>
          <p:grpSpPr>
            <a:xfrm rot="0">
              <a:off x="0" y="0"/>
              <a:ext cx="4725344" cy="1235858"/>
              <a:chOff x="0" y="0"/>
              <a:chExt cx="1292864" cy="338133"/>
            </a:xfrm>
          </p:grpSpPr>
          <p:sp>
            <p:nvSpPr>
              <p:cNvPr name="Freeform 19" id="19"/>
              <p:cNvSpPr/>
              <p:nvPr/>
            </p:nvSpPr>
            <p:spPr>
              <a:xfrm flipH="false" flipV="false" rot="0">
                <a:off x="0" y="0"/>
                <a:ext cx="1292864" cy="338133"/>
              </a:xfrm>
              <a:custGeom>
                <a:avLst/>
                <a:gdLst/>
                <a:ahLst/>
                <a:cxnLst/>
                <a:rect r="r" b="b" t="t" l="l"/>
                <a:pathLst>
                  <a:path h="338133" w="1292864">
                    <a:moveTo>
                      <a:pt x="0" y="0"/>
                    </a:moveTo>
                    <a:lnTo>
                      <a:pt x="1292864" y="0"/>
                    </a:lnTo>
                    <a:lnTo>
                      <a:pt x="1292864" y="338133"/>
                    </a:lnTo>
                    <a:lnTo>
                      <a:pt x="0" y="338133"/>
                    </a:lnTo>
                    <a:close/>
                  </a:path>
                </a:pathLst>
              </a:custGeom>
              <a:solidFill>
                <a:srgbClr val="FFFFFF"/>
              </a:solidFill>
            </p:spPr>
          </p:sp>
        </p:grpSp>
        <p:sp>
          <p:nvSpPr>
            <p:cNvPr name="Freeform 20" id="20"/>
            <p:cNvSpPr/>
            <p:nvPr/>
          </p:nvSpPr>
          <p:spPr>
            <a:xfrm flipH="false" flipV="false" rot="0">
              <a:off x="289760" y="288340"/>
              <a:ext cx="974589" cy="659177"/>
            </a:xfrm>
            <a:custGeom>
              <a:avLst/>
              <a:gdLst/>
              <a:ahLst/>
              <a:cxnLst/>
              <a:rect r="r" b="b" t="t" l="l"/>
              <a:pathLst>
                <a:path h="659177" w="974589">
                  <a:moveTo>
                    <a:pt x="0" y="0"/>
                  </a:moveTo>
                  <a:lnTo>
                    <a:pt x="974589" y="0"/>
                  </a:lnTo>
                  <a:lnTo>
                    <a:pt x="974589" y="659177"/>
                  </a:lnTo>
                  <a:lnTo>
                    <a:pt x="0" y="65917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1" id="21"/>
            <p:cNvSpPr txBox="true"/>
            <p:nvPr/>
          </p:nvSpPr>
          <p:spPr>
            <a:xfrm rot="0">
              <a:off x="1583848" y="422772"/>
              <a:ext cx="2836341" cy="352213"/>
            </a:xfrm>
            <a:prstGeom prst="rect">
              <a:avLst/>
            </a:prstGeom>
          </p:spPr>
          <p:txBody>
            <a:bodyPr anchor="t" rtlCol="false" tIns="0" lIns="0" bIns="0" rIns="0">
              <a:spAutoFit/>
            </a:bodyPr>
            <a:lstStyle/>
            <a:p>
              <a:pPr algn="l">
                <a:lnSpc>
                  <a:spcPts val="2239"/>
                </a:lnSpc>
                <a:spcBef>
                  <a:spcPct val="0"/>
                </a:spcBef>
              </a:pPr>
              <a:r>
                <a:rPr lang="en-US" sz="1599">
                  <a:solidFill>
                    <a:srgbClr val="000000"/>
                  </a:solidFill>
                  <a:latin typeface="Cabin"/>
                  <a:ea typeface="Cabin"/>
                  <a:cs typeface="Cabin"/>
                  <a:sym typeface="Cabin"/>
                </a:rPr>
                <a:t>Group 2</a:t>
              </a:r>
            </a:p>
          </p:txBody>
        </p:sp>
      </p:grpSp>
      <p:sp>
        <p:nvSpPr>
          <p:cNvPr name="Freeform 22" id="22"/>
          <p:cNvSpPr/>
          <p:nvPr/>
        </p:nvSpPr>
        <p:spPr>
          <a:xfrm flipH="false" flipV="false" rot="0">
            <a:off x="12690344" y="1991652"/>
            <a:ext cx="2228632" cy="1815322"/>
          </a:xfrm>
          <a:custGeom>
            <a:avLst/>
            <a:gdLst/>
            <a:ahLst/>
            <a:cxnLst/>
            <a:rect r="r" b="b" t="t" l="l"/>
            <a:pathLst>
              <a:path h="1815322" w="2228632">
                <a:moveTo>
                  <a:pt x="0" y="0"/>
                </a:moveTo>
                <a:lnTo>
                  <a:pt x="2228632" y="0"/>
                </a:lnTo>
                <a:lnTo>
                  <a:pt x="2228632" y="1815322"/>
                </a:lnTo>
                <a:lnTo>
                  <a:pt x="0" y="181532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3" id="23"/>
          <p:cNvSpPr txBox="true"/>
          <p:nvPr/>
        </p:nvSpPr>
        <p:spPr>
          <a:xfrm rot="0">
            <a:off x="1418967" y="922813"/>
            <a:ext cx="8212055" cy="5172075"/>
          </a:xfrm>
          <a:prstGeom prst="rect">
            <a:avLst/>
          </a:prstGeom>
        </p:spPr>
        <p:txBody>
          <a:bodyPr anchor="t" rtlCol="false" tIns="0" lIns="0" bIns="0" rIns="0">
            <a:spAutoFit/>
          </a:bodyPr>
          <a:lstStyle/>
          <a:p>
            <a:pPr algn="l">
              <a:lnSpc>
                <a:spcPts val="13589"/>
              </a:lnSpc>
            </a:pPr>
            <a:r>
              <a:rPr lang="en-US" sz="11324" spc="-169" b="true">
                <a:solidFill>
                  <a:srgbClr val="003EA8"/>
                </a:solidFill>
                <a:latin typeface="Muli Bold"/>
                <a:ea typeface="Muli Bold"/>
                <a:cs typeface="Muli Bold"/>
                <a:sym typeface="Muli Bold"/>
              </a:rPr>
              <a:t>Campus</a:t>
            </a:r>
          </a:p>
          <a:p>
            <a:pPr algn="l">
              <a:lnSpc>
                <a:spcPts val="13589"/>
              </a:lnSpc>
            </a:pPr>
            <a:r>
              <a:rPr lang="en-US" sz="11324" spc="-169" b="true">
                <a:solidFill>
                  <a:srgbClr val="003EA8"/>
                </a:solidFill>
                <a:latin typeface="Muli Bold"/>
                <a:ea typeface="Muli Bold"/>
                <a:cs typeface="Muli Bold"/>
                <a:sym typeface="Muli Bold"/>
              </a:rPr>
              <a:t>Expense Manager.</a:t>
            </a:r>
          </a:p>
        </p:txBody>
      </p:sp>
      <p:grpSp>
        <p:nvGrpSpPr>
          <p:cNvPr name="Group 24" id="24"/>
          <p:cNvGrpSpPr/>
          <p:nvPr/>
        </p:nvGrpSpPr>
        <p:grpSpPr>
          <a:xfrm rot="0">
            <a:off x="2800704" y="8237313"/>
            <a:ext cx="5149262" cy="2041974"/>
            <a:chOff x="0" y="0"/>
            <a:chExt cx="6865682" cy="2722632"/>
          </a:xfrm>
        </p:grpSpPr>
        <p:grpSp>
          <p:nvGrpSpPr>
            <p:cNvPr name="Group 25" id="25"/>
            <p:cNvGrpSpPr/>
            <p:nvPr/>
          </p:nvGrpSpPr>
          <p:grpSpPr>
            <a:xfrm rot="0">
              <a:off x="0" y="0"/>
              <a:ext cx="6865682" cy="2722632"/>
              <a:chOff x="0" y="0"/>
              <a:chExt cx="1878465" cy="744918"/>
            </a:xfrm>
          </p:grpSpPr>
          <p:sp>
            <p:nvSpPr>
              <p:cNvPr name="Freeform 26" id="26"/>
              <p:cNvSpPr/>
              <p:nvPr/>
            </p:nvSpPr>
            <p:spPr>
              <a:xfrm flipH="false" flipV="false" rot="0">
                <a:off x="0" y="0"/>
                <a:ext cx="1878465" cy="744917"/>
              </a:xfrm>
              <a:custGeom>
                <a:avLst/>
                <a:gdLst/>
                <a:ahLst/>
                <a:cxnLst/>
                <a:rect r="r" b="b" t="t" l="l"/>
                <a:pathLst>
                  <a:path h="744917" w="1878465">
                    <a:moveTo>
                      <a:pt x="0" y="0"/>
                    </a:moveTo>
                    <a:lnTo>
                      <a:pt x="1878465" y="0"/>
                    </a:lnTo>
                    <a:lnTo>
                      <a:pt x="1878465" y="744917"/>
                    </a:lnTo>
                    <a:lnTo>
                      <a:pt x="0" y="744917"/>
                    </a:lnTo>
                    <a:close/>
                  </a:path>
                </a:pathLst>
              </a:custGeom>
              <a:solidFill>
                <a:srgbClr val="FFFFFF"/>
              </a:solidFill>
            </p:spPr>
          </p:sp>
        </p:grpSp>
        <p:sp>
          <p:nvSpPr>
            <p:cNvPr name="Freeform 27" id="27"/>
            <p:cNvSpPr/>
            <p:nvPr/>
          </p:nvSpPr>
          <p:spPr>
            <a:xfrm flipH="false" flipV="false" rot="0">
              <a:off x="408587" y="1905763"/>
              <a:ext cx="450823" cy="450823"/>
            </a:xfrm>
            <a:custGeom>
              <a:avLst/>
              <a:gdLst/>
              <a:ahLst/>
              <a:cxnLst/>
              <a:rect r="r" b="b" t="t" l="l"/>
              <a:pathLst>
                <a:path h="450823" w="450823">
                  <a:moveTo>
                    <a:pt x="0" y="0"/>
                  </a:moveTo>
                  <a:lnTo>
                    <a:pt x="450822" y="0"/>
                  </a:lnTo>
                  <a:lnTo>
                    <a:pt x="450822" y="450823"/>
                  </a:lnTo>
                  <a:lnTo>
                    <a:pt x="0" y="4508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8" id="28"/>
            <p:cNvSpPr txBox="true"/>
            <p:nvPr/>
          </p:nvSpPr>
          <p:spPr>
            <a:xfrm rot="0">
              <a:off x="1142357" y="399939"/>
              <a:ext cx="5432627" cy="1956647"/>
            </a:xfrm>
            <a:prstGeom prst="rect">
              <a:avLst/>
            </a:prstGeom>
          </p:spPr>
          <p:txBody>
            <a:bodyPr anchor="t" rtlCol="false" tIns="0" lIns="0" bIns="0" rIns="0">
              <a:spAutoFit/>
            </a:bodyPr>
            <a:lstStyle/>
            <a:p>
              <a:pPr algn="l">
                <a:lnSpc>
                  <a:spcPts val="2372"/>
                </a:lnSpc>
              </a:pPr>
              <a:r>
                <a:rPr lang="en-US" sz="1824">
                  <a:solidFill>
                    <a:srgbClr val="000000"/>
                  </a:solidFill>
                  <a:latin typeface="Cabin"/>
                  <a:ea typeface="Cabin"/>
                  <a:cs typeface="Cabin"/>
                  <a:sym typeface="Cabin"/>
                </a:rPr>
                <a:t>Group Members:</a:t>
              </a:r>
            </a:p>
            <a:p>
              <a:pPr algn="l">
                <a:lnSpc>
                  <a:spcPts val="2372"/>
                </a:lnSpc>
              </a:pPr>
              <a:r>
                <a:rPr lang="en-US" sz="1824">
                  <a:solidFill>
                    <a:srgbClr val="000000"/>
                  </a:solidFill>
                  <a:latin typeface="Cabin"/>
                  <a:ea typeface="Cabin"/>
                  <a:cs typeface="Cabin"/>
                  <a:sym typeface="Cabin"/>
                </a:rPr>
                <a:t>MAI ICH KIEN</a:t>
              </a:r>
            </a:p>
            <a:p>
              <a:pPr algn="l">
                <a:lnSpc>
                  <a:spcPts val="2372"/>
                </a:lnSpc>
              </a:pPr>
              <a:r>
                <a:rPr lang="en-US" sz="1824">
                  <a:solidFill>
                    <a:srgbClr val="000000"/>
                  </a:solidFill>
                  <a:latin typeface="Cabin"/>
                  <a:ea typeface="Cabin"/>
                  <a:cs typeface="Cabin"/>
                  <a:sym typeface="Cabin"/>
                </a:rPr>
                <a:t>BUI THAI DUONG</a:t>
              </a:r>
            </a:p>
            <a:p>
              <a:pPr algn="l">
                <a:lnSpc>
                  <a:spcPts val="2372"/>
                </a:lnSpc>
              </a:pPr>
              <a:r>
                <a:rPr lang="en-US" sz="1824">
                  <a:solidFill>
                    <a:srgbClr val="000000"/>
                  </a:solidFill>
                  <a:latin typeface="Cabin"/>
                  <a:ea typeface="Cabin"/>
                  <a:cs typeface="Cabin"/>
                  <a:sym typeface="Cabin"/>
                </a:rPr>
                <a:t>DOAN DO DAT</a:t>
              </a:r>
            </a:p>
            <a:p>
              <a:pPr algn="l">
                <a:lnSpc>
                  <a:spcPts val="2372"/>
                </a:lnSpc>
                <a:spcBef>
                  <a:spcPct val="0"/>
                </a:spcBef>
              </a:pPr>
              <a:r>
                <a:rPr lang="en-US" sz="1824">
                  <a:solidFill>
                    <a:srgbClr val="000000"/>
                  </a:solidFill>
                  <a:latin typeface="Cabin"/>
                  <a:ea typeface="Cabin"/>
                  <a:cs typeface="Cabin"/>
                  <a:sym typeface="Cabin"/>
                </a:rPr>
                <a:t>NGUYEN MINH ANH </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333044"/>
            <a:ext cx="16444941" cy="934419"/>
            <a:chOff x="0" y="0"/>
            <a:chExt cx="5999159" cy="340879"/>
          </a:xfrm>
        </p:grpSpPr>
        <p:sp>
          <p:nvSpPr>
            <p:cNvPr name="Freeform 4" id="4"/>
            <p:cNvSpPr/>
            <p:nvPr/>
          </p:nvSpPr>
          <p:spPr>
            <a:xfrm flipH="false" flipV="false" rot="0">
              <a:off x="0" y="0"/>
              <a:ext cx="5999159" cy="340879"/>
            </a:xfrm>
            <a:custGeom>
              <a:avLst/>
              <a:gdLst/>
              <a:ahLst/>
              <a:cxnLst/>
              <a:rect r="r" b="b" t="t" l="l"/>
              <a:pathLst>
                <a:path h="340879" w="5999159">
                  <a:moveTo>
                    <a:pt x="0" y="0"/>
                  </a:moveTo>
                  <a:lnTo>
                    <a:pt x="5999159" y="0"/>
                  </a:lnTo>
                  <a:lnTo>
                    <a:pt x="5999159" y="340879"/>
                  </a:lnTo>
                  <a:lnTo>
                    <a:pt x="0" y="340879"/>
                  </a:lnTo>
                  <a:close/>
                </a:path>
              </a:pathLst>
            </a:custGeom>
            <a:solidFill>
              <a:srgbClr val="FFFFFF"/>
            </a:solidFill>
          </p:spPr>
        </p:sp>
      </p:grpSp>
      <p:graphicFrame>
        <p:nvGraphicFramePr>
          <p:cNvPr name="Table 5" id="5"/>
          <p:cNvGraphicFramePr>
            <a:graphicFrameLocks noGrp="true"/>
          </p:cNvGraphicFramePr>
          <p:nvPr/>
        </p:nvGraphicFramePr>
        <p:xfrm>
          <a:off x="905495" y="1584034"/>
          <a:ext cx="15444749" cy="4285590"/>
        </p:xfrm>
        <a:graphic>
          <a:graphicData uri="http://schemas.openxmlformats.org/drawingml/2006/table">
            <a:tbl>
              <a:tblPr/>
              <a:tblGrid>
                <a:gridCol w="15444749"/>
              </a:tblGrid>
              <a:tr h="757309">
                <a:tc>
                  <a:txBody>
                    <a:bodyPr anchor="t" rtlCol="false"/>
                    <a:lstStyle/>
                    <a:p>
                      <a:pPr algn="l">
                        <a:lnSpc>
                          <a:spcPts val="2519"/>
                        </a:lnSpc>
                        <a:defRPr/>
                      </a:pPr>
                      <a:r>
                        <a:rPr lang="en-US" sz="1799" b="true">
                          <a:solidFill>
                            <a:srgbClr val="003EA8"/>
                          </a:solidFill>
                          <a:latin typeface="Muli Ultra-Bold"/>
                          <a:ea typeface="Muli Ultra-Bold"/>
                          <a:cs typeface="Muli Ultra-Bold"/>
                          <a:sym typeface="Muli Ultra-Bold"/>
                        </a:rPr>
                        <a:t>Key Design Decisions:</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8946">
                      <a:solidFill>
                        <a:srgbClr val="CCCCCC"/>
                      </a:solidFill>
                      <a:prstDash val="solid"/>
                      <a:round/>
                      <a:headEnd type="none" w="med" len="med"/>
                      <a:tailEnd type="none" w="med" len="med"/>
                    </a:lnR>
                    <a:lnT cmpd="sng" algn="ctr" cap="flat" w="8946">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FFFFF"/>
                    </a:solidFill>
                  </a:tcPr>
                </a:tc>
              </a:tr>
              <a:tr h="3528282">
                <a:tc>
                  <a:txBody>
                    <a:bodyPr anchor="t" rtlCol="false"/>
                    <a:lstStyle/>
                    <a:p>
                      <a:pPr algn="just">
                        <a:lnSpc>
                          <a:spcPts val="2519"/>
                        </a:lnSpc>
                        <a:defRPr/>
                      </a:pPr>
                      <a:r>
                        <a:rPr lang="en-US" sz="1799">
                          <a:solidFill>
                            <a:srgbClr val="000000"/>
                          </a:solidFill>
                          <a:latin typeface="Muli"/>
                          <a:ea typeface="Muli"/>
                          <a:cs typeface="Muli"/>
                          <a:sym typeface="Muli"/>
                        </a:rPr>
                        <a:t>- Simplicity and ease of use: The interface is minimalistic with clear, easy-to-use functions.</a:t>
                      </a:r>
                      <a:endParaRPr lang="en-US" sz="1100"/>
                    </a:p>
                    <a:p>
                      <a:pPr algn="just">
                        <a:lnSpc>
                          <a:spcPts val="2519"/>
                        </a:lnSpc>
                      </a:pPr>
                    </a:p>
                    <a:p>
                      <a:pPr algn="just">
                        <a:lnSpc>
                          <a:spcPts val="2519"/>
                        </a:lnSpc>
                      </a:pPr>
                      <a:r>
                        <a:rPr lang="en-US" sz="1799">
                          <a:solidFill>
                            <a:srgbClr val="000000"/>
                          </a:solidFill>
                          <a:latin typeface="Muli"/>
                          <a:ea typeface="Muli"/>
                          <a:cs typeface="Muli"/>
                          <a:sym typeface="Muli"/>
                        </a:rPr>
                        <a:t>- Focus on user experience: Colors and icons are used to create visuals and recognition.</a:t>
                      </a:r>
                    </a:p>
                    <a:p>
                      <a:pPr algn="just">
                        <a:lnSpc>
                          <a:spcPts val="2519"/>
                        </a:lnSpc>
                      </a:pPr>
                    </a:p>
                    <a:p>
                      <a:pPr algn="just">
                        <a:lnSpc>
                          <a:spcPts val="2379"/>
                        </a:lnSpc>
                      </a:pPr>
                      <a:r>
                        <a:rPr lang="en-US" sz="1699">
                          <a:solidFill>
                            <a:srgbClr val="000000"/>
                          </a:solidFill>
                          <a:latin typeface="Cabin"/>
                          <a:ea typeface="Cabin"/>
                          <a:cs typeface="Cabin"/>
                          <a:sym typeface="Cabin"/>
                        </a:rPr>
                        <a:t>- Accessibility: Key features such as spending tracking, budgeting, and reporting are placed in easy-to-access locations.</a:t>
                      </a:r>
                    </a:p>
                    <a:p>
                      <a:pPr algn="just">
                        <a:lnSpc>
                          <a:spcPts val="2379"/>
                        </a:lnSpc>
                      </a:pPr>
                    </a:p>
                    <a:p>
                      <a:pPr algn="just">
                        <a:lnSpc>
                          <a:spcPts val="2379"/>
                        </a:lnSpc>
                      </a:pPr>
                      <a:r>
                        <a:rPr lang="en-US" sz="1699">
                          <a:solidFill>
                            <a:srgbClr val="000000"/>
                          </a:solidFill>
                          <a:latin typeface="Cabin"/>
                          <a:ea typeface="Cabin"/>
                          <a:cs typeface="Cabin"/>
                          <a:sym typeface="Cabin"/>
                        </a:rPr>
                        <a:t>Design rationale:</a:t>
                      </a:r>
                    </a:p>
                    <a:p>
                      <a:pPr algn="just">
                        <a:lnSpc>
                          <a:spcPts val="2379"/>
                        </a:lnSpc>
                      </a:pPr>
                    </a:p>
                    <a:p>
                      <a:pPr algn="just">
                        <a:lnSpc>
                          <a:spcPts val="2379"/>
                        </a:lnSpc>
                      </a:pPr>
                      <a:r>
                        <a:rPr lang="en-US" sz="1699">
                          <a:solidFill>
                            <a:srgbClr val="000000"/>
                          </a:solidFill>
                          <a:latin typeface="Cabin"/>
                          <a:ea typeface="Cabin"/>
                          <a:cs typeface="Cabin"/>
                          <a:sym typeface="Cabin"/>
                        </a:rPr>
                        <a:t>The interface is designed to suit the needs of students, making it easy for them to track their spending without getting confused. The simplicity helps users quickly get familiar with and use the application effectively.</a:t>
                      </a:r>
                    </a:p>
                    <a:p>
                      <a:pPr algn="just">
                        <a:lnSpc>
                          <a:spcPts val="2379"/>
                        </a:lnSpc>
                      </a:pPr>
                    </a:p>
                  </a:txBody>
                  <a:tcPr marL="190500" marR="190500" marT="190500" marB="190500" anchor="ctr">
                    <a:lnL cmpd="sng" algn="ctr" cap="flat" w="0">
                      <a:solidFill>
                        <a:srgbClr val="CCCCCC"/>
                      </a:solidFill>
                      <a:prstDash val="solid"/>
                      <a:round/>
                      <a:headEnd type="none" w="med" len="med"/>
                      <a:tailEnd type="none" w="med" len="med"/>
                    </a:lnL>
                    <a:lnR cmpd="sng" algn="ctr" cap="flat" w="8946">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FFFFF"/>
                    </a:solidFill>
                  </a:tcPr>
                </a:tc>
              </a:tr>
            </a:tbl>
          </a:graphicData>
        </a:graphic>
      </p:graphicFrame>
      <p:sp>
        <p:nvSpPr>
          <p:cNvPr name="Freeform 6" id="6"/>
          <p:cNvSpPr/>
          <p:nvPr/>
        </p:nvSpPr>
        <p:spPr>
          <a:xfrm flipH="false" flipV="false" rot="0">
            <a:off x="17609762" y="7735400"/>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3671" y="950893"/>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aphicFrame>
        <p:nvGraphicFramePr>
          <p:cNvPr name="Table 8" id="8"/>
          <p:cNvGraphicFramePr>
            <a:graphicFrameLocks noGrp="true"/>
          </p:cNvGraphicFramePr>
          <p:nvPr/>
        </p:nvGraphicFramePr>
        <p:xfrm>
          <a:off x="921529" y="4389674"/>
          <a:ext cx="15444749" cy="5538647"/>
        </p:xfrm>
        <a:graphic>
          <a:graphicData uri="http://schemas.openxmlformats.org/drawingml/2006/table">
            <a:tbl>
              <a:tblPr/>
              <a:tblGrid>
                <a:gridCol w="15444749"/>
              </a:tblGrid>
              <a:tr h="5538647">
                <a:tc>
                  <a:txBody>
                    <a:bodyPr anchor="t" rtlCol="false"/>
                    <a:lstStyle/>
                    <a:p>
                      <a:pPr algn="l">
                        <a:lnSpc>
                          <a:spcPts val="2519"/>
                        </a:lnSpc>
                        <a:defRPr/>
                      </a:pP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8946">
                      <a:solidFill>
                        <a:srgbClr val="CCCCCC"/>
                      </a:solidFill>
                      <a:prstDash val="solid"/>
                      <a:round/>
                      <a:headEnd type="none" w="med" len="med"/>
                      <a:tailEnd type="none" w="med" len="med"/>
                    </a:lnR>
                    <a:lnT cmpd="sng" algn="ctr" cap="flat" w="8946">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FFFFF"/>
                    </a:solidFill>
                  </a:tcPr>
                </a:tc>
              </a:tr>
            </a:tbl>
          </a:graphicData>
        </a:graphic>
      </p:graphicFrame>
      <p:sp>
        <p:nvSpPr>
          <p:cNvPr name="Freeform 9" id="9"/>
          <p:cNvSpPr/>
          <p:nvPr/>
        </p:nvSpPr>
        <p:spPr>
          <a:xfrm flipH="false" flipV="false" rot="0">
            <a:off x="2490677" y="4389674"/>
            <a:ext cx="4688839" cy="4142878"/>
          </a:xfrm>
          <a:custGeom>
            <a:avLst/>
            <a:gdLst/>
            <a:ahLst/>
            <a:cxnLst/>
            <a:rect r="r" b="b" t="t" l="l"/>
            <a:pathLst>
              <a:path h="4142878" w="4688839">
                <a:moveTo>
                  <a:pt x="0" y="0"/>
                </a:moveTo>
                <a:lnTo>
                  <a:pt x="4688839" y="0"/>
                </a:lnTo>
                <a:lnTo>
                  <a:pt x="4688839" y="4142878"/>
                </a:lnTo>
                <a:lnTo>
                  <a:pt x="0" y="4142878"/>
                </a:lnTo>
                <a:lnTo>
                  <a:pt x="0" y="0"/>
                </a:lnTo>
                <a:close/>
              </a:path>
            </a:pathLst>
          </a:custGeom>
          <a:blipFill>
            <a:blip r:embed="rId5"/>
            <a:stretch>
              <a:fillRect l="0" t="0" r="0" b="0"/>
            </a:stretch>
          </a:blipFill>
        </p:spPr>
      </p:sp>
      <p:sp>
        <p:nvSpPr>
          <p:cNvPr name="Freeform 10" id="10"/>
          <p:cNvSpPr/>
          <p:nvPr/>
        </p:nvSpPr>
        <p:spPr>
          <a:xfrm flipH="false" flipV="false" rot="0">
            <a:off x="9421593" y="4389674"/>
            <a:ext cx="6410643" cy="4142878"/>
          </a:xfrm>
          <a:custGeom>
            <a:avLst/>
            <a:gdLst/>
            <a:ahLst/>
            <a:cxnLst/>
            <a:rect r="r" b="b" t="t" l="l"/>
            <a:pathLst>
              <a:path h="4142878" w="6410643">
                <a:moveTo>
                  <a:pt x="0" y="0"/>
                </a:moveTo>
                <a:lnTo>
                  <a:pt x="6410643" y="0"/>
                </a:lnTo>
                <a:lnTo>
                  <a:pt x="6410643" y="4142878"/>
                </a:lnTo>
                <a:lnTo>
                  <a:pt x="0" y="4142878"/>
                </a:lnTo>
                <a:lnTo>
                  <a:pt x="0" y="0"/>
                </a:lnTo>
                <a:close/>
              </a:path>
            </a:pathLst>
          </a:custGeom>
          <a:blipFill>
            <a:blip r:embed="rId6"/>
            <a:stretch>
              <a:fillRect l="0" t="0" r="0" b="0"/>
            </a:stretch>
          </a:blipFill>
        </p:spPr>
      </p:sp>
      <p:sp>
        <p:nvSpPr>
          <p:cNvPr name="TextBox 11" id="11"/>
          <p:cNvSpPr txBox="true"/>
          <p:nvPr/>
        </p:nvSpPr>
        <p:spPr>
          <a:xfrm rot="0">
            <a:off x="1768754" y="385799"/>
            <a:ext cx="14750492" cy="1657818"/>
          </a:xfrm>
          <a:prstGeom prst="rect">
            <a:avLst/>
          </a:prstGeom>
        </p:spPr>
        <p:txBody>
          <a:bodyPr anchor="t" rtlCol="false" tIns="0" lIns="0" bIns="0" rIns="0">
            <a:spAutoFit/>
          </a:bodyPr>
          <a:lstStyle/>
          <a:p>
            <a:pPr algn="ctr">
              <a:lnSpc>
                <a:spcPts val="6599"/>
              </a:lnSpc>
            </a:pPr>
            <a:r>
              <a:rPr lang="en-US" sz="5499" b="true">
                <a:solidFill>
                  <a:srgbClr val="003EA8"/>
                </a:solidFill>
                <a:latin typeface="Muli Bold"/>
                <a:ea typeface="Muli Bold"/>
                <a:cs typeface="Muli Bold"/>
                <a:sym typeface="Muli Bold"/>
              </a:rPr>
              <a:t>User Interface (UI) Design</a:t>
            </a:r>
          </a:p>
          <a:p>
            <a:pPr algn="ctr">
              <a:lnSpc>
                <a:spcPts val="6599"/>
              </a:lnSpc>
            </a:pPr>
          </a:p>
        </p:txBody>
      </p:sp>
      <p:sp>
        <p:nvSpPr>
          <p:cNvPr name="TextBox 12" id="12"/>
          <p:cNvSpPr txBox="true"/>
          <p:nvPr/>
        </p:nvSpPr>
        <p:spPr>
          <a:xfrm rot="0">
            <a:off x="1028700" y="8707069"/>
            <a:ext cx="12829978" cy="1092937"/>
          </a:xfrm>
          <a:prstGeom prst="rect">
            <a:avLst/>
          </a:prstGeom>
        </p:spPr>
        <p:txBody>
          <a:bodyPr anchor="t" rtlCol="false" tIns="0" lIns="0" bIns="0" rIns="0">
            <a:spAutoFit/>
          </a:bodyPr>
          <a:lstStyle/>
          <a:p>
            <a:pPr algn="l">
              <a:lnSpc>
                <a:spcPts val="2199"/>
              </a:lnSpc>
            </a:pPr>
            <a:r>
              <a:rPr lang="en-US" sz="1691" b="true">
                <a:solidFill>
                  <a:srgbClr val="000000"/>
                </a:solidFill>
                <a:latin typeface="Cabin Bold"/>
                <a:ea typeface="Cabin Bold"/>
                <a:cs typeface="Cabin Bold"/>
                <a:sym typeface="Cabin Bold"/>
              </a:rPr>
              <a:t>Design rationale:</a:t>
            </a:r>
          </a:p>
          <a:p>
            <a:pPr algn="l">
              <a:lnSpc>
                <a:spcPts val="2199"/>
              </a:lnSpc>
            </a:pPr>
          </a:p>
          <a:p>
            <a:pPr algn="l">
              <a:lnSpc>
                <a:spcPts val="2199"/>
              </a:lnSpc>
            </a:pPr>
            <a:r>
              <a:rPr lang="en-US" sz="1691">
                <a:solidFill>
                  <a:srgbClr val="000000"/>
                </a:solidFill>
                <a:latin typeface="Cabin"/>
                <a:ea typeface="Cabin"/>
                <a:cs typeface="Cabin"/>
                <a:sym typeface="Cabin"/>
              </a:rPr>
              <a:t>The interface is designed to suit the needs of students, making it easy for them to track their spending without getting confused. The simplicity helps users quickly get familiar with and use the application effectively.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657204"/>
            <a:ext cx="16445245" cy="1906519"/>
            <a:chOff x="0" y="0"/>
            <a:chExt cx="5999270" cy="695503"/>
          </a:xfrm>
        </p:grpSpPr>
        <p:sp>
          <p:nvSpPr>
            <p:cNvPr name="Freeform 4" id="4"/>
            <p:cNvSpPr/>
            <p:nvPr/>
          </p:nvSpPr>
          <p:spPr>
            <a:xfrm flipH="false" flipV="false" rot="0">
              <a:off x="0" y="0"/>
              <a:ext cx="5999270" cy="695503"/>
            </a:xfrm>
            <a:custGeom>
              <a:avLst/>
              <a:gdLst/>
              <a:ahLst/>
              <a:cxnLst/>
              <a:rect r="r" b="b" t="t" l="l"/>
              <a:pathLst>
                <a:path h="695503" w="5999270">
                  <a:moveTo>
                    <a:pt x="0" y="0"/>
                  </a:moveTo>
                  <a:lnTo>
                    <a:pt x="5999270" y="0"/>
                  </a:lnTo>
                  <a:lnTo>
                    <a:pt x="5999270" y="695503"/>
                  </a:lnTo>
                  <a:lnTo>
                    <a:pt x="0" y="695503"/>
                  </a:lnTo>
                  <a:close/>
                </a:path>
              </a:pathLst>
            </a:custGeom>
            <a:solidFill>
              <a:srgbClr val="FFFFFF"/>
            </a:solidFill>
          </p:spPr>
        </p:sp>
      </p:grpSp>
      <p:grpSp>
        <p:nvGrpSpPr>
          <p:cNvPr name="Group 5" id="5"/>
          <p:cNvGrpSpPr/>
          <p:nvPr/>
        </p:nvGrpSpPr>
        <p:grpSpPr>
          <a:xfrm rot="0">
            <a:off x="921378" y="3259098"/>
            <a:ext cx="16445245" cy="6562728"/>
            <a:chOff x="0" y="0"/>
            <a:chExt cx="5058874" cy="2018822"/>
          </a:xfrm>
        </p:grpSpPr>
        <p:sp>
          <p:nvSpPr>
            <p:cNvPr name="Freeform 6" id="6"/>
            <p:cNvSpPr/>
            <p:nvPr/>
          </p:nvSpPr>
          <p:spPr>
            <a:xfrm flipH="false" flipV="false" rot="0">
              <a:off x="0" y="0"/>
              <a:ext cx="5058875" cy="2018822"/>
            </a:xfrm>
            <a:custGeom>
              <a:avLst/>
              <a:gdLst/>
              <a:ahLst/>
              <a:cxnLst/>
              <a:rect r="r" b="b" t="t" l="l"/>
              <a:pathLst>
                <a:path h="2018822" w="5058875">
                  <a:moveTo>
                    <a:pt x="0" y="0"/>
                  </a:moveTo>
                  <a:lnTo>
                    <a:pt x="5058875" y="0"/>
                  </a:lnTo>
                  <a:lnTo>
                    <a:pt x="5058875" y="2018822"/>
                  </a:lnTo>
                  <a:lnTo>
                    <a:pt x="0" y="2018822"/>
                  </a:lnTo>
                  <a:close/>
                </a:path>
              </a:pathLst>
            </a:custGeom>
            <a:solidFill>
              <a:srgbClr val="FFFFFF"/>
            </a:solidFill>
          </p:spPr>
        </p:sp>
      </p:grpSp>
      <p:sp>
        <p:nvSpPr>
          <p:cNvPr name="TextBox 7" id="7"/>
          <p:cNvSpPr txBox="true"/>
          <p:nvPr/>
        </p:nvSpPr>
        <p:spPr>
          <a:xfrm rot="0">
            <a:off x="905495" y="859088"/>
            <a:ext cx="16159693" cy="1371600"/>
          </a:xfrm>
          <a:prstGeom prst="rect">
            <a:avLst/>
          </a:prstGeom>
        </p:spPr>
        <p:txBody>
          <a:bodyPr anchor="t" rtlCol="false" tIns="0" lIns="0" bIns="0" rIns="0">
            <a:spAutoFit/>
          </a:bodyPr>
          <a:lstStyle/>
          <a:p>
            <a:pPr algn="ctr">
              <a:lnSpc>
                <a:spcPts val="10800"/>
              </a:lnSpc>
            </a:pPr>
            <a:r>
              <a:rPr lang="en-US" b="true" sz="9000">
                <a:solidFill>
                  <a:srgbClr val="003EA8"/>
                </a:solidFill>
                <a:latin typeface="Muli Bold"/>
                <a:ea typeface="Muli Bold"/>
                <a:cs typeface="Muli Bold"/>
                <a:sym typeface="Muli Bold"/>
              </a:rPr>
              <a:t>Backend Architecture</a:t>
            </a:r>
          </a:p>
        </p:txBody>
      </p:sp>
      <p:sp>
        <p:nvSpPr>
          <p:cNvPr name="Freeform 8" id="8"/>
          <p:cNvSpPr/>
          <p:nvPr/>
        </p:nvSpPr>
        <p:spPr>
          <a:xfrm flipH="false" flipV="false" rot="0">
            <a:off x="-1276562" y="-156776"/>
            <a:ext cx="6732164" cy="1627960"/>
          </a:xfrm>
          <a:custGeom>
            <a:avLst/>
            <a:gdLst/>
            <a:ahLst/>
            <a:cxnLst/>
            <a:rect r="r" b="b" t="t" l="l"/>
            <a:pathLst>
              <a:path h="1627960" w="6732164">
                <a:moveTo>
                  <a:pt x="0" y="0"/>
                </a:moveTo>
                <a:lnTo>
                  <a:pt x="6732164" y="0"/>
                </a:lnTo>
                <a:lnTo>
                  <a:pt x="6732164" y="1627960"/>
                </a:lnTo>
                <a:lnTo>
                  <a:pt x="0" y="16279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463879" y="-156776"/>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4011526" y="8735435"/>
            <a:ext cx="441616" cy="633141"/>
          </a:xfrm>
          <a:custGeom>
            <a:avLst/>
            <a:gdLst/>
            <a:ahLst/>
            <a:cxnLst/>
            <a:rect r="r" b="b" t="t" l="l"/>
            <a:pathLst>
              <a:path h="633141" w="441616">
                <a:moveTo>
                  <a:pt x="0" y="0"/>
                </a:moveTo>
                <a:lnTo>
                  <a:pt x="441616" y="0"/>
                </a:lnTo>
                <a:lnTo>
                  <a:pt x="441616" y="633140"/>
                </a:lnTo>
                <a:lnTo>
                  <a:pt x="0" y="6331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1393502" y="3493964"/>
            <a:ext cx="15229528" cy="4700791"/>
          </a:xfrm>
          <a:prstGeom prst="rect">
            <a:avLst/>
          </a:prstGeom>
        </p:spPr>
        <p:txBody>
          <a:bodyPr anchor="t" rtlCol="false" tIns="0" lIns="0" bIns="0" rIns="0">
            <a:spAutoFit/>
          </a:bodyPr>
          <a:lstStyle/>
          <a:p>
            <a:pPr algn="l">
              <a:lnSpc>
                <a:spcPts val="3391"/>
              </a:lnSpc>
            </a:pPr>
            <a:r>
              <a:rPr lang="en-US" sz="2608" b="true">
                <a:solidFill>
                  <a:srgbClr val="000000"/>
                </a:solidFill>
                <a:latin typeface="Cabin Bold"/>
                <a:ea typeface="Cabin Bold"/>
                <a:cs typeface="Cabin Bold"/>
                <a:sym typeface="Cabin Bold"/>
              </a:rPr>
              <a:t>Backend Selection:</a:t>
            </a:r>
          </a:p>
          <a:p>
            <a:pPr algn="l">
              <a:lnSpc>
                <a:spcPts val="3391"/>
              </a:lnSpc>
            </a:pPr>
          </a:p>
          <a:p>
            <a:pPr algn="l">
              <a:lnSpc>
                <a:spcPts val="3391"/>
              </a:lnSpc>
            </a:pPr>
            <a:r>
              <a:rPr lang="en-US" sz="2608">
                <a:solidFill>
                  <a:srgbClr val="000000"/>
                </a:solidFill>
                <a:latin typeface="Cabin"/>
                <a:ea typeface="Cabin"/>
                <a:cs typeface="Cabin"/>
                <a:sym typeface="Cabin"/>
              </a:rPr>
              <a:t>Firebase was chosen as the primary backend platform, providing services such as user data storage, user authentication, and data synchronization across devices. Firebase supports services such as Firebase Authentication, Firestore, and Realtime Database for data storage and management.</a:t>
            </a:r>
          </a:p>
          <a:p>
            <a:pPr algn="l">
              <a:lnSpc>
                <a:spcPts val="3391"/>
              </a:lnSpc>
            </a:pPr>
          </a:p>
          <a:p>
            <a:pPr algn="l">
              <a:lnSpc>
                <a:spcPts val="3391"/>
              </a:lnSpc>
            </a:pPr>
            <a:r>
              <a:rPr lang="en-US" sz="2608" b="true">
                <a:solidFill>
                  <a:srgbClr val="000000"/>
                </a:solidFill>
                <a:latin typeface="Cabin Bold"/>
                <a:ea typeface="Cabin Bold"/>
                <a:cs typeface="Cabin Bold"/>
                <a:sym typeface="Cabin Bold"/>
              </a:rPr>
              <a:t>Scalability Support:</a:t>
            </a:r>
          </a:p>
          <a:p>
            <a:pPr algn="l">
              <a:lnSpc>
                <a:spcPts val="3391"/>
              </a:lnSpc>
            </a:pPr>
          </a:p>
          <a:p>
            <a:pPr algn="l">
              <a:lnSpc>
                <a:spcPts val="3391"/>
              </a:lnSpc>
            </a:pPr>
            <a:r>
              <a:rPr lang="en-US" sz="2608">
                <a:solidFill>
                  <a:srgbClr val="000000"/>
                </a:solidFill>
                <a:latin typeface="Cabin"/>
                <a:ea typeface="Cabin"/>
                <a:cs typeface="Cabin"/>
                <a:sym typeface="Cabin"/>
              </a:rPr>
              <a:t>Firebase provides flexible scalability, allowing the app to handle increasing user traffic without changing the backend structure. Services such as Realtime Database and Firestore can scale automatically as needed, helping the app maintain stable performance as it grows.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876122" y="3527417"/>
            <a:ext cx="16535755" cy="5564109"/>
            <a:chOff x="0" y="0"/>
            <a:chExt cx="5158472" cy="1735772"/>
          </a:xfrm>
        </p:grpSpPr>
        <p:sp>
          <p:nvSpPr>
            <p:cNvPr name="Freeform 4" id="4"/>
            <p:cNvSpPr/>
            <p:nvPr/>
          </p:nvSpPr>
          <p:spPr>
            <a:xfrm flipH="false" flipV="false" rot="0">
              <a:off x="0" y="0"/>
              <a:ext cx="5158472" cy="1735772"/>
            </a:xfrm>
            <a:custGeom>
              <a:avLst/>
              <a:gdLst/>
              <a:ahLst/>
              <a:cxnLst/>
              <a:rect r="r" b="b" t="t" l="l"/>
              <a:pathLst>
                <a:path h="1735772" w="5158472">
                  <a:moveTo>
                    <a:pt x="0" y="0"/>
                  </a:moveTo>
                  <a:lnTo>
                    <a:pt x="5158472" y="0"/>
                  </a:lnTo>
                  <a:lnTo>
                    <a:pt x="5158472" y="1735772"/>
                  </a:lnTo>
                  <a:lnTo>
                    <a:pt x="0" y="1735772"/>
                  </a:lnTo>
                  <a:close/>
                </a:path>
              </a:pathLst>
            </a:custGeom>
            <a:solidFill>
              <a:srgbClr val="FFFFFF"/>
            </a:solidFill>
          </p:spPr>
        </p:sp>
      </p:grpSp>
      <p:grpSp>
        <p:nvGrpSpPr>
          <p:cNvPr name="Group 5" id="5"/>
          <p:cNvGrpSpPr/>
          <p:nvPr/>
        </p:nvGrpSpPr>
        <p:grpSpPr>
          <a:xfrm rot="0">
            <a:off x="905495" y="973442"/>
            <a:ext cx="16535755" cy="2314743"/>
            <a:chOff x="0" y="0"/>
            <a:chExt cx="5891160" cy="824669"/>
          </a:xfrm>
        </p:grpSpPr>
        <p:sp>
          <p:nvSpPr>
            <p:cNvPr name="Freeform 6" id="6"/>
            <p:cNvSpPr/>
            <p:nvPr/>
          </p:nvSpPr>
          <p:spPr>
            <a:xfrm flipH="false" flipV="false" rot="0">
              <a:off x="0" y="0"/>
              <a:ext cx="5891160" cy="824669"/>
            </a:xfrm>
            <a:custGeom>
              <a:avLst/>
              <a:gdLst/>
              <a:ahLst/>
              <a:cxnLst/>
              <a:rect r="r" b="b" t="t" l="l"/>
              <a:pathLst>
                <a:path h="824669" w="5891160">
                  <a:moveTo>
                    <a:pt x="0" y="0"/>
                  </a:moveTo>
                  <a:lnTo>
                    <a:pt x="5891160" y="0"/>
                  </a:lnTo>
                  <a:lnTo>
                    <a:pt x="5891160" y="824669"/>
                  </a:lnTo>
                  <a:lnTo>
                    <a:pt x="0" y="824669"/>
                  </a:lnTo>
                  <a:close/>
                </a:path>
              </a:pathLst>
            </a:custGeom>
            <a:solidFill>
              <a:srgbClr val="FFFFFF"/>
            </a:solidFill>
          </p:spPr>
        </p:sp>
      </p:grpSp>
      <p:sp>
        <p:nvSpPr>
          <p:cNvPr name="TextBox 7" id="7"/>
          <p:cNvSpPr txBox="true"/>
          <p:nvPr/>
        </p:nvSpPr>
        <p:spPr>
          <a:xfrm rot="0">
            <a:off x="4411596" y="1575590"/>
            <a:ext cx="9523553" cy="1712595"/>
          </a:xfrm>
          <a:prstGeom prst="rect">
            <a:avLst/>
          </a:prstGeom>
        </p:spPr>
        <p:txBody>
          <a:bodyPr anchor="t" rtlCol="false" tIns="0" lIns="0" bIns="0" rIns="0">
            <a:spAutoFit/>
          </a:bodyPr>
          <a:lstStyle/>
          <a:p>
            <a:pPr algn="l">
              <a:lnSpc>
                <a:spcPts val="6764"/>
              </a:lnSpc>
            </a:pPr>
            <a:r>
              <a:rPr lang="en-US" sz="5499" b="true">
                <a:solidFill>
                  <a:srgbClr val="003EA8"/>
                </a:solidFill>
                <a:latin typeface="Muli Bold"/>
                <a:ea typeface="Muli Bold"/>
                <a:cs typeface="Muli Bold"/>
                <a:sym typeface="Muli Bold"/>
              </a:rPr>
              <a:t>Core Features Implemented</a:t>
            </a:r>
          </a:p>
          <a:p>
            <a:pPr algn="l">
              <a:lnSpc>
                <a:spcPts val="6764"/>
              </a:lnSpc>
            </a:pPr>
          </a:p>
        </p:txBody>
      </p:sp>
      <p:sp>
        <p:nvSpPr>
          <p:cNvPr name="TextBox 8" id="8"/>
          <p:cNvSpPr txBox="true"/>
          <p:nvPr/>
        </p:nvSpPr>
        <p:spPr>
          <a:xfrm rot="0">
            <a:off x="1295893" y="4044179"/>
            <a:ext cx="15637274" cy="4792663"/>
          </a:xfrm>
          <a:prstGeom prst="rect">
            <a:avLst/>
          </a:prstGeom>
        </p:spPr>
        <p:txBody>
          <a:bodyPr anchor="t" rtlCol="false" tIns="0" lIns="0" bIns="0" rIns="0">
            <a:spAutoFit/>
          </a:bodyPr>
          <a:lstStyle/>
          <a:p>
            <a:pPr algn="l">
              <a:lnSpc>
                <a:spcPts val="2762"/>
              </a:lnSpc>
            </a:pPr>
            <a:r>
              <a:rPr lang="en-US" sz="2124" b="true">
                <a:solidFill>
                  <a:srgbClr val="000000"/>
                </a:solidFill>
                <a:latin typeface="Cabin Bold"/>
                <a:ea typeface="Cabin Bold"/>
                <a:cs typeface="Cabin Bold"/>
                <a:sym typeface="Cabin Bold"/>
              </a:rPr>
              <a:t>Expense Record:</a:t>
            </a:r>
          </a:p>
          <a:p>
            <a:pPr algn="l">
              <a:lnSpc>
                <a:spcPts val="2762"/>
              </a:lnSpc>
            </a:pPr>
            <a:r>
              <a:rPr lang="en-US" sz="2124">
                <a:solidFill>
                  <a:srgbClr val="000000"/>
                </a:solidFill>
                <a:latin typeface="Cabin"/>
                <a:ea typeface="Cabin"/>
                <a:cs typeface="Cabin"/>
                <a:sym typeface="Cabin"/>
              </a:rPr>
              <a:t>Users can easily enter daily expenses into the application. This feature meets the needs of students to manage their expenses, helping to track expenses in real time.</a:t>
            </a:r>
          </a:p>
          <a:p>
            <a:pPr algn="l">
              <a:lnSpc>
                <a:spcPts val="2762"/>
              </a:lnSpc>
            </a:pPr>
          </a:p>
          <a:p>
            <a:pPr algn="l">
              <a:lnSpc>
                <a:spcPts val="2762"/>
              </a:lnSpc>
            </a:pPr>
            <a:r>
              <a:rPr lang="en-US" sz="2124" b="true">
                <a:solidFill>
                  <a:srgbClr val="000000"/>
                </a:solidFill>
                <a:latin typeface="Cabin Bold"/>
                <a:ea typeface="Cabin Bold"/>
                <a:cs typeface="Cabin Bold"/>
                <a:sym typeface="Cabin Bold"/>
              </a:rPr>
              <a:t>Select the spending category:</a:t>
            </a:r>
          </a:p>
          <a:p>
            <a:pPr algn="l">
              <a:lnSpc>
                <a:spcPts val="2762"/>
              </a:lnSpc>
            </a:pPr>
            <a:r>
              <a:rPr lang="en-US" sz="2124">
                <a:solidFill>
                  <a:srgbClr val="000000"/>
                </a:solidFill>
                <a:latin typeface="Cabin"/>
                <a:ea typeface="Cabin"/>
                <a:cs typeface="Cabin"/>
                <a:sym typeface="Cabin"/>
              </a:rPr>
              <a:t>- Food: Includes expenses for meals, drinks, and other food services.</a:t>
            </a:r>
          </a:p>
          <a:p>
            <a:pPr algn="l">
              <a:lnSpc>
                <a:spcPts val="2762"/>
              </a:lnSpc>
            </a:pPr>
            <a:r>
              <a:rPr lang="en-US" sz="2124">
                <a:solidFill>
                  <a:srgbClr val="000000"/>
                </a:solidFill>
                <a:latin typeface="Cabin"/>
                <a:ea typeface="Cabin"/>
                <a:cs typeface="Cabin"/>
                <a:sym typeface="Cabin"/>
              </a:rPr>
              <a:t>- Transportation: Includes travel expenses such as bus tickets, gas, or public transportation.</a:t>
            </a:r>
          </a:p>
          <a:p>
            <a:pPr algn="l">
              <a:lnSpc>
                <a:spcPts val="2762"/>
              </a:lnSpc>
            </a:pPr>
            <a:r>
              <a:rPr lang="en-US" sz="2124">
                <a:solidFill>
                  <a:srgbClr val="000000"/>
                </a:solidFill>
                <a:latin typeface="Cabin"/>
                <a:ea typeface="Cabin"/>
                <a:cs typeface="Cabin"/>
                <a:sym typeface="Cabin"/>
              </a:rPr>
              <a:t>- Medicine: Expenses for medicines, medical examinations, and other medical services.</a:t>
            </a:r>
          </a:p>
          <a:p>
            <a:pPr algn="l">
              <a:lnSpc>
                <a:spcPts val="2762"/>
              </a:lnSpc>
            </a:pPr>
          </a:p>
          <a:p>
            <a:pPr algn="l">
              <a:lnSpc>
                <a:spcPts val="2762"/>
              </a:lnSpc>
            </a:pPr>
            <a:r>
              <a:rPr lang="en-US" sz="2124">
                <a:solidFill>
                  <a:srgbClr val="000000"/>
                </a:solidFill>
                <a:latin typeface="Cabin"/>
                <a:ea typeface="Cabin"/>
                <a:cs typeface="Cabin"/>
                <a:sym typeface="Cabin"/>
              </a:rPr>
              <a:t>This feature helps students track their expenses more easily.</a:t>
            </a:r>
          </a:p>
          <a:p>
            <a:pPr algn="l">
              <a:lnSpc>
                <a:spcPts val="2762"/>
              </a:lnSpc>
            </a:pPr>
          </a:p>
          <a:p>
            <a:pPr algn="l">
              <a:lnSpc>
                <a:spcPts val="2762"/>
              </a:lnSpc>
            </a:pPr>
            <a:r>
              <a:rPr lang="en-US" sz="2124" b="true">
                <a:solidFill>
                  <a:srgbClr val="000000"/>
                </a:solidFill>
                <a:latin typeface="Cabin Bold"/>
                <a:ea typeface="Cabin Bold"/>
                <a:cs typeface="Cabin Bold"/>
                <a:sym typeface="Cabin Bold"/>
              </a:rPr>
              <a:t>View spending summary:</a:t>
            </a:r>
          </a:p>
          <a:p>
            <a:pPr algn="l">
              <a:lnSpc>
                <a:spcPts val="2762"/>
              </a:lnSpc>
            </a:pPr>
            <a:r>
              <a:rPr lang="en-US" sz="2124">
                <a:solidFill>
                  <a:srgbClr val="000000"/>
                </a:solidFill>
                <a:latin typeface="Cabin"/>
                <a:ea typeface="Cabin"/>
                <a:cs typeface="Cabin"/>
                <a:sym typeface="Cabin"/>
              </a:rPr>
              <a:t>Provides an overview report of daily, weekly, and monthly expenses, allowing users to clearly understand their financial situation. This feature helps students easily control their budget and avoid overspending.</a:t>
            </a:r>
          </a:p>
        </p:txBody>
      </p:sp>
      <p:sp>
        <p:nvSpPr>
          <p:cNvPr name="Freeform 9" id="9"/>
          <p:cNvSpPr/>
          <p:nvPr/>
        </p:nvSpPr>
        <p:spPr>
          <a:xfrm flipH="false" flipV="false" rot="0">
            <a:off x="17441250" y="656871"/>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268108" y="4727764"/>
            <a:ext cx="441616" cy="633141"/>
          </a:xfrm>
          <a:custGeom>
            <a:avLst/>
            <a:gdLst/>
            <a:ahLst/>
            <a:cxnLst/>
            <a:rect r="r" b="b" t="t" l="l"/>
            <a:pathLst>
              <a:path h="633141" w="441616">
                <a:moveTo>
                  <a:pt x="0" y="0"/>
                </a:moveTo>
                <a:lnTo>
                  <a:pt x="441615" y="0"/>
                </a:lnTo>
                <a:lnTo>
                  <a:pt x="441615" y="633140"/>
                </a:lnTo>
                <a:lnTo>
                  <a:pt x="0" y="633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3556502"/>
            <a:ext cx="16425212" cy="5777998"/>
            <a:chOff x="0" y="0"/>
            <a:chExt cx="5991962" cy="2107829"/>
          </a:xfrm>
        </p:grpSpPr>
        <p:sp>
          <p:nvSpPr>
            <p:cNvPr name="Freeform 4" id="4"/>
            <p:cNvSpPr/>
            <p:nvPr/>
          </p:nvSpPr>
          <p:spPr>
            <a:xfrm flipH="false" flipV="false" rot="0">
              <a:off x="0" y="0"/>
              <a:ext cx="5991962" cy="2107829"/>
            </a:xfrm>
            <a:custGeom>
              <a:avLst/>
              <a:gdLst/>
              <a:ahLst/>
              <a:cxnLst/>
              <a:rect r="r" b="b" t="t" l="l"/>
              <a:pathLst>
                <a:path h="2107829" w="5991962">
                  <a:moveTo>
                    <a:pt x="0" y="0"/>
                  </a:moveTo>
                  <a:lnTo>
                    <a:pt x="5991962" y="0"/>
                  </a:lnTo>
                  <a:lnTo>
                    <a:pt x="5991962" y="2107829"/>
                  </a:lnTo>
                  <a:lnTo>
                    <a:pt x="0" y="2107829"/>
                  </a:lnTo>
                  <a:close/>
                </a:path>
              </a:pathLst>
            </a:custGeom>
            <a:solidFill>
              <a:srgbClr val="FFFFFF"/>
            </a:solidFill>
          </p:spPr>
        </p:sp>
      </p:grpSp>
      <p:grpSp>
        <p:nvGrpSpPr>
          <p:cNvPr name="Group 5" id="5"/>
          <p:cNvGrpSpPr/>
          <p:nvPr/>
        </p:nvGrpSpPr>
        <p:grpSpPr>
          <a:xfrm rot="0">
            <a:off x="905495" y="973442"/>
            <a:ext cx="16425212" cy="1919447"/>
            <a:chOff x="0" y="0"/>
            <a:chExt cx="5991962" cy="700220"/>
          </a:xfrm>
        </p:grpSpPr>
        <p:sp>
          <p:nvSpPr>
            <p:cNvPr name="Freeform 6" id="6"/>
            <p:cNvSpPr/>
            <p:nvPr/>
          </p:nvSpPr>
          <p:spPr>
            <a:xfrm flipH="false" flipV="false" rot="0">
              <a:off x="0" y="0"/>
              <a:ext cx="5991962" cy="700219"/>
            </a:xfrm>
            <a:custGeom>
              <a:avLst/>
              <a:gdLst/>
              <a:ahLst/>
              <a:cxnLst/>
              <a:rect r="r" b="b" t="t" l="l"/>
              <a:pathLst>
                <a:path h="700219" w="5991962">
                  <a:moveTo>
                    <a:pt x="0" y="0"/>
                  </a:moveTo>
                  <a:lnTo>
                    <a:pt x="5991962" y="0"/>
                  </a:lnTo>
                  <a:lnTo>
                    <a:pt x="5991962" y="700219"/>
                  </a:lnTo>
                  <a:lnTo>
                    <a:pt x="0" y="700219"/>
                  </a:lnTo>
                  <a:close/>
                </a:path>
              </a:pathLst>
            </a:custGeom>
            <a:solidFill>
              <a:srgbClr val="FFFFFF"/>
            </a:solidFill>
          </p:spPr>
        </p:sp>
      </p:grpSp>
      <p:sp>
        <p:nvSpPr>
          <p:cNvPr name="TextBox 7" id="7"/>
          <p:cNvSpPr txBox="true"/>
          <p:nvPr/>
        </p:nvSpPr>
        <p:spPr>
          <a:xfrm rot="0">
            <a:off x="3183608" y="1247365"/>
            <a:ext cx="12772096" cy="1371600"/>
          </a:xfrm>
          <a:prstGeom prst="rect">
            <a:avLst/>
          </a:prstGeom>
        </p:spPr>
        <p:txBody>
          <a:bodyPr anchor="t" rtlCol="false" tIns="0" lIns="0" bIns="0" rIns="0">
            <a:spAutoFit/>
          </a:bodyPr>
          <a:lstStyle/>
          <a:p>
            <a:pPr algn="ctr">
              <a:lnSpc>
                <a:spcPts val="10800"/>
              </a:lnSpc>
            </a:pPr>
            <a:r>
              <a:rPr lang="en-US" b="true" sz="9000">
                <a:solidFill>
                  <a:srgbClr val="003EA8"/>
                </a:solidFill>
                <a:latin typeface="Muli Bold"/>
                <a:ea typeface="Muli Bold"/>
                <a:cs typeface="Muli Bold"/>
                <a:sym typeface="Muli Bold"/>
              </a:rPr>
              <a:t>Additional Features</a:t>
            </a:r>
          </a:p>
        </p:txBody>
      </p:sp>
      <p:sp>
        <p:nvSpPr>
          <p:cNvPr name="Freeform 8" id="8"/>
          <p:cNvSpPr/>
          <p:nvPr/>
        </p:nvSpPr>
        <p:spPr>
          <a:xfrm flipH="false" flipV="false" rot="0">
            <a:off x="-517834" y="389330"/>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5295710" y="8836841"/>
            <a:ext cx="3927179" cy="1392364"/>
          </a:xfrm>
          <a:custGeom>
            <a:avLst/>
            <a:gdLst/>
            <a:ahLst/>
            <a:cxnLst/>
            <a:rect r="r" b="b" t="t" l="l"/>
            <a:pathLst>
              <a:path h="1392364" w="3927179">
                <a:moveTo>
                  <a:pt x="0" y="0"/>
                </a:moveTo>
                <a:lnTo>
                  <a:pt x="3927180" y="0"/>
                </a:lnTo>
                <a:lnTo>
                  <a:pt x="3927180" y="1392364"/>
                </a:lnTo>
                <a:lnTo>
                  <a:pt x="0" y="13923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295893" y="4044179"/>
            <a:ext cx="15637274" cy="3421063"/>
          </a:xfrm>
          <a:prstGeom prst="rect">
            <a:avLst/>
          </a:prstGeom>
        </p:spPr>
        <p:txBody>
          <a:bodyPr anchor="t" rtlCol="false" tIns="0" lIns="0" bIns="0" rIns="0">
            <a:spAutoFit/>
          </a:bodyPr>
          <a:lstStyle/>
          <a:p>
            <a:pPr algn="l" marL="458787" indent="-229393" lvl="1">
              <a:lnSpc>
                <a:spcPts val="2762"/>
              </a:lnSpc>
              <a:buFont typeface="Arial"/>
              <a:buChar char="•"/>
            </a:pPr>
            <a:r>
              <a:rPr lang="en-US" b="true" sz="2124">
                <a:solidFill>
                  <a:srgbClr val="000000"/>
                </a:solidFill>
                <a:latin typeface="Cabin Bold"/>
                <a:ea typeface="Cabin Bold"/>
                <a:cs typeface="Cabin Bold"/>
                <a:sym typeface="Cabin Bold"/>
              </a:rPr>
              <a:t>Spending History:</a:t>
            </a:r>
          </a:p>
          <a:p>
            <a:pPr algn="l">
              <a:lnSpc>
                <a:spcPts val="2762"/>
              </a:lnSpc>
            </a:pPr>
            <a:r>
              <a:rPr lang="en-US" sz="2124">
                <a:solidFill>
                  <a:srgbClr val="000000"/>
                </a:solidFill>
                <a:latin typeface="Cabin"/>
                <a:ea typeface="Cabin"/>
                <a:cs typeface="Cabin"/>
                <a:sym typeface="Cabin"/>
              </a:rPr>
              <a:t>Allows users to review all recorded spending by day, week, month, making it easy to track spending trends and adjust budgets.</a:t>
            </a:r>
          </a:p>
          <a:p>
            <a:pPr algn="l">
              <a:lnSpc>
                <a:spcPts val="2762"/>
              </a:lnSpc>
            </a:pPr>
          </a:p>
          <a:p>
            <a:pPr algn="l" marL="458787" indent="-229393" lvl="1">
              <a:lnSpc>
                <a:spcPts val="2762"/>
              </a:lnSpc>
              <a:buFont typeface="Arial"/>
              <a:buChar char="•"/>
            </a:pPr>
            <a:r>
              <a:rPr lang="en-US" sz="2124">
                <a:solidFill>
                  <a:srgbClr val="000000"/>
                </a:solidFill>
                <a:latin typeface="Cabin"/>
                <a:ea typeface="Cabin"/>
                <a:cs typeface="Cabin"/>
                <a:sym typeface="Cabin"/>
              </a:rPr>
              <a:t>O</a:t>
            </a:r>
            <a:r>
              <a:rPr lang="en-US" b="true" sz="2124">
                <a:solidFill>
                  <a:srgbClr val="000000"/>
                </a:solidFill>
                <a:latin typeface="Cabin Bold"/>
                <a:ea typeface="Cabin Bold"/>
                <a:cs typeface="Cabin Bold"/>
                <a:sym typeface="Cabin Bold"/>
              </a:rPr>
              <a:t>verspending Notifications:</a:t>
            </a:r>
          </a:p>
          <a:p>
            <a:pPr algn="l">
              <a:lnSpc>
                <a:spcPts val="2762"/>
              </a:lnSpc>
            </a:pPr>
            <a:r>
              <a:rPr lang="en-US" sz="2124">
                <a:solidFill>
                  <a:srgbClr val="000000"/>
                </a:solidFill>
                <a:latin typeface="Cabin"/>
                <a:ea typeface="Cabin"/>
                <a:cs typeface="Cabin"/>
                <a:sym typeface="Cabin"/>
              </a:rPr>
              <a:t>Provides automatic notifications when users spend more than their set budget. This feature helps users control spending and avoid exceeding limits.</a:t>
            </a:r>
          </a:p>
          <a:p>
            <a:pPr algn="l">
              <a:lnSpc>
                <a:spcPts val="2762"/>
              </a:lnSpc>
            </a:pPr>
          </a:p>
          <a:p>
            <a:pPr algn="l">
              <a:lnSpc>
                <a:spcPts val="2762"/>
              </a:lnSpc>
            </a:pPr>
            <a:r>
              <a:rPr lang="en-US" sz="2124">
                <a:solidFill>
                  <a:srgbClr val="000000"/>
                </a:solidFill>
                <a:latin typeface="Cabin"/>
                <a:ea typeface="Cabin"/>
                <a:cs typeface="Cabin"/>
                <a:sym typeface="Cabin"/>
              </a:rPr>
              <a:t>Prioritization based on user feedback:</a:t>
            </a:r>
          </a:p>
          <a:p>
            <a:pPr algn="l">
              <a:lnSpc>
                <a:spcPts val="2762"/>
              </a:lnSpc>
            </a:pPr>
            <a:r>
              <a:rPr lang="en-US" sz="2124">
                <a:solidFill>
                  <a:srgbClr val="000000"/>
                </a:solidFill>
                <a:latin typeface="Cabin"/>
                <a:ea typeface="Cabin"/>
                <a:cs typeface="Cabin"/>
                <a:sym typeface="Cabin"/>
              </a:rPr>
              <a:t>These features are implemented based on users' actual needs, helping to improve their ability to track and manage spending, while helping them gain a better understanding of their financial situation.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073481" y="657204"/>
            <a:ext cx="15940832" cy="1877459"/>
            <a:chOff x="0" y="0"/>
            <a:chExt cx="5906877" cy="695693"/>
          </a:xfrm>
        </p:grpSpPr>
        <p:sp>
          <p:nvSpPr>
            <p:cNvPr name="Freeform 4" id="4"/>
            <p:cNvSpPr/>
            <p:nvPr/>
          </p:nvSpPr>
          <p:spPr>
            <a:xfrm flipH="false" flipV="false" rot="0">
              <a:off x="0" y="0"/>
              <a:ext cx="5906877" cy="695693"/>
            </a:xfrm>
            <a:custGeom>
              <a:avLst/>
              <a:gdLst/>
              <a:ahLst/>
              <a:cxnLst/>
              <a:rect r="r" b="b" t="t" l="l"/>
              <a:pathLst>
                <a:path h="695693" w="5906877">
                  <a:moveTo>
                    <a:pt x="0" y="0"/>
                  </a:moveTo>
                  <a:lnTo>
                    <a:pt x="5906877" y="0"/>
                  </a:lnTo>
                  <a:lnTo>
                    <a:pt x="5906877" y="695693"/>
                  </a:lnTo>
                  <a:lnTo>
                    <a:pt x="0" y="695693"/>
                  </a:lnTo>
                  <a:close/>
                </a:path>
              </a:pathLst>
            </a:custGeom>
            <a:solidFill>
              <a:srgbClr val="FFFFFF"/>
            </a:solidFill>
          </p:spPr>
        </p:sp>
      </p:grpSp>
      <p:grpSp>
        <p:nvGrpSpPr>
          <p:cNvPr name="Group 5" id="5"/>
          <p:cNvGrpSpPr/>
          <p:nvPr/>
        </p:nvGrpSpPr>
        <p:grpSpPr>
          <a:xfrm rot="0">
            <a:off x="1073481" y="3222780"/>
            <a:ext cx="15940832" cy="6213433"/>
            <a:chOff x="0" y="0"/>
            <a:chExt cx="5815259" cy="2266677"/>
          </a:xfrm>
        </p:grpSpPr>
        <p:sp>
          <p:nvSpPr>
            <p:cNvPr name="Freeform 6" id="6"/>
            <p:cNvSpPr/>
            <p:nvPr/>
          </p:nvSpPr>
          <p:spPr>
            <a:xfrm flipH="false" flipV="false" rot="0">
              <a:off x="0" y="0"/>
              <a:ext cx="5815259" cy="2266677"/>
            </a:xfrm>
            <a:custGeom>
              <a:avLst/>
              <a:gdLst/>
              <a:ahLst/>
              <a:cxnLst/>
              <a:rect r="r" b="b" t="t" l="l"/>
              <a:pathLst>
                <a:path h="2266677" w="5815259">
                  <a:moveTo>
                    <a:pt x="0" y="0"/>
                  </a:moveTo>
                  <a:lnTo>
                    <a:pt x="5815259" y="0"/>
                  </a:lnTo>
                  <a:lnTo>
                    <a:pt x="5815259" y="2266677"/>
                  </a:lnTo>
                  <a:lnTo>
                    <a:pt x="0" y="2266677"/>
                  </a:lnTo>
                  <a:close/>
                </a:path>
              </a:pathLst>
            </a:custGeom>
            <a:solidFill>
              <a:srgbClr val="FFFFFF"/>
            </a:solidFill>
          </p:spPr>
        </p:sp>
      </p:grpSp>
      <p:sp>
        <p:nvSpPr>
          <p:cNvPr name="TextBox 7" id="7"/>
          <p:cNvSpPr txBox="true"/>
          <p:nvPr/>
        </p:nvSpPr>
        <p:spPr>
          <a:xfrm rot="0">
            <a:off x="4041022" y="704563"/>
            <a:ext cx="9859938" cy="1830101"/>
          </a:xfrm>
          <a:prstGeom prst="rect">
            <a:avLst/>
          </a:prstGeom>
        </p:spPr>
        <p:txBody>
          <a:bodyPr anchor="t" rtlCol="false" tIns="0" lIns="0" bIns="0" rIns="0">
            <a:spAutoFit/>
          </a:bodyPr>
          <a:lstStyle/>
          <a:p>
            <a:pPr algn="ctr" marL="0" indent="0" lvl="0">
              <a:lnSpc>
                <a:spcPts val="7205"/>
              </a:lnSpc>
              <a:spcBef>
                <a:spcPct val="0"/>
              </a:spcBef>
            </a:pPr>
            <a:r>
              <a:rPr lang="en-US" b="true" sz="6004">
                <a:solidFill>
                  <a:srgbClr val="003EA8"/>
                </a:solidFill>
                <a:latin typeface="Muli Bold"/>
                <a:ea typeface="Muli Bold"/>
                <a:cs typeface="Muli Bold"/>
                <a:sym typeface="Muli Bold"/>
              </a:rPr>
              <a:t>Data Management and Security</a:t>
            </a:r>
          </a:p>
        </p:txBody>
      </p:sp>
      <p:sp>
        <p:nvSpPr>
          <p:cNvPr name="TextBox 8" id="8"/>
          <p:cNvSpPr txBox="true"/>
          <p:nvPr/>
        </p:nvSpPr>
        <p:spPr>
          <a:xfrm rot="0">
            <a:off x="1295893" y="4044179"/>
            <a:ext cx="15637274" cy="4106863"/>
          </a:xfrm>
          <a:prstGeom prst="rect">
            <a:avLst/>
          </a:prstGeom>
        </p:spPr>
        <p:txBody>
          <a:bodyPr anchor="t" rtlCol="false" tIns="0" lIns="0" bIns="0" rIns="0">
            <a:spAutoFit/>
          </a:bodyPr>
          <a:lstStyle/>
          <a:p>
            <a:pPr algn="l">
              <a:lnSpc>
                <a:spcPts val="2762"/>
              </a:lnSpc>
            </a:pPr>
            <a:r>
              <a:rPr lang="en-US" sz="2124" b="true">
                <a:solidFill>
                  <a:srgbClr val="000000"/>
                </a:solidFill>
                <a:latin typeface="Cabin Bold"/>
                <a:ea typeface="Cabin Bold"/>
                <a:cs typeface="Cabin Bold"/>
                <a:sym typeface="Cabin Bold"/>
              </a:rPr>
              <a:t>Data Management:</a:t>
            </a:r>
          </a:p>
          <a:p>
            <a:pPr algn="l">
              <a:lnSpc>
                <a:spcPts val="2762"/>
              </a:lnSpc>
            </a:pPr>
          </a:p>
          <a:p>
            <a:pPr algn="l">
              <a:lnSpc>
                <a:spcPts val="2762"/>
              </a:lnSpc>
            </a:pPr>
            <a:r>
              <a:rPr lang="en-US" sz="2124">
                <a:solidFill>
                  <a:srgbClr val="000000"/>
                </a:solidFill>
                <a:latin typeface="Cabin"/>
                <a:ea typeface="Cabin"/>
                <a:cs typeface="Cabin"/>
                <a:sym typeface="Cabin"/>
              </a:rPr>
              <a:t>User data, including spending and budget information, is securely stored in Firebase Firestore or Realtime Database, ensuring fast retrieval and cross-device synchronization.</a:t>
            </a:r>
          </a:p>
          <a:p>
            <a:pPr algn="l">
              <a:lnSpc>
                <a:spcPts val="2762"/>
              </a:lnSpc>
            </a:pPr>
          </a:p>
          <a:p>
            <a:pPr algn="l">
              <a:lnSpc>
                <a:spcPts val="2762"/>
              </a:lnSpc>
            </a:pPr>
            <a:r>
              <a:rPr lang="en-US" sz="2124" b="true">
                <a:solidFill>
                  <a:srgbClr val="000000"/>
                </a:solidFill>
                <a:latin typeface="Cabin Bold"/>
                <a:ea typeface="Cabin Bold"/>
                <a:cs typeface="Cabin Bold"/>
                <a:sym typeface="Cabin Bold"/>
              </a:rPr>
              <a:t>Security:</a:t>
            </a:r>
          </a:p>
          <a:p>
            <a:pPr algn="l">
              <a:lnSpc>
                <a:spcPts val="2762"/>
              </a:lnSpc>
            </a:pPr>
          </a:p>
          <a:p>
            <a:pPr algn="l">
              <a:lnSpc>
                <a:spcPts val="2762"/>
              </a:lnSpc>
            </a:pPr>
            <a:r>
              <a:rPr lang="en-US" sz="2124">
                <a:solidFill>
                  <a:srgbClr val="000000"/>
                </a:solidFill>
                <a:latin typeface="Cabin"/>
                <a:ea typeface="Cabin"/>
                <a:cs typeface="Cabin"/>
                <a:sym typeface="Cabin"/>
              </a:rPr>
              <a:t>- User Authentication: Firebase Authentication is used to authenticate users via methods such as email/password or Google account, ensuring only valid users can access the app.</a:t>
            </a:r>
          </a:p>
          <a:p>
            <a:pPr algn="l">
              <a:lnSpc>
                <a:spcPts val="2762"/>
              </a:lnSpc>
            </a:pPr>
          </a:p>
          <a:p>
            <a:pPr algn="l">
              <a:lnSpc>
                <a:spcPts val="2762"/>
              </a:lnSpc>
            </a:pPr>
            <a:r>
              <a:rPr lang="en-US" sz="2124">
                <a:solidFill>
                  <a:srgbClr val="000000"/>
                </a:solidFill>
                <a:latin typeface="Cabin"/>
                <a:ea typeface="Cabin"/>
                <a:cs typeface="Cabin"/>
                <a:sym typeface="Cabin"/>
              </a:rPr>
              <a:t>- Data Security: Firebase provides robust security mechanisms, including role-based access and custom data security rules, to help protect user data from unauthorized access.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073481" y="657204"/>
            <a:ext cx="15940832" cy="1877459"/>
            <a:chOff x="0" y="0"/>
            <a:chExt cx="5906877" cy="695693"/>
          </a:xfrm>
        </p:grpSpPr>
        <p:sp>
          <p:nvSpPr>
            <p:cNvPr name="Freeform 4" id="4"/>
            <p:cNvSpPr/>
            <p:nvPr/>
          </p:nvSpPr>
          <p:spPr>
            <a:xfrm flipH="false" flipV="false" rot="0">
              <a:off x="0" y="0"/>
              <a:ext cx="5906877" cy="695693"/>
            </a:xfrm>
            <a:custGeom>
              <a:avLst/>
              <a:gdLst/>
              <a:ahLst/>
              <a:cxnLst/>
              <a:rect r="r" b="b" t="t" l="l"/>
              <a:pathLst>
                <a:path h="695693" w="5906877">
                  <a:moveTo>
                    <a:pt x="0" y="0"/>
                  </a:moveTo>
                  <a:lnTo>
                    <a:pt x="5906877" y="0"/>
                  </a:lnTo>
                  <a:lnTo>
                    <a:pt x="5906877" y="695693"/>
                  </a:lnTo>
                  <a:lnTo>
                    <a:pt x="0" y="695693"/>
                  </a:lnTo>
                  <a:close/>
                </a:path>
              </a:pathLst>
            </a:custGeom>
            <a:solidFill>
              <a:srgbClr val="FFFFFF"/>
            </a:solidFill>
          </p:spPr>
        </p:sp>
      </p:grpSp>
      <p:grpSp>
        <p:nvGrpSpPr>
          <p:cNvPr name="Group 5" id="5"/>
          <p:cNvGrpSpPr/>
          <p:nvPr/>
        </p:nvGrpSpPr>
        <p:grpSpPr>
          <a:xfrm rot="0">
            <a:off x="1073481" y="3222780"/>
            <a:ext cx="15940832" cy="6213433"/>
            <a:chOff x="0" y="0"/>
            <a:chExt cx="5815259" cy="2266677"/>
          </a:xfrm>
        </p:grpSpPr>
        <p:sp>
          <p:nvSpPr>
            <p:cNvPr name="Freeform 6" id="6"/>
            <p:cNvSpPr/>
            <p:nvPr/>
          </p:nvSpPr>
          <p:spPr>
            <a:xfrm flipH="false" flipV="false" rot="0">
              <a:off x="0" y="0"/>
              <a:ext cx="5815259" cy="2266677"/>
            </a:xfrm>
            <a:custGeom>
              <a:avLst/>
              <a:gdLst/>
              <a:ahLst/>
              <a:cxnLst/>
              <a:rect r="r" b="b" t="t" l="l"/>
              <a:pathLst>
                <a:path h="2266677" w="5815259">
                  <a:moveTo>
                    <a:pt x="0" y="0"/>
                  </a:moveTo>
                  <a:lnTo>
                    <a:pt x="5815259" y="0"/>
                  </a:lnTo>
                  <a:lnTo>
                    <a:pt x="5815259" y="2266677"/>
                  </a:lnTo>
                  <a:lnTo>
                    <a:pt x="0" y="2266677"/>
                  </a:lnTo>
                  <a:close/>
                </a:path>
              </a:pathLst>
            </a:custGeom>
            <a:solidFill>
              <a:srgbClr val="FFFFFF"/>
            </a:solidFill>
          </p:spPr>
        </p:sp>
      </p:grpSp>
      <p:sp>
        <p:nvSpPr>
          <p:cNvPr name="TextBox 7" id="7"/>
          <p:cNvSpPr txBox="true"/>
          <p:nvPr/>
        </p:nvSpPr>
        <p:spPr>
          <a:xfrm rot="0">
            <a:off x="3668883" y="223358"/>
            <a:ext cx="11667473" cy="2745151"/>
          </a:xfrm>
          <a:prstGeom prst="rect">
            <a:avLst/>
          </a:prstGeom>
        </p:spPr>
        <p:txBody>
          <a:bodyPr anchor="t" rtlCol="false" tIns="0" lIns="0" bIns="0" rIns="0">
            <a:spAutoFit/>
          </a:bodyPr>
          <a:lstStyle/>
          <a:p>
            <a:pPr algn="ctr">
              <a:lnSpc>
                <a:spcPts val="7205"/>
              </a:lnSpc>
            </a:pPr>
          </a:p>
          <a:p>
            <a:pPr algn="ctr">
              <a:lnSpc>
                <a:spcPts val="7205"/>
              </a:lnSpc>
            </a:pPr>
            <a:r>
              <a:rPr lang="en-US" sz="6004" b="true">
                <a:solidFill>
                  <a:srgbClr val="003EA8"/>
                </a:solidFill>
                <a:latin typeface="Muli Bold"/>
                <a:ea typeface="Muli Bold"/>
                <a:cs typeface="Muli Bold"/>
                <a:sym typeface="Muli Bold"/>
              </a:rPr>
              <a:t>User Testing and Feedback</a:t>
            </a:r>
          </a:p>
          <a:p>
            <a:pPr algn="ctr" marL="0" indent="0" lvl="0">
              <a:lnSpc>
                <a:spcPts val="7205"/>
              </a:lnSpc>
              <a:spcBef>
                <a:spcPct val="0"/>
              </a:spcBef>
            </a:pPr>
          </a:p>
        </p:txBody>
      </p:sp>
      <p:sp>
        <p:nvSpPr>
          <p:cNvPr name="TextBox 8" id="8"/>
          <p:cNvSpPr txBox="true"/>
          <p:nvPr/>
        </p:nvSpPr>
        <p:spPr>
          <a:xfrm rot="0">
            <a:off x="1325363" y="3752191"/>
            <a:ext cx="15637274" cy="4106863"/>
          </a:xfrm>
          <a:prstGeom prst="rect">
            <a:avLst/>
          </a:prstGeom>
        </p:spPr>
        <p:txBody>
          <a:bodyPr anchor="t" rtlCol="false" tIns="0" lIns="0" bIns="0" rIns="0">
            <a:spAutoFit/>
          </a:bodyPr>
          <a:lstStyle/>
          <a:p>
            <a:pPr algn="l">
              <a:lnSpc>
                <a:spcPts val="2762"/>
              </a:lnSpc>
            </a:pPr>
            <a:r>
              <a:rPr lang="en-US" sz="2124" b="true">
                <a:solidFill>
                  <a:srgbClr val="000000"/>
                </a:solidFill>
                <a:latin typeface="Cabin Bold"/>
                <a:ea typeface="Cabin Bold"/>
                <a:cs typeface="Cabin Bold"/>
                <a:sym typeface="Cabin Bold"/>
              </a:rPr>
              <a:t>User Testing:</a:t>
            </a:r>
          </a:p>
          <a:p>
            <a:pPr algn="l">
              <a:lnSpc>
                <a:spcPts val="2762"/>
              </a:lnSpc>
            </a:pPr>
            <a:r>
              <a:rPr lang="en-US" sz="2124">
                <a:solidFill>
                  <a:srgbClr val="000000"/>
                </a:solidFill>
                <a:latin typeface="Cabin"/>
                <a:ea typeface="Cabin"/>
                <a:cs typeface="Cabin"/>
                <a:sym typeface="Cabin"/>
              </a:rPr>
              <a:t>We conducted user testing with a group of students, asking them to test the app's key features such as recording expenses, creating categories, and viewing expense reports.</a:t>
            </a:r>
          </a:p>
          <a:p>
            <a:pPr algn="l">
              <a:lnSpc>
                <a:spcPts val="2762"/>
              </a:lnSpc>
            </a:pPr>
          </a:p>
          <a:p>
            <a:pPr algn="l">
              <a:lnSpc>
                <a:spcPts val="2762"/>
              </a:lnSpc>
            </a:pPr>
            <a:r>
              <a:rPr lang="en-US" sz="2124" b="true">
                <a:solidFill>
                  <a:srgbClr val="000000"/>
                </a:solidFill>
                <a:latin typeface="Cabin Bold"/>
                <a:ea typeface="Cabin Bold"/>
                <a:cs typeface="Cabin Bold"/>
                <a:sym typeface="Cabin Bold"/>
              </a:rPr>
              <a:t>Feedback received:</a:t>
            </a:r>
          </a:p>
          <a:p>
            <a:pPr algn="l">
              <a:lnSpc>
                <a:spcPts val="2762"/>
              </a:lnSpc>
            </a:pPr>
            <a:r>
              <a:rPr lang="en-US" sz="2124">
                <a:solidFill>
                  <a:srgbClr val="000000"/>
                </a:solidFill>
                <a:latin typeface="Cabin"/>
                <a:ea typeface="Cabin"/>
                <a:cs typeface="Cabin"/>
                <a:sym typeface="Cabin"/>
              </a:rPr>
              <a:t>Users found the interface friendly and easy to use, but some feedback was that the button placement and operations were too complicated.</a:t>
            </a:r>
          </a:p>
          <a:p>
            <a:pPr algn="l">
              <a:lnSpc>
                <a:spcPts val="2762"/>
              </a:lnSpc>
            </a:pPr>
          </a:p>
          <a:p>
            <a:pPr algn="l">
              <a:lnSpc>
                <a:spcPts val="2762"/>
              </a:lnSpc>
            </a:pPr>
            <a:r>
              <a:rPr lang="en-US" sz="2124" b="true">
                <a:solidFill>
                  <a:srgbClr val="000000"/>
                </a:solidFill>
                <a:latin typeface="Cabin Bold"/>
                <a:ea typeface="Cabin Bold"/>
                <a:cs typeface="Cabin Bold"/>
                <a:sym typeface="Cabin Bold"/>
              </a:rPr>
              <a:t>Usability changes:</a:t>
            </a:r>
          </a:p>
          <a:p>
            <a:pPr algn="l">
              <a:lnSpc>
                <a:spcPts val="2762"/>
              </a:lnSpc>
            </a:pPr>
            <a:r>
              <a:rPr lang="en-US" sz="2124">
                <a:solidFill>
                  <a:srgbClr val="000000"/>
                </a:solidFill>
                <a:latin typeface="Cabin"/>
                <a:ea typeface="Cabin"/>
                <a:cs typeface="Cabin"/>
                <a:sym typeface="Cabin"/>
              </a:rPr>
              <a:t>- </a:t>
            </a:r>
            <a:r>
              <a:rPr lang="en-US" sz="2124">
                <a:solidFill>
                  <a:srgbClr val="000000"/>
                </a:solidFill>
                <a:latin typeface="Cabin"/>
                <a:ea typeface="Cabin"/>
                <a:cs typeface="Cabin"/>
                <a:sym typeface="Cabin"/>
              </a:rPr>
              <a:t>Adjusted button placement: Important buttons such as "Add expense" and "View report" were moved to more accessible locations.</a:t>
            </a:r>
          </a:p>
          <a:p>
            <a:pPr algn="l">
              <a:lnSpc>
                <a:spcPts val="2762"/>
              </a:lnSpc>
            </a:pPr>
            <a:r>
              <a:rPr lang="en-US" sz="2124">
                <a:solidFill>
                  <a:srgbClr val="000000"/>
                </a:solidFill>
                <a:latin typeface="Cabin"/>
                <a:ea typeface="Cabin"/>
                <a:cs typeface="Cabin"/>
                <a:sym typeface="Cabin"/>
              </a:rPr>
              <a:t>- </a:t>
            </a:r>
            <a:r>
              <a:rPr lang="en-US" sz="2124">
                <a:solidFill>
                  <a:srgbClr val="000000"/>
                </a:solidFill>
                <a:latin typeface="Cabin"/>
                <a:ea typeface="Cabin"/>
                <a:cs typeface="Cabin"/>
                <a:sym typeface="Cabin"/>
              </a:rPr>
              <a:t>Simplified process: The expense entry process has been optimized, reducing the number of steps required, making the user experience faster and smoother.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073481" y="657204"/>
            <a:ext cx="15940832" cy="1877459"/>
            <a:chOff x="0" y="0"/>
            <a:chExt cx="5906877" cy="695693"/>
          </a:xfrm>
        </p:grpSpPr>
        <p:sp>
          <p:nvSpPr>
            <p:cNvPr name="Freeform 4" id="4"/>
            <p:cNvSpPr/>
            <p:nvPr/>
          </p:nvSpPr>
          <p:spPr>
            <a:xfrm flipH="false" flipV="false" rot="0">
              <a:off x="0" y="0"/>
              <a:ext cx="5906877" cy="695693"/>
            </a:xfrm>
            <a:custGeom>
              <a:avLst/>
              <a:gdLst/>
              <a:ahLst/>
              <a:cxnLst/>
              <a:rect r="r" b="b" t="t" l="l"/>
              <a:pathLst>
                <a:path h="695693" w="5906877">
                  <a:moveTo>
                    <a:pt x="0" y="0"/>
                  </a:moveTo>
                  <a:lnTo>
                    <a:pt x="5906877" y="0"/>
                  </a:lnTo>
                  <a:lnTo>
                    <a:pt x="5906877" y="695693"/>
                  </a:lnTo>
                  <a:lnTo>
                    <a:pt x="0" y="695693"/>
                  </a:lnTo>
                  <a:close/>
                </a:path>
              </a:pathLst>
            </a:custGeom>
            <a:solidFill>
              <a:srgbClr val="FFFFFF"/>
            </a:solidFill>
          </p:spPr>
        </p:sp>
      </p:grpSp>
      <p:grpSp>
        <p:nvGrpSpPr>
          <p:cNvPr name="Group 5" id="5"/>
          <p:cNvGrpSpPr/>
          <p:nvPr/>
        </p:nvGrpSpPr>
        <p:grpSpPr>
          <a:xfrm rot="0">
            <a:off x="1073481" y="3222780"/>
            <a:ext cx="15940832" cy="4804619"/>
            <a:chOff x="0" y="0"/>
            <a:chExt cx="5815259" cy="1752738"/>
          </a:xfrm>
        </p:grpSpPr>
        <p:sp>
          <p:nvSpPr>
            <p:cNvPr name="Freeform 6" id="6"/>
            <p:cNvSpPr/>
            <p:nvPr/>
          </p:nvSpPr>
          <p:spPr>
            <a:xfrm flipH="false" flipV="false" rot="0">
              <a:off x="0" y="0"/>
              <a:ext cx="5815259" cy="1752738"/>
            </a:xfrm>
            <a:custGeom>
              <a:avLst/>
              <a:gdLst/>
              <a:ahLst/>
              <a:cxnLst/>
              <a:rect r="r" b="b" t="t" l="l"/>
              <a:pathLst>
                <a:path h="1752738" w="5815259">
                  <a:moveTo>
                    <a:pt x="0" y="0"/>
                  </a:moveTo>
                  <a:lnTo>
                    <a:pt x="5815259" y="0"/>
                  </a:lnTo>
                  <a:lnTo>
                    <a:pt x="5815259" y="1752738"/>
                  </a:lnTo>
                  <a:lnTo>
                    <a:pt x="0" y="1752738"/>
                  </a:lnTo>
                  <a:close/>
                </a:path>
              </a:pathLst>
            </a:custGeom>
            <a:solidFill>
              <a:srgbClr val="FFFFFF"/>
            </a:solidFill>
          </p:spPr>
        </p:sp>
      </p:grpSp>
      <p:sp>
        <p:nvSpPr>
          <p:cNvPr name="TextBox 7" id="7"/>
          <p:cNvSpPr txBox="true"/>
          <p:nvPr/>
        </p:nvSpPr>
        <p:spPr>
          <a:xfrm rot="0">
            <a:off x="3668883" y="1138409"/>
            <a:ext cx="11667473" cy="915050"/>
          </a:xfrm>
          <a:prstGeom prst="rect">
            <a:avLst/>
          </a:prstGeom>
        </p:spPr>
        <p:txBody>
          <a:bodyPr anchor="t" rtlCol="false" tIns="0" lIns="0" bIns="0" rIns="0">
            <a:spAutoFit/>
          </a:bodyPr>
          <a:lstStyle/>
          <a:p>
            <a:pPr algn="ctr" marL="0" indent="0" lvl="0">
              <a:lnSpc>
                <a:spcPts val="7205"/>
              </a:lnSpc>
              <a:spcBef>
                <a:spcPct val="0"/>
              </a:spcBef>
            </a:pPr>
            <a:r>
              <a:rPr lang="en-US" b="true" sz="6004">
                <a:solidFill>
                  <a:srgbClr val="003EA8"/>
                </a:solidFill>
                <a:latin typeface="Muli Bold"/>
                <a:ea typeface="Muli Bold"/>
                <a:cs typeface="Muli Bold"/>
                <a:sym typeface="Muli Bold"/>
              </a:rPr>
              <a:t>Challenges Faced</a:t>
            </a:r>
          </a:p>
        </p:txBody>
      </p:sp>
      <p:sp>
        <p:nvSpPr>
          <p:cNvPr name="TextBox 8" id="8"/>
          <p:cNvSpPr txBox="true"/>
          <p:nvPr/>
        </p:nvSpPr>
        <p:spPr>
          <a:xfrm rot="0">
            <a:off x="1325363" y="3752191"/>
            <a:ext cx="15637274" cy="3078163"/>
          </a:xfrm>
          <a:prstGeom prst="rect">
            <a:avLst/>
          </a:prstGeom>
        </p:spPr>
        <p:txBody>
          <a:bodyPr anchor="t" rtlCol="false" tIns="0" lIns="0" bIns="0" rIns="0">
            <a:spAutoFit/>
          </a:bodyPr>
          <a:lstStyle/>
          <a:p>
            <a:pPr algn="l">
              <a:lnSpc>
                <a:spcPts val="2762"/>
              </a:lnSpc>
            </a:pPr>
            <a:r>
              <a:rPr lang="en-US" sz="2124" b="true">
                <a:solidFill>
                  <a:srgbClr val="000000"/>
                </a:solidFill>
                <a:latin typeface="Cabin Bold"/>
                <a:ea typeface="Cabin Bold"/>
                <a:cs typeface="Cabin Bold"/>
                <a:sym typeface="Cabin Bold"/>
              </a:rPr>
              <a:t>Technical challenges:</a:t>
            </a:r>
          </a:p>
          <a:p>
            <a:pPr algn="l">
              <a:lnSpc>
                <a:spcPts val="2762"/>
              </a:lnSpc>
            </a:pPr>
          </a:p>
          <a:p>
            <a:pPr algn="l">
              <a:lnSpc>
                <a:spcPts val="2762"/>
              </a:lnSpc>
            </a:pPr>
            <a:r>
              <a:rPr lang="en-US" sz="2124">
                <a:solidFill>
                  <a:srgbClr val="000000"/>
                </a:solidFill>
                <a:latin typeface="Cabin"/>
                <a:ea typeface="Cabin"/>
                <a:cs typeface="Cabin"/>
                <a:sym typeface="Cabin"/>
              </a:rPr>
              <a:t>Sync data between devices: Encountered latency and inaccurate synchronization issues. We Optimized the use of Firebase Realtime Database and improved the synchronization process.</a:t>
            </a:r>
          </a:p>
          <a:p>
            <a:pPr algn="l">
              <a:lnSpc>
                <a:spcPts val="2762"/>
              </a:lnSpc>
            </a:pPr>
          </a:p>
          <a:p>
            <a:pPr algn="l">
              <a:lnSpc>
                <a:spcPts val="2762"/>
              </a:lnSpc>
            </a:pPr>
            <a:r>
              <a:rPr lang="en-US" sz="2124" b="true">
                <a:solidFill>
                  <a:srgbClr val="000000"/>
                </a:solidFill>
                <a:latin typeface="Cabin Bold"/>
                <a:ea typeface="Cabin Bold"/>
                <a:cs typeface="Cabin Bold"/>
                <a:sym typeface="Cabin Bold"/>
              </a:rPr>
              <a:t>Time constraints:</a:t>
            </a:r>
          </a:p>
          <a:p>
            <a:pPr algn="l">
              <a:lnSpc>
                <a:spcPts val="2762"/>
              </a:lnSpc>
            </a:pPr>
          </a:p>
          <a:p>
            <a:pPr algn="l">
              <a:lnSpc>
                <a:spcPts val="2762"/>
              </a:lnSpc>
            </a:pPr>
            <a:r>
              <a:rPr lang="en-US" sz="2124">
                <a:solidFill>
                  <a:srgbClr val="000000"/>
                </a:solidFill>
                <a:latin typeface="Cabin"/>
                <a:ea typeface="Cabin"/>
                <a:cs typeface="Cabin"/>
                <a:sym typeface="Cabin"/>
              </a:rPr>
              <a:t>Short time and large workload. We Prioritized core features and applied Agile methodology, dividing work into short sprints to ensure progress.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073481" y="657204"/>
            <a:ext cx="15940832" cy="1877459"/>
            <a:chOff x="0" y="0"/>
            <a:chExt cx="5906877" cy="695693"/>
          </a:xfrm>
        </p:grpSpPr>
        <p:sp>
          <p:nvSpPr>
            <p:cNvPr name="Freeform 4" id="4"/>
            <p:cNvSpPr/>
            <p:nvPr/>
          </p:nvSpPr>
          <p:spPr>
            <a:xfrm flipH="false" flipV="false" rot="0">
              <a:off x="0" y="0"/>
              <a:ext cx="5906877" cy="695693"/>
            </a:xfrm>
            <a:custGeom>
              <a:avLst/>
              <a:gdLst/>
              <a:ahLst/>
              <a:cxnLst/>
              <a:rect r="r" b="b" t="t" l="l"/>
              <a:pathLst>
                <a:path h="695693" w="5906877">
                  <a:moveTo>
                    <a:pt x="0" y="0"/>
                  </a:moveTo>
                  <a:lnTo>
                    <a:pt x="5906877" y="0"/>
                  </a:lnTo>
                  <a:lnTo>
                    <a:pt x="5906877" y="695693"/>
                  </a:lnTo>
                  <a:lnTo>
                    <a:pt x="0" y="695693"/>
                  </a:lnTo>
                  <a:close/>
                </a:path>
              </a:pathLst>
            </a:custGeom>
            <a:solidFill>
              <a:srgbClr val="FFFFFF"/>
            </a:solidFill>
          </p:spPr>
        </p:sp>
      </p:grpSp>
      <p:grpSp>
        <p:nvGrpSpPr>
          <p:cNvPr name="Group 5" id="5"/>
          <p:cNvGrpSpPr/>
          <p:nvPr/>
        </p:nvGrpSpPr>
        <p:grpSpPr>
          <a:xfrm rot="0">
            <a:off x="1073481" y="3222780"/>
            <a:ext cx="15940832" cy="4804619"/>
            <a:chOff x="0" y="0"/>
            <a:chExt cx="5815259" cy="1752738"/>
          </a:xfrm>
        </p:grpSpPr>
        <p:sp>
          <p:nvSpPr>
            <p:cNvPr name="Freeform 6" id="6"/>
            <p:cNvSpPr/>
            <p:nvPr/>
          </p:nvSpPr>
          <p:spPr>
            <a:xfrm flipH="false" flipV="false" rot="0">
              <a:off x="0" y="0"/>
              <a:ext cx="5815259" cy="1752738"/>
            </a:xfrm>
            <a:custGeom>
              <a:avLst/>
              <a:gdLst/>
              <a:ahLst/>
              <a:cxnLst/>
              <a:rect r="r" b="b" t="t" l="l"/>
              <a:pathLst>
                <a:path h="1752738" w="5815259">
                  <a:moveTo>
                    <a:pt x="0" y="0"/>
                  </a:moveTo>
                  <a:lnTo>
                    <a:pt x="5815259" y="0"/>
                  </a:lnTo>
                  <a:lnTo>
                    <a:pt x="5815259" y="1752738"/>
                  </a:lnTo>
                  <a:lnTo>
                    <a:pt x="0" y="1752738"/>
                  </a:lnTo>
                  <a:close/>
                </a:path>
              </a:pathLst>
            </a:custGeom>
            <a:solidFill>
              <a:srgbClr val="FFFFFF"/>
            </a:solidFill>
          </p:spPr>
        </p:sp>
      </p:grpSp>
      <p:sp>
        <p:nvSpPr>
          <p:cNvPr name="TextBox 7" id="7"/>
          <p:cNvSpPr txBox="true"/>
          <p:nvPr/>
        </p:nvSpPr>
        <p:spPr>
          <a:xfrm rot="0">
            <a:off x="3210161" y="1028700"/>
            <a:ext cx="11667473" cy="1830101"/>
          </a:xfrm>
          <a:prstGeom prst="rect">
            <a:avLst/>
          </a:prstGeom>
        </p:spPr>
        <p:txBody>
          <a:bodyPr anchor="t" rtlCol="false" tIns="0" lIns="0" bIns="0" rIns="0">
            <a:spAutoFit/>
          </a:bodyPr>
          <a:lstStyle/>
          <a:p>
            <a:pPr algn="ctr">
              <a:lnSpc>
                <a:spcPts val="7205"/>
              </a:lnSpc>
            </a:pPr>
            <a:r>
              <a:rPr lang="en-US" sz="6004" b="true">
                <a:solidFill>
                  <a:srgbClr val="003EA8"/>
                </a:solidFill>
                <a:latin typeface="Muli Bold"/>
                <a:ea typeface="Muli Bold"/>
                <a:cs typeface="Muli Bold"/>
                <a:sym typeface="Muli Bold"/>
              </a:rPr>
              <a:t>Quality Assurance and Testing</a:t>
            </a:r>
          </a:p>
          <a:p>
            <a:pPr algn="ctr" marL="0" indent="0" lvl="0">
              <a:lnSpc>
                <a:spcPts val="7205"/>
              </a:lnSpc>
              <a:spcBef>
                <a:spcPct val="0"/>
              </a:spcBef>
            </a:pPr>
          </a:p>
        </p:txBody>
      </p:sp>
      <p:sp>
        <p:nvSpPr>
          <p:cNvPr name="TextBox 8" id="8"/>
          <p:cNvSpPr txBox="true"/>
          <p:nvPr/>
        </p:nvSpPr>
        <p:spPr>
          <a:xfrm rot="0">
            <a:off x="1325363" y="3752191"/>
            <a:ext cx="15637274" cy="2735263"/>
          </a:xfrm>
          <a:prstGeom prst="rect">
            <a:avLst/>
          </a:prstGeom>
        </p:spPr>
        <p:txBody>
          <a:bodyPr anchor="t" rtlCol="false" tIns="0" lIns="0" bIns="0" rIns="0">
            <a:spAutoFit/>
          </a:bodyPr>
          <a:lstStyle/>
          <a:p>
            <a:pPr algn="l">
              <a:lnSpc>
                <a:spcPts val="2762"/>
              </a:lnSpc>
            </a:pPr>
            <a:r>
              <a:rPr lang="en-US" sz="2124" b="true">
                <a:solidFill>
                  <a:srgbClr val="000000"/>
                </a:solidFill>
                <a:latin typeface="Cabin Bold"/>
                <a:ea typeface="Cabin Bold"/>
                <a:cs typeface="Cabin Bold"/>
                <a:sym typeface="Cabin Bold"/>
              </a:rPr>
              <a:t>Functionality Testing: </a:t>
            </a:r>
            <a:r>
              <a:rPr lang="en-US" sz="2124">
                <a:solidFill>
                  <a:srgbClr val="000000"/>
                </a:solidFill>
                <a:latin typeface="Cabin"/>
                <a:ea typeface="Cabin"/>
                <a:cs typeface="Cabin"/>
                <a:sym typeface="Cabin"/>
              </a:rPr>
              <a:t>We tested the main features of the application such as expense recording, category categorization, and expense report viewing. Each feature was thoroughly tested to ensure that it worked correctly and met user requirements.</a:t>
            </a:r>
          </a:p>
          <a:p>
            <a:pPr algn="l">
              <a:lnSpc>
                <a:spcPts val="2762"/>
              </a:lnSpc>
            </a:pPr>
          </a:p>
          <a:p>
            <a:pPr algn="l">
              <a:lnSpc>
                <a:spcPts val="2762"/>
              </a:lnSpc>
            </a:pPr>
            <a:r>
              <a:rPr lang="en-US" sz="2124" b="true">
                <a:solidFill>
                  <a:srgbClr val="000000"/>
                </a:solidFill>
                <a:latin typeface="Cabin Bold"/>
                <a:ea typeface="Cabin Bold"/>
                <a:cs typeface="Cabin Bold"/>
                <a:sym typeface="Cabin Bold"/>
              </a:rPr>
              <a:t>Usability Testing:</a:t>
            </a:r>
            <a:r>
              <a:rPr lang="en-US" sz="2124">
                <a:solidFill>
                  <a:srgbClr val="000000"/>
                </a:solidFill>
                <a:latin typeface="Cabin"/>
                <a:ea typeface="Cabin"/>
                <a:cs typeface="Cabin"/>
                <a:sym typeface="Cabin"/>
              </a:rPr>
              <a:t> Users tested the interface to ensure user-friendliness and ease of use. Elements such as button placement, data entry process, and report viewing were tested and optimized based on user feedback.</a:t>
            </a:r>
          </a:p>
          <a:p>
            <a:pPr algn="l">
              <a:lnSpc>
                <a:spcPts val="2762"/>
              </a:lnSpc>
            </a:pPr>
          </a:p>
          <a:p>
            <a:pPr algn="l">
              <a:lnSpc>
                <a:spcPts val="2762"/>
              </a:lnSpc>
            </a:pPr>
            <a:r>
              <a:rPr lang="en-US" sz="2124" b="true">
                <a:solidFill>
                  <a:srgbClr val="000000"/>
                </a:solidFill>
                <a:latin typeface="Cabin Bold"/>
                <a:ea typeface="Cabin Bold"/>
                <a:cs typeface="Cabin Bold"/>
                <a:sym typeface="Cabin Bold"/>
              </a:rPr>
              <a:t>Results:</a:t>
            </a:r>
            <a:r>
              <a:rPr lang="en-US" sz="2124">
                <a:solidFill>
                  <a:srgbClr val="000000"/>
                </a:solidFill>
                <a:latin typeface="Cabin"/>
                <a:ea typeface="Cabin"/>
                <a:cs typeface="Cabin"/>
                <a:sym typeface="Cabin"/>
              </a:rPr>
              <a:t> The application achieved high reliability, stable features, and good performance. The interface was rated by users as easy to use and intuitive.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19294" y="657204"/>
            <a:ext cx="15795020" cy="1907038"/>
            <a:chOff x="0" y="0"/>
            <a:chExt cx="5762066" cy="695693"/>
          </a:xfrm>
        </p:grpSpPr>
        <p:sp>
          <p:nvSpPr>
            <p:cNvPr name="Freeform 4" id="4"/>
            <p:cNvSpPr/>
            <p:nvPr/>
          </p:nvSpPr>
          <p:spPr>
            <a:xfrm flipH="false" flipV="false" rot="0">
              <a:off x="0" y="0"/>
              <a:ext cx="5762066" cy="695693"/>
            </a:xfrm>
            <a:custGeom>
              <a:avLst/>
              <a:gdLst/>
              <a:ahLst/>
              <a:cxnLst/>
              <a:rect r="r" b="b" t="t" l="l"/>
              <a:pathLst>
                <a:path h="695693" w="5762066">
                  <a:moveTo>
                    <a:pt x="0" y="0"/>
                  </a:moveTo>
                  <a:lnTo>
                    <a:pt x="5762066" y="0"/>
                  </a:lnTo>
                  <a:lnTo>
                    <a:pt x="5762066" y="695693"/>
                  </a:lnTo>
                  <a:lnTo>
                    <a:pt x="0" y="695693"/>
                  </a:lnTo>
                  <a:close/>
                </a:path>
              </a:pathLst>
            </a:custGeom>
            <a:solidFill>
              <a:srgbClr val="FFFFFF"/>
            </a:solidFill>
          </p:spPr>
        </p:sp>
      </p:grpSp>
      <p:grpSp>
        <p:nvGrpSpPr>
          <p:cNvPr name="Group 5" id="5"/>
          <p:cNvGrpSpPr/>
          <p:nvPr/>
        </p:nvGrpSpPr>
        <p:grpSpPr>
          <a:xfrm rot="0">
            <a:off x="1219294" y="2903804"/>
            <a:ext cx="15795020" cy="6133689"/>
            <a:chOff x="0" y="0"/>
            <a:chExt cx="5762066" cy="2237586"/>
          </a:xfrm>
        </p:grpSpPr>
        <p:sp>
          <p:nvSpPr>
            <p:cNvPr name="Freeform 6" id="6"/>
            <p:cNvSpPr/>
            <p:nvPr/>
          </p:nvSpPr>
          <p:spPr>
            <a:xfrm flipH="false" flipV="false" rot="0">
              <a:off x="0" y="0"/>
              <a:ext cx="5762066" cy="2237586"/>
            </a:xfrm>
            <a:custGeom>
              <a:avLst/>
              <a:gdLst/>
              <a:ahLst/>
              <a:cxnLst/>
              <a:rect r="r" b="b" t="t" l="l"/>
              <a:pathLst>
                <a:path h="2237586" w="5762066">
                  <a:moveTo>
                    <a:pt x="0" y="0"/>
                  </a:moveTo>
                  <a:lnTo>
                    <a:pt x="5762066" y="0"/>
                  </a:lnTo>
                  <a:lnTo>
                    <a:pt x="5762066" y="2237586"/>
                  </a:lnTo>
                  <a:lnTo>
                    <a:pt x="0" y="2237586"/>
                  </a:lnTo>
                  <a:close/>
                </a:path>
              </a:pathLst>
            </a:custGeom>
            <a:solidFill>
              <a:srgbClr val="FFFFFF"/>
            </a:solidFill>
          </p:spPr>
        </p:sp>
      </p:grpSp>
      <p:sp>
        <p:nvSpPr>
          <p:cNvPr name="TextBox 7" id="7"/>
          <p:cNvSpPr txBox="true"/>
          <p:nvPr/>
        </p:nvSpPr>
        <p:spPr>
          <a:xfrm rot="0">
            <a:off x="2976432" y="985017"/>
            <a:ext cx="12280743" cy="2743200"/>
          </a:xfrm>
          <a:prstGeom prst="rect">
            <a:avLst/>
          </a:prstGeom>
        </p:spPr>
        <p:txBody>
          <a:bodyPr anchor="t" rtlCol="false" tIns="0" lIns="0" bIns="0" rIns="0">
            <a:spAutoFit/>
          </a:bodyPr>
          <a:lstStyle/>
          <a:p>
            <a:pPr algn="ctr">
              <a:lnSpc>
                <a:spcPts val="10800"/>
              </a:lnSpc>
            </a:pPr>
            <a:r>
              <a:rPr lang="en-US" sz="9000" b="true">
                <a:solidFill>
                  <a:srgbClr val="003EA8"/>
                </a:solidFill>
                <a:latin typeface="Muli Bold"/>
                <a:ea typeface="Muli Bold"/>
                <a:cs typeface="Muli Bold"/>
                <a:sym typeface="Muli Bold"/>
              </a:rPr>
              <a:t>Risk Management</a:t>
            </a:r>
          </a:p>
          <a:p>
            <a:pPr algn="ctr" marL="0" indent="0" lvl="0">
              <a:lnSpc>
                <a:spcPts val="10800"/>
              </a:lnSpc>
              <a:spcBef>
                <a:spcPct val="0"/>
              </a:spcBef>
            </a:pPr>
          </a:p>
        </p:txBody>
      </p:sp>
      <p:sp>
        <p:nvSpPr>
          <p:cNvPr name="TextBox 8" id="8"/>
          <p:cNvSpPr txBox="true"/>
          <p:nvPr/>
        </p:nvSpPr>
        <p:spPr>
          <a:xfrm rot="0">
            <a:off x="1325363" y="3752191"/>
            <a:ext cx="15637274" cy="3078163"/>
          </a:xfrm>
          <a:prstGeom prst="rect">
            <a:avLst/>
          </a:prstGeom>
        </p:spPr>
        <p:txBody>
          <a:bodyPr anchor="t" rtlCol="false" tIns="0" lIns="0" bIns="0" rIns="0">
            <a:spAutoFit/>
          </a:bodyPr>
          <a:lstStyle/>
          <a:p>
            <a:pPr algn="l">
              <a:lnSpc>
                <a:spcPts val="2762"/>
              </a:lnSpc>
            </a:pPr>
            <a:r>
              <a:rPr lang="en-US" sz="2124" b="true">
                <a:solidFill>
                  <a:srgbClr val="000000"/>
                </a:solidFill>
                <a:latin typeface="Cabin Bold"/>
                <a:ea typeface="Cabin Bold"/>
                <a:cs typeface="Cabin Bold"/>
                <a:sym typeface="Cabin Bold"/>
              </a:rPr>
              <a:t>Risks identified:</a:t>
            </a:r>
          </a:p>
          <a:p>
            <a:pPr algn="l">
              <a:lnSpc>
                <a:spcPts val="2762"/>
              </a:lnSpc>
            </a:pPr>
            <a:r>
              <a:rPr lang="en-US" sz="2124">
                <a:solidFill>
                  <a:srgbClr val="000000"/>
                </a:solidFill>
                <a:latin typeface="Cabin"/>
                <a:ea typeface="Cabin"/>
                <a:cs typeface="Cabin"/>
                <a:sym typeface="Cabin"/>
              </a:rPr>
              <a:t>- </a:t>
            </a:r>
            <a:r>
              <a:rPr lang="en-US" sz="2124">
                <a:solidFill>
                  <a:srgbClr val="000000"/>
                </a:solidFill>
                <a:latin typeface="Cabin"/>
                <a:ea typeface="Cabin"/>
                <a:cs typeface="Cabin"/>
                <a:sym typeface="Cabin"/>
              </a:rPr>
              <a:t>Limited mobile experience: The team's lack of experience in mobile app development could affect the progress and quality of the product.</a:t>
            </a:r>
          </a:p>
          <a:p>
            <a:pPr algn="l">
              <a:lnSpc>
                <a:spcPts val="2762"/>
              </a:lnSpc>
            </a:pPr>
            <a:r>
              <a:rPr lang="en-US" sz="2124">
                <a:solidFill>
                  <a:srgbClr val="000000"/>
                </a:solidFill>
                <a:latin typeface="Cabin"/>
                <a:ea typeface="Cabin"/>
                <a:cs typeface="Cabin"/>
                <a:sym typeface="Cabin"/>
              </a:rPr>
              <a:t>- </a:t>
            </a:r>
            <a:r>
              <a:rPr lang="en-US" sz="2124">
                <a:solidFill>
                  <a:srgbClr val="000000"/>
                </a:solidFill>
                <a:latin typeface="Cabin"/>
                <a:ea typeface="Cabin"/>
                <a:cs typeface="Cabin"/>
                <a:sym typeface="Cabin"/>
              </a:rPr>
              <a:t>Scope expansion: Adding new features could exceed the project's capabilities and time.</a:t>
            </a:r>
          </a:p>
          <a:p>
            <a:pPr algn="l">
              <a:lnSpc>
                <a:spcPts val="2762"/>
              </a:lnSpc>
            </a:pPr>
          </a:p>
          <a:p>
            <a:pPr algn="l">
              <a:lnSpc>
                <a:spcPts val="2762"/>
              </a:lnSpc>
            </a:pPr>
            <a:r>
              <a:rPr lang="en-US" sz="2124" b="true">
                <a:solidFill>
                  <a:srgbClr val="000000"/>
                </a:solidFill>
                <a:latin typeface="Cabin Bold"/>
                <a:ea typeface="Cabin Bold"/>
                <a:cs typeface="Cabin Bold"/>
                <a:sym typeface="Cabin Bold"/>
              </a:rPr>
              <a:t>Risk mitigation strategies:</a:t>
            </a:r>
          </a:p>
          <a:p>
            <a:pPr algn="l">
              <a:lnSpc>
                <a:spcPts val="2762"/>
              </a:lnSpc>
            </a:pPr>
            <a:r>
              <a:rPr lang="en-US" sz="2124">
                <a:solidFill>
                  <a:srgbClr val="000000"/>
                </a:solidFill>
                <a:latin typeface="Cabin"/>
                <a:ea typeface="Cabin"/>
                <a:cs typeface="Cabin"/>
                <a:sym typeface="Cabin"/>
              </a:rPr>
              <a:t>- </a:t>
            </a:r>
            <a:r>
              <a:rPr lang="en-US" sz="2124">
                <a:solidFill>
                  <a:srgbClr val="000000"/>
                </a:solidFill>
                <a:latin typeface="Cabin"/>
                <a:ea typeface="Cabin"/>
                <a:cs typeface="Cabin"/>
                <a:sym typeface="Cabin"/>
              </a:rPr>
              <a:t>Training and support: The team took courses and consulted documents to improve their mobile development skills.</a:t>
            </a:r>
          </a:p>
          <a:p>
            <a:pPr algn="l">
              <a:lnSpc>
                <a:spcPts val="2762"/>
              </a:lnSpc>
            </a:pPr>
            <a:r>
              <a:rPr lang="en-US" sz="2124">
                <a:solidFill>
                  <a:srgbClr val="000000"/>
                </a:solidFill>
                <a:latin typeface="Cabin"/>
                <a:ea typeface="Cabin"/>
                <a:cs typeface="Cabin"/>
                <a:sym typeface="Cabin"/>
              </a:rPr>
              <a:t>- </a:t>
            </a:r>
            <a:r>
              <a:rPr lang="en-US" sz="2124">
                <a:solidFill>
                  <a:srgbClr val="000000"/>
                </a:solidFill>
                <a:latin typeface="Cabin"/>
                <a:ea typeface="Cabin"/>
                <a:cs typeface="Cabin"/>
                <a:sym typeface="Cabin"/>
              </a:rPr>
              <a:t>Core feature prioritization: We limited the project scope, focusing on the most important features and gradually completed the secondary features later.</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19294" y="657204"/>
            <a:ext cx="15795020" cy="1907038"/>
            <a:chOff x="0" y="0"/>
            <a:chExt cx="5762066" cy="695693"/>
          </a:xfrm>
        </p:grpSpPr>
        <p:sp>
          <p:nvSpPr>
            <p:cNvPr name="Freeform 4" id="4"/>
            <p:cNvSpPr/>
            <p:nvPr/>
          </p:nvSpPr>
          <p:spPr>
            <a:xfrm flipH="false" flipV="false" rot="0">
              <a:off x="0" y="0"/>
              <a:ext cx="5762066" cy="695693"/>
            </a:xfrm>
            <a:custGeom>
              <a:avLst/>
              <a:gdLst/>
              <a:ahLst/>
              <a:cxnLst/>
              <a:rect r="r" b="b" t="t" l="l"/>
              <a:pathLst>
                <a:path h="695693" w="5762066">
                  <a:moveTo>
                    <a:pt x="0" y="0"/>
                  </a:moveTo>
                  <a:lnTo>
                    <a:pt x="5762066" y="0"/>
                  </a:lnTo>
                  <a:lnTo>
                    <a:pt x="5762066" y="695693"/>
                  </a:lnTo>
                  <a:lnTo>
                    <a:pt x="0" y="695693"/>
                  </a:lnTo>
                  <a:close/>
                </a:path>
              </a:pathLst>
            </a:custGeom>
            <a:solidFill>
              <a:srgbClr val="FFFFFF"/>
            </a:solidFill>
          </p:spPr>
        </p:sp>
      </p:grpSp>
      <p:grpSp>
        <p:nvGrpSpPr>
          <p:cNvPr name="Group 5" id="5"/>
          <p:cNvGrpSpPr/>
          <p:nvPr/>
        </p:nvGrpSpPr>
        <p:grpSpPr>
          <a:xfrm rot="0">
            <a:off x="1219294" y="2903804"/>
            <a:ext cx="15795020" cy="6063356"/>
            <a:chOff x="0" y="0"/>
            <a:chExt cx="5762066" cy="2211929"/>
          </a:xfrm>
        </p:grpSpPr>
        <p:sp>
          <p:nvSpPr>
            <p:cNvPr name="Freeform 6" id="6"/>
            <p:cNvSpPr/>
            <p:nvPr/>
          </p:nvSpPr>
          <p:spPr>
            <a:xfrm flipH="false" flipV="false" rot="0">
              <a:off x="0" y="0"/>
              <a:ext cx="5762066" cy="2211929"/>
            </a:xfrm>
            <a:custGeom>
              <a:avLst/>
              <a:gdLst/>
              <a:ahLst/>
              <a:cxnLst/>
              <a:rect r="r" b="b" t="t" l="l"/>
              <a:pathLst>
                <a:path h="2211929" w="5762066">
                  <a:moveTo>
                    <a:pt x="0" y="0"/>
                  </a:moveTo>
                  <a:lnTo>
                    <a:pt x="5762066" y="0"/>
                  </a:lnTo>
                  <a:lnTo>
                    <a:pt x="5762066" y="2211929"/>
                  </a:lnTo>
                  <a:lnTo>
                    <a:pt x="0" y="2211929"/>
                  </a:lnTo>
                  <a:close/>
                </a:path>
              </a:pathLst>
            </a:custGeom>
            <a:solidFill>
              <a:srgbClr val="FFFFFF"/>
            </a:solidFill>
          </p:spPr>
        </p:sp>
      </p:grpSp>
      <p:sp>
        <p:nvSpPr>
          <p:cNvPr name="TextBox 7" id="7"/>
          <p:cNvSpPr txBox="true"/>
          <p:nvPr/>
        </p:nvSpPr>
        <p:spPr>
          <a:xfrm rot="0">
            <a:off x="1464280" y="540300"/>
            <a:ext cx="15795020" cy="2140846"/>
          </a:xfrm>
          <a:prstGeom prst="rect">
            <a:avLst/>
          </a:prstGeom>
        </p:spPr>
        <p:txBody>
          <a:bodyPr anchor="t" rtlCol="false" tIns="0" lIns="0" bIns="0" rIns="0">
            <a:spAutoFit/>
          </a:bodyPr>
          <a:lstStyle/>
          <a:p>
            <a:pPr algn="ctr" marL="0" indent="0" lvl="0">
              <a:lnSpc>
                <a:spcPts val="8428"/>
              </a:lnSpc>
              <a:spcBef>
                <a:spcPct val="0"/>
              </a:spcBef>
            </a:pPr>
            <a:r>
              <a:rPr lang="en-US" b="true" sz="7023">
                <a:solidFill>
                  <a:srgbClr val="003EA8"/>
                </a:solidFill>
                <a:latin typeface="Muli Bold"/>
                <a:ea typeface="Muli Bold"/>
                <a:cs typeface="Muli Bold"/>
                <a:sym typeface="Muli Bold"/>
              </a:rPr>
              <a:t>Project Management and Collaboration</a:t>
            </a:r>
          </a:p>
        </p:txBody>
      </p:sp>
      <p:sp>
        <p:nvSpPr>
          <p:cNvPr name="TextBox 8" id="8"/>
          <p:cNvSpPr txBox="true"/>
          <p:nvPr/>
        </p:nvSpPr>
        <p:spPr>
          <a:xfrm rot="0">
            <a:off x="1325363" y="3752191"/>
            <a:ext cx="15637274" cy="3078163"/>
          </a:xfrm>
          <a:prstGeom prst="rect">
            <a:avLst/>
          </a:prstGeom>
        </p:spPr>
        <p:txBody>
          <a:bodyPr anchor="t" rtlCol="false" tIns="0" lIns="0" bIns="0" rIns="0">
            <a:spAutoFit/>
          </a:bodyPr>
          <a:lstStyle/>
          <a:p>
            <a:pPr algn="l">
              <a:lnSpc>
                <a:spcPts val="2762"/>
              </a:lnSpc>
            </a:pPr>
            <a:r>
              <a:rPr lang="en-US" sz="2124" b="true">
                <a:solidFill>
                  <a:srgbClr val="000000"/>
                </a:solidFill>
                <a:latin typeface="Cabin Bold"/>
                <a:ea typeface="Cabin Bold"/>
                <a:cs typeface="Cabin Bold"/>
                <a:sym typeface="Cabin Bold"/>
              </a:rPr>
              <a:t>Collaboration tools:</a:t>
            </a:r>
          </a:p>
          <a:p>
            <a:pPr algn="l">
              <a:lnSpc>
                <a:spcPts val="2762"/>
              </a:lnSpc>
            </a:pPr>
          </a:p>
          <a:p>
            <a:pPr algn="l">
              <a:lnSpc>
                <a:spcPts val="2762"/>
              </a:lnSpc>
            </a:pPr>
            <a:r>
              <a:rPr lang="en-US" sz="2124">
                <a:solidFill>
                  <a:srgbClr val="000000"/>
                </a:solidFill>
                <a:latin typeface="Cabin"/>
                <a:ea typeface="Cabin"/>
                <a:cs typeface="Cabin"/>
                <a:sym typeface="Cabin"/>
              </a:rPr>
              <a:t>GitHub: Used to manage source code, track progress, and coordinate between team members through pull requests and issues.</a:t>
            </a:r>
          </a:p>
          <a:p>
            <a:pPr algn="l">
              <a:lnSpc>
                <a:spcPts val="2762"/>
              </a:lnSpc>
            </a:pPr>
          </a:p>
          <a:p>
            <a:pPr algn="l">
              <a:lnSpc>
                <a:spcPts val="2762"/>
              </a:lnSpc>
            </a:pPr>
            <a:r>
              <a:rPr lang="en-US" sz="2124" b="true">
                <a:solidFill>
                  <a:srgbClr val="000000"/>
                </a:solidFill>
                <a:latin typeface="Cabin Bold"/>
                <a:ea typeface="Cabin Bold"/>
                <a:cs typeface="Cabin Bold"/>
                <a:sym typeface="Cabin Bold"/>
              </a:rPr>
              <a:t>Collaboration strategies:</a:t>
            </a:r>
          </a:p>
          <a:p>
            <a:pPr algn="l">
              <a:lnSpc>
                <a:spcPts val="2762"/>
              </a:lnSpc>
            </a:pPr>
          </a:p>
          <a:p>
            <a:pPr algn="l">
              <a:lnSpc>
                <a:spcPts val="2762"/>
              </a:lnSpc>
            </a:pPr>
            <a:r>
              <a:rPr lang="en-US" sz="2124">
                <a:solidFill>
                  <a:srgbClr val="000000"/>
                </a:solidFill>
                <a:latin typeface="Cabin"/>
                <a:ea typeface="Cabin"/>
                <a:cs typeface="Cabin"/>
                <a:sym typeface="Cabin"/>
              </a:rPr>
              <a:t>- Regular team meetings: Hold weekly online meetings to discuss progress, resolve issues, and update work.</a:t>
            </a:r>
          </a:p>
          <a:p>
            <a:pPr algn="l">
              <a:lnSpc>
                <a:spcPts val="2762"/>
              </a:lnSpc>
            </a:pPr>
          </a:p>
          <a:p>
            <a:pPr algn="l">
              <a:lnSpc>
                <a:spcPts val="2762"/>
              </a:lnSpc>
            </a:pPr>
            <a:r>
              <a:rPr lang="en-US" sz="2124">
                <a:solidFill>
                  <a:srgbClr val="000000"/>
                </a:solidFill>
                <a:latin typeface="Cabin"/>
                <a:ea typeface="Cabin"/>
                <a:cs typeface="Cabin"/>
                <a:sym typeface="Cabin"/>
              </a:rPr>
              <a:t>- Clear job assignment: Each member has a specific role, helping to optimize the workflow and increase collaboration efficiency.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1028700"/>
            <a:ext cx="16439375" cy="2757209"/>
            <a:chOff x="0" y="0"/>
            <a:chExt cx="5997128" cy="1005837"/>
          </a:xfrm>
        </p:grpSpPr>
        <p:sp>
          <p:nvSpPr>
            <p:cNvPr name="Freeform 4" id="4"/>
            <p:cNvSpPr/>
            <p:nvPr/>
          </p:nvSpPr>
          <p:spPr>
            <a:xfrm flipH="false" flipV="false" rot="0">
              <a:off x="0" y="0"/>
              <a:ext cx="5997129" cy="1005837"/>
            </a:xfrm>
            <a:custGeom>
              <a:avLst/>
              <a:gdLst/>
              <a:ahLst/>
              <a:cxnLst/>
              <a:rect r="r" b="b" t="t" l="l"/>
              <a:pathLst>
                <a:path h="1005837" w="5997129">
                  <a:moveTo>
                    <a:pt x="0" y="0"/>
                  </a:moveTo>
                  <a:lnTo>
                    <a:pt x="5997129" y="0"/>
                  </a:lnTo>
                  <a:lnTo>
                    <a:pt x="5997129" y="1005837"/>
                  </a:lnTo>
                  <a:lnTo>
                    <a:pt x="0" y="1005837"/>
                  </a:lnTo>
                  <a:close/>
                </a:path>
              </a:pathLst>
            </a:custGeom>
            <a:solidFill>
              <a:srgbClr val="FFFFFF"/>
            </a:solidFill>
          </p:spPr>
        </p:sp>
      </p:grpSp>
      <p:graphicFrame>
        <p:nvGraphicFramePr>
          <p:cNvPr name="Table 5" id="5"/>
          <p:cNvGraphicFramePr>
            <a:graphicFrameLocks noGrp="true"/>
          </p:cNvGraphicFramePr>
          <p:nvPr/>
        </p:nvGraphicFramePr>
        <p:xfrm>
          <a:off x="905495" y="4100234"/>
          <a:ext cx="16439375" cy="5610225"/>
        </p:xfrm>
        <a:graphic>
          <a:graphicData uri="http://schemas.openxmlformats.org/drawingml/2006/table">
            <a:tbl>
              <a:tblPr/>
              <a:tblGrid>
                <a:gridCol w="8252482"/>
                <a:gridCol w="8186893"/>
              </a:tblGrid>
              <a:tr h="1514475">
                <a:tc>
                  <a:txBody>
                    <a:bodyPr anchor="t" rtlCol="false"/>
                    <a:lstStyle/>
                    <a:p>
                      <a:pPr algn="ctr">
                        <a:lnSpc>
                          <a:spcPts val="2800"/>
                        </a:lnSpc>
                        <a:defRPr/>
                      </a:pPr>
                      <a:r>
                        <a:rPr lang="en-US" sz="2000">
                          <a:solidFill>
                            <a:srgbClr val="000000"/>
                          </a:solidFill>
                          <a:latin typeface="Cabin"/>
                          <a:ea typeface="Cabin"/>
                          <a:cs typeface="Cabin"/>
                          <a:sym typeface="Cabin"/>
                        </a:rPr>
                        <a:t>A brief description of the CampusExpense Manager application.</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c>
                  <a:txBody>
                    <a:bodyPr anchor="t" rtlCol="false"/>
                    <a:lstStyle/>
                    <a:p>
                      <a:pPr algn="ctr">
                        <a:lnSpc>
                          <a:spcPts val="2800"/>
                        </a:lnSpc>
                        <a:defRPr/>
                      </a:pPr>
                      <a:r>
                        <a:rPr lang="en-US" sz="2000">
                          <a:solidFill>
                            <a:srgbClr val="000000"/>
                          </a:solidFill>
                          <a:latin typeface="Cabin"/>
                          <a:ea typeface="Cabin"/>
                          <a:cs typeface="Cabin"/>
                          <a:sym typeface="Cabin"/>
                        </a:rPr>
                        <a:t>CampusExpense Manager is a student expense management system that helps track, categorize, and analyze expenses. The project is designed to help users manage their finances more effectively.</a:t>
                      </a:r>
                      <a:endParaRPr lang="en-US" sz="1100"/>
                    </a:p>
                  </a:txBody>
                  <a:tcPr marL="190500" marR="190500" marT="190500" marB="190500" anchor="ctr">
                    <a:lnL cmpd="sng" algn="ctr" cap="flat" w="19050">
                      <a:solidFill>
                        <a:srgbClr val="CCCCCC"/>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r>
              <a:tr h="2228850">
                <a:tc>
                  <a:txBody>
                    <a:bodyPr anchor="t" rtlCol="false"/>
                    <a:lstStyle/>
                    <a:p>
                      <a:pPr algn="ctr">
                        <a:lnSpc>
                          <a:spcPts val="2800"/>
                        </a:lnSpc>
                        <a:defRPr/>
                      </a:pPr>
                      <a:r>
                        <a:rPr lang="en-US" sz="2000">
                          <a:solidFill>
                            <a:srgbClr val="000000"/>
                          </a:solidFill>
                          <a:latin typeface="Cabin"/>
                          <a:ea typeface="Cabin"/>
                          <a:cs typeface="Cabin"/>
                          <a:sym typeface="Cabin"/>
                        </a:rPr>
                        <a:t>Project objectives.</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c>
                  <a:txBody>
                    <a:bodyPr anchor="t" rtlCol="false"/>
                    <a:lstStyle/>
                    <a:p>
                      <a:pPr algn="ctr">
                        <a:lnSpc>
                          <a:spcPts val="2800"/>
                        </a:lnSpc>
                        <a:defRPr/>
                      </a:pPr>
                      <a:r>
                        <a:rPr lang="en-US" sz="2000">
                          <a:solidFill>
                            <a:srgbClr val="000000"/>
                          </a:solidFill>
                          <a:latin typeface="Cabin"/>
                          <a:ea typeface="Cabin"/>
                          <a:cs typeface="Cabin"/>
                          <a:sym typeface="Cabin"/>
                        </a:rPr>
                        <a:t>Provide tools to help students manage their personal finances easily and effectively.</a:t>
                      </a:r>
                      <a:endParaRPr lang="en-US" sz="1100"/>
                    </a:p>
                    <a:p>
                      <a:pPr algn="ctr">
                        <a:lnSpc>
                          <a:spcPts val="2800"/>
                        </a:lnSpc>
                      </a:pPr>
                      <a:r>
                        <a:rPr lang="en-US" sz="2000">
                          <a:solidFill>
                            <a:srgbClr val="000000"/>
                          </a:solidFill>
                          <a:latin typeface="Cabin"/>
                          <a:ea typeface="Cabin"/>
                          <a:cs typeface="Cabin"/>
                          <a:sym typeface="Cabin"/>
                        </a:rPr>
                        <a:t>Track daily expenses, analyze spending trends and plan savings.</a:t>
                      </a:r>
                    </a:p>
                    <a:p>
                      <a:pPr algn="ctr">
                        <a:lnSpc>
                          <a:spcPts val="2800"/>
                        </a:lnSpc>
                      </a:pPr>
                      <a:r>
                        <a:rPr lang="en-US" sz="2000">
                          <a:solidFill>
                            <a:srgbClr val="000000"/>
                          </a:solidFill>
                          <a:latin typeface="Cabin"/>
                          <a:ea typeface="Cabin"/>
                          <a:cs typeface="Cabin"/>
                          <a:sym typeface="Cabin"/>
                        </a:rPr>
                        <a:t>Simplify sharing expenses within groups and make financial information transparent.</a:t>
                      </a:r>
                    </a:p>
                  </a:txBody>
                  <a:tcPr marL="190500" marR="190500" marT="190500" marB="190500" anchor="ctr">
                    <a:lnL cmpd="sng" algn="ctr" cap="flat" w="19050">
                      <a:solidFill>
                        <a:srgbClr val="CCCCCC"/>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r>
              <a:tr h="1866900">
                <a:tc>
                  <a:txBody>
                    <a:bodyPr anchor="t" rtlCol="false"/>
                    <a:lstStyle/>
                    <a:p>
                      <a:pPr algn="ctr">
                        <a:lnSpc>
                          <a:spcPts val="2800"/>
                        </a:lnSpc>
                        <a:defRPr/>
                      </a:pPr>
                      <a:r>
                        <a:rPr lang="en-US" sz="2000">
                          <a:solidFill>
                            <a:srgbClr val="000000"/>
                          </a:solidFill>
                          <a:latin typeface="Cabin"/>
                          <a:ea typeface="Cabin"/>
                          <a:cs typeface="Cabin"/>
                          <a:sym typeface="Cabin"/>
                        </a:rPr>
                        <a:t>Target audience</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0">
                      <a:solidFill>
                        <a:srgbClr val="FFFFFF"/>
                      </a:solidFill>
                      <a:prstDash val="solid"/>
                      <a:round/>
                      <a:headEnd type="none" w="med" len="med"/>
                      <a:tailEnd type="none" w="med" len="med"/>
                    </a:lnB>
                    <a:solidFill>
                      <a:srgbClr val="FFFFFF"/>
                    </a:solidFill>
                  </a:tcPr>
                </a:tc>
                <a:tc>
                  <a:txBody>
                    <a:bodyPr anchor="t" rtlCol="false"/>
                    <a:lstStyle/>
                    <a:p>
                      <a:pPr algn="ctr">
                        <a:lnSpc>
                          <a:spcPts val="2800"/>
                        </a:lnSpc>
                        <a:defRPr/>
                      </a:pPr>
                      <a:r>
                        <a:rPr lang="en-US" sz="2000">
                          <a:solidFill>
                            <a:srgbClr val="000000"/>
                          </a:solidFill>
                          <a:latin typeface="Cabin"/>
                          <a:ea typeface="Cabin"/>
                          <a:cs typeface="Cabin"/>
                          <a:sym typeface="Cabin"/>
                        </a:rPr>
                        <a:t>College students, especially those living away from home, need to manage their personal expenses or share expenses with roommates. The system is designed to meet their needs in tracking expenses, analyzing finances, and planning effective savings.</a:t>
                      </a:r>
                      <a:endParaRPr lang="en-US" sz="1100"/>
                    </a:p>
                  </a:txBody>
                  <a:tcPr marL="190500" marR="190500" marT="190500" marB="190500" anchor="ctr">
                    <a:lnL cmpd="sng" algn="ctr" cap="flat" w="19050">
                      <a:solidFill>
                        <a:srgbClr val="CCCCCC"/>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0">
                      <a:solidFill>
                        <a:srgbClr val="FFFFFF"/>
                      </a:solidFill>
                      <a:prstDash val="solid"/>
                      <a:round/>
                      <a:headEnd type="none" w="med" len="med"/>
                      <a:tailEnd type="none" w="med" len="med"/>
                    </a:lnB>
                    <a:solidFill>
                      <a:srgbClr val="FFFFFF"/>
                    </a:solidFill>
                  </a:tcPr>
                </a:tc>
              </a:tr>
            </a:tbl>
          </a:graphicData>
        </a:graphic>
      </p:graphicFrame>
      <p:sp>
        <p:nvSpPr>
          <p:cNvPr name="Freeform 6" id="6"/>
          <p:cNvSpPr/>
          <p:nvPr/>
        </p:nvSpPr>
        <p:spPr>
          <a:xfrm flipH="false" flipV="false" rot="0">
            <a:off x="13238989" y="9090315"/>
            <a:ext cx="7147788" cy="1728465"/>
          </a:xfrm>
          <a:custGeom>
            <a:avLst/>
            <a:gdLst/>
            <a:ahLst/>
            <a:cxnLst/>
            <a:rect r="r" b="b" t="t" l="l"/>
            <a:pathLst>
              <a:path h="1728465" w="7147788">
                <a:moveTo>
                  <a:pt x="0" y="0"/>
                </a:moveTo>
                <a:lnTo>
                  <a:pt x="7147787" y="0"/>
                </a:lnTo>
                <a:lnTo>
                  <a:pt x="7147787" y="1728465"/>
                </a:lnTo>
                <a:lnTo>
                  <a:pt x="0" y="17284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3318882" y="-411324"/>
            <a:ext cx="573798" cy="822649"/>
          </a:xfrm>
          <a:custGeom>
            <a:avLst/>
            <a:gdLst/>
            <a:ahLst/>
            <a:cxnLst/>
            <a:rect r="r" b="b" t="t" l="l"/>
            <a:pathLst>
              <a:path h="822649" w="573798">
                <a:moveTo>
                  <a:pt x="0" y="0"/>
                </a:moveTo>
                <a:lnTo>
                  <a:pt x="573798" y="0"/>
                </a:lnTo>
                <a:lnTo>
                  <a:pt x="573798" y="822648"/>
                </a:lnTo>
                <a:lnTo>
                  <a:pt x="0" y="8226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608297" y="158885"/>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2460195" y="1862358"/>
            <a:ext cx="13395565" cy="1228725"/>
          </a:xfrm>
          <a:prstGeom prst="rect">
            <a:avLst/>
          </a:prstGeom>
        </p:spPr>
        <p:txBody>
          <a:bodyPr anchor="t" rtlCol="false" tIns="0" lIns="0" bIns="0" rIns="0">
            <a:spAutoFit/>
          </a:bodyPr>
          <a:lstStyle/>
          <a:p>
            <a:pPr algn="ctr">
              <a:lnSpc>
                <a:spcPts val="9720"/>
              </a:lnSpc>
            </a:pPr>
            <a:r>
              <a:rPr lang="en-US" sz="8100" b="true">
                <a:solidFill>
                  <a:srgbClr val="003EA8"/>
                </a:solidFill>
                <a:latin typeface="Muli Bold"/>
                <a:ea typeface="Muli Bold"/>
                <a:cs typeface="Muli Bold"/>
                <a:sym typeface="Muli Bold"/>
              </a:rPr>
              <a:t>Project Overview</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19294" y="657204"/>
            <a:ext cx="15795020" cy="1907038"/>
            <a:chOff x="0" y="0"/>
            <a:chExt cx="5762066" cy="695693"/>
          </a:xfrm>
        </p:grpSpPr>
        <p:sp>
          <p:nvSpPr>
            <p:cNvPr name="Freeform 4" id="4"/>
            <p:cNvSpPr/>
            <p:nvPr/>
          </p:nvSpPr>
          <p:spPr>
            <a:xfrm flipH="false" flipV="false" rot="0">
              <a:off x="0" y="0"/>
              <a:ext cx="5762066" cy="695693"/>
            </a:xfrm>
            <a:custGeom>
              <a:avLst/>
              <a:gdLst/>
              <a:ahLst/>
              <a:cxnLst/>
              <a:rect r="r" b="b" t="t" l="l"/>
              <a:pathLst>
                <a:path h="695693" w="5762066">
                  <a:moveTo>
                    <a:pt x="0" y="0"/>
                  </a:moveTo>
                  <a:lnTo>
                    <a:pt x="5762066" y="0"/>
                  </a:lnTo>
                  <a:lnTo>
                    <a:pt x="5762066" y="695693"/>
                  </a:lnTo>
                  <a:lnTo>
                    <a:pt x="0" y="695693"/>
                  </a:lnTo>
                  <a:close/>
                </a:path>
              </a:pathLst>
            </a:custGeom>
            <a:solidFill>
              <a:srgbClr val="FFFFFF"/>
            </a:solidFill>
          </p:spPr>
        </p:sp>
      </p:grpSp>
      <p:grpSp>
        <p:nvGrpSpPr>
          <p:cNvPr name="Group 5" id="5"/>
          <p:cNvGrpSpPr/>
          <p:nvPr/>
        </p:nvGrpSpPr>
        <p:grpSpPr>
          <a:xfrm rot="0">
            <a:off x="1219294" y="2903804"/>
            <a:ext cx="15795020" cy="6063356"/>
            <a:chOff x="0" y="0"/>
            <a:chExt cx="5762066" cy="2211929"/>
          </a:xfrm>
        </p:grpSpPr>
        <p:sp>
          <p:nvSpPr>
            <p:cNvPr name="Freeform 6" id="6"/>
            <p:cNvSpPr/>
            <p:nvPr/>
          </p:nvSpPr>
          <p:spPr>
            <a:xfrm flipH="false" flipV="false" rot="0">
              <a:off x="0" y="0"/>
              <a:ext cx="5762066" cy="2211929"/>
            </a:xfrm>
            <a:custGeom>
              <a:avLst/>
              <a:gdLst/>
              <a:ahLst/>
              <a:cxnLst/>
              <a:rect r="r" b="b" t="t" l="l"/>
              <a:pathLst>
                <a:path h="2211929" w="5762066">
                  <a:moveTo>
                    <a:pt x="0" y="0"/>
                  </a:moveTo>
                  <a:lnTo>
                    <a:pt x="5762066" y="0"/>
                  </a:lnTo>
                  <a:lnTo>
                    <a:pt x="5762066" y="2211929"/>
                  </a:lnTo>
                  <a:lnTo>
                    <a:pt x="0" y="2211929"/>
                  </a:lnTo>
                  <a:close/>
                </a:path>
              </a:pathLst>
            </a:custGeom>
            <a:solidFill>
              <a:srgbClr val="FFFFFF"/>
            </a:solidFill>
          </p:spPr>
        </p:sp>
      </p:grpSp>
      <p:sp>
        <p:nvSpPr>
          <p:cNvPr name="TextBox 7" id="7"/>
          <p:cNvSpPr txBox="true"/>
          <p:nvPr/>
        </p:nvSpPr>
        <p:spPr>
          <a:xfrm rot="0">
            <a:off x="1464280" y="1075512"/>
            <a:ext cx="15795020" cy="1070423"/>
          </a:xfrm>
          <a:prstGeom prst="rect">
            <a:avLst/>
          </a:prstGeom>
        </p:spPr>
        <p:txBody>
          <a:bodyPr anchor="t" rtlCol="false" tIns="0" lIns="0" bIns="0" rIns="0">
            <a:spAutoFit/>
          </a:bodyPr>
          <a:lstStyle/>
          <a:p>
            <a:pPr algn="ctr" marL="0" indent="0" lvl="0">
              <a:lnSpc>
                <a:spcPts val="8428"/>
              </a:lnSpc>
              <a:spcBef>
                <a:spcPct val="0"/>
              </a:spcBef>
            </a:pPr>
            <a:r>
              <a:rPr lang="en-US" b="true" sz="7023">
                <a:solidFill>
                  <a:srgbClr val="003EA8"/>
                </a:solidFill>
                <a:latin typeface="Muli Bold"/>
                <a:ea typeface="Muli Bold"/>
                <a:cs typeface="Muli Bold"/>
                <a:sym typeface="Muli Bold"/>
              </a:rPr>
              <a:t> Performance Evaluation Criteria</a:t>
            </a:r>
          </a:p>
        </p:txBody>
      </p:sp>
      <p:sp>
        <p:nvSpPr>
          <p:cNvPr name="TextBox 8" id="8"/>
          <p:cNvSpPr txBox="true"/>
          <p:nvPr/>
        </p:nvSpPr>
        <p:spPr>
          <a:xfrm rot="0">
            <a:off x="1325363" y="3752191"/>
            <a:ext cx="15637274" cy="2392363"/>
          </a:xfrm>
          <a:prstGeom prst="rect">
            <a:avLst/>
          </a:prstGeom>
        </p:spPr>
        <p:txBody>
          <a:bodyPr anchor="t" rtlCol="false" tIns="0" lIns="0" bIns="0" rIns="0">
            <a:spAutoFit/>
          </a:bodyPr>
          <a:lstStyle/>
          <a:p>
            <a:pPr algn="l">
              <a:lnSpc>
                <a:spcPts val="2762"/>
              </a:lnSpc>
            </a:pPr>
            <a:r>
              <a:rPr lang="en-US" sz="2124" b="true">
                <a:solidFill>
                  <a:srgbClr val="000000"/>
                </a:solidFill>
                <a:latin typeface="Cabin Bold"/>
                <a:ea typeface="Cabin Bold"/>
                <a:cs typeface="Cabin Bold"/>
                <a:sym typeface="Cabin Bold"/>
              </a:rPr>
              <a:t>User Satisfaction and Functionality:</a:t>
            </a:r>
            <a:r>
              <a:rPr lang="en-US" sz="2124">
                <a:solidFill>
                  <a:srgbClr val="000000"/>
                </a:solidFill>
                <a:latin typeface="Cabin"/>
                <a:ea typeface="Cabin"/>
                <a:cs typeface="Cabin"/>
                <a:sym typeface="Cabin"/>
              </a:rPr>
              <a:t> Assess how well the app meets user needs, including the ability to accurately record, categorize, and report expenses.</a:t>
            </a:r>
          </a:p>
          <a:p>
            <a:pPr algn="l">
              <a:lnSpc>
                <a:spcPts val="2762"/>
              </a:lnSpc>
            </a:pPr>
          </a:p>
          <a:p>
            <a:pPr algn="l">
              <a:lnSpc>
                <a:spcPts val="2762"/>
              </a:lnSpc>
            </a:pPr>
            <a:r>
              <a:rPr lang="en-US" sz="2124" b="true">
                <a:solidFill>
                  <a:srgbClr val="000000"/>
                </a:solidFill>
                <a:latin typeface="Cabin Bold"/>
                <a:ea typeface="Cabin Bold"/>
                <a:cs typeface="Cabin Bold"/>
                <a:sym typeface="Cabin Bold"/>
              </a:rPr>
              <a:t>User Satisfaction: </a:t>
            </a:r>
            <a:r>
              <a:rPr lang="en-US" sz="2124">
                <a:solidFill>
                  <a:srgbClr val="000000"/>
                </a:solidFill>
                <a:latin typeface="Cabin"/>
                <a:ea typeface="Cabin"/>
                <a:cs typeface="Cabin"/>
                <a:sym typeface="Cabin"/>
              </a:rPr>
              <a:t>Survey and provide user feedback on ease of use, user-friendly interface, and useful features.</a:t>
            </a:r>
          </a:p>
          <a:p>
            <a:pPr algn="l">
              <a:lnSpc>
                <a:spcPts val="2762"/>
              </a:lnSpc>
            </a:pPr>
          </a:p>
          <a:p>
            <a:pPr algn="l">
              <a:lnSpc>
                <a:spcPts val="2762"/>
              </a:lnSpc>
            </a:pPr>
            <a:r>
              <a:rPr lang="en-US" sz="2124" b="true">
                <a:solidFill>
                  <a:srgbClr val="000000"/>
                </a:solidFill>
                <a:latin typeface="Cabin Bold"/>
                <a:ea typeface="Cabin Bold"/>
                <a:cs typeface="Cabin Bold"/>
                <a:sym typeface="Cabin Bold"/>
              </a:rPr>
              <a:t>Overall App Quality: </a:t>
            </a:r>
            <a:r>
              <a:rPr lang="en-US" sz="2124">
                <a:solidFill>
                  <a:srgbClr val="000000"/>
                </a:solidFill>
                <a:latin typeface="Cabin"/>
                <a:ea typeface="Cabin"/>
                <a:cs typeface="Cabin"/>
                <a:sym typeface="Cabin"/>
              </a:rPr>
              <a:t>Assess the app’s stability, performance, and functionality, including factors such as load time, smoothness of the interface, and absence of critical errors during use.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19294" y="657204"/>
            <a:ext cx="15795020" cy="1907038"/>
            <a:chOff x="0" y="0"/>
            <a:chExt cx="5762066" cy="695693"/>
          </a:xfrm>
        </p:grpSpPr>
        <p:sp>
          <p:nvSpPr>
            <p:cNvPr name="Freeform 4" id="4"/>
            <p:cNvSpPr/>
            <p:nvPr/>
          </p:nvSpPr>
          <p:spPr>
            <a:xfrm flipH="false" flipV="false" rot="0">
              <a:off x="0" y="0"/>
              <a:ext cx="5762066" cy="695693"/>
            </a:xfrm>
            <a:custGeom>
              <a:avLst/>
              <a:gdLst/>
              <a:ahLst/>
              <a:cxnLst/>
              <a:rect r="r" b="b" t="t" l="l"/>
              <a:pathLst>
                <a:path h="695693" w="5762066">
                  <a:moveTo>
                    <a:pt x="0" y="0"/>
                  </a:moveTo>
                  <a:lnTo>
                    <a:pt x="5762066" y="0"/>
                  </a:lnTo>
                  <a:lnTo>
                    <a:pt x="5762066" y="695693"/>
                  </a:lnTo>
                  <a:lnTo>
                    <a:pt x="0" y="695693"/>
                  </a:lnTo>
                  <a:close/>
                </a:path>
              </a:pathLst>
            </a:custGeom>
            <a:solidFill>
              <a:srgbClr val="FFFFFF"/>
            </a:solidFill>
          </p:spPr>
        </p:sp>
      </p:grpSp>
      <p:grpSp>
        <p:nvGrpSpPr>
          <p:cNvPr name="Group 5" id="5"/>
          <p:cNvGrpSpPr/>
          <p:nvPr/>
        </p:nvGrpSpPr>
        <p:grpSpPr>
          <a:xfrm rot="0">
            <a:off x="1219294" y="2903804"/>
            <a:ext cx="15795020" cy="6063356"/>
            <a:chOff x="0" y="0"/>
            <a:chExt cx="5762066" cy="2211929"/>
          </a:xfrm>
        </p:grpSpPr>
        <p:sp>
          <p:nvSpPr>
            <p:cNvPr name="Freeform 6" id="6"/>
            <p:cNvSpPr/>
            <p:nvPr/>
          </p:nvSpPr>
          <p:spPr>
            <a:xfrm flipH="false" flipV="false" rot="0">
              <a:off x="0" y="0"/>
              <a:ext cx="5762066" cy="2211929"/>
            </a:xfrm>
            <a:custGeom>
              <a:avLst/>
              <a:gdLst/>
              <a:ahLst/>
              <a:cxnLst/>
              <a:rect r="r" b="b" t="t" l="l"/>
              <a:pathLst>
                <a:path h="2211929" w="5762066">
                  <a:moveTo>
                    <a:pt x="0" y="0"/>
                  </a:moveTo>
                  <a:lnTo>
                    <a:pt x="5762066" y="0"/>
                  </a:lnTo>
                  <a:lnTo>
                    <a:pt x="5762066" y="2211929"/>
                  </a:lnTo>
                  <a:lnTo>
                    <a:pt x="0" y="2211929"/>
                  </a:lnTo>
                  <a:close/>
                </a:path>
              </a:pathLst>
            </a:custGeom>
            <a:solidFill>
              <a:srgbClr val="FFFFFF"/>
            </a:solidFill>
          </p:spPr>
        </p:sp>
      </p:grpSp>
      <p:sp>
        <p:nvSpPr>
          <p:cNvPr name="TextBox 7" id="7"/>
          <p:cNvSpPr txBox="true"/>
          <p:nvPr/>
        </p:nvSpPr>
        <p:spPr>
          <a:xfrm rot="0">
            <a:off x="1464280" y="540300"/>
            <a:ext cx="15795020" cy="2140846"/>
          </a:xfrm>
          <a:prstGeom prst="rect">
            <a:avLst/>
          </a:prstGeom>
        </p:spPr>
        <p:txBody>
          <a:bodyPr anchor="t" rtlCol="false" tIns="0" lIns="0" bIns="0" rIns="0">
            <a:spAutoFit/>
          </a:bodyPr>
          <a:lstStyle/>
          <a:p>
            <a:pPr algn="ctr" marL="0" indent="0" lvl="0">
              <a:lnSpc>
                <a:spcPts val="8428"/>
              </a:lnSpc>
              <a:spcBef>
                <a:spcPct val="0"/>
              </a:spcBef>
            </a:pPr>
            <a:r>
              <a:rPr lang="en-US" b="true" sz="7023">
                <a:solidFill>
                  <a:srgbClr val="003EA8"/>
                </a:solidFill>
                <a:latin typeface="Muli Bold"/>
                <a:ea typeface="Muli Bold"/>
                <a:cs typeface="Muli Bold"/>
                <a:sym typeface="Muli Bold"/>
              </a:rPr>
              <a:t>Summary of User Requirements Fulfillment</a:t>
            </a:r>
          </a:p>
        </p:txBody>
      </p:sp>
      <p:sp>
        <p:nvSpPr>
          <p:cNvPr name="TextBox 8" id="8"/>
          <p:cNvSpPr txBox="true"/>
          <p:nvPr/>
        </p:nvSpPr>
        <p:spPr>
          <a:xfrm rot="0">
            <a:off x="1219294" y="3797608"/>
            <a:ext cx="15637274" cy="3763963"/>
          </a:xfrm>
          <a:prstGeom prst="rect">
            <a:avLst/>
          </a:prstGeom>
        </p:spPr>
        <p:txBody>
          <a:bodyPr anchor="t" rtlCol="false" tIns="0" lIns="0" bIns="0" rIns="0">
            <a:spAutoFit/>
          </a:bodyPr>
          <a:lstStyle/>
          <a:p>
            <a:pPr algn="l">
              <a:lnSpc>
                <a:spcPts val="2762"/>
              </a:lnSpc>
            </a:pPr>
            <a:r>
              <a:rPr lang="en-US" sz="2124">
                <a:solidFill>
                  <a:srgbClr val="000000"/>
                </a:solidFill>
                <a:latin typeface="Cabin"/>
                <a:ea typeface="Cabin"/>
                <a:cs typeface="Cabin"/>
                <a:sym typeface="Cabin"/>
              </a:rPr>
              <a:t>The application has fully met the initial user requirements:</a:t>
            </a:r>
          </a:p>
          <a:p>
            <a:pPr algn="l">
              <a:lnSpc>
                <a:spcPts val="2762"/>
              </a:lnSpc>
            </a:pPr>
          </a:p>
          <a:p>
            <a:pPr algn="l">
              <a:lnSpc>
                <a:spcPts val="2762"/>
              </a:lnSpc>
            </a:pPr>
            <a:r>
              <a:rPr lang="en-US" sz="2124" b="true">
                <a:solidFill>
                  <a:srgbClr val="000000"/>
                </a:solidFill>
                <a:latin typeface="Cabin Bold"/>
                <a:ea typeface="Cabin Bold"/>
                <a:cs typeface="Cabin Bold"/>
                <a:sym typeface="Cabin Bold"/>
              </a:rPr>
              <a:t>Expense recording: </a:t>
            </a:r>
            <a:r>
              <a:rPr lang="en-US" sz="2124">
                <a:solidFill>
                  <a:srgbClr val="000000"/>
                </a:solidFill>
                <a:latin typeface="Cabin"/>
                <a:ea typeface="Cabin"/>
                <a:cs typeface="Cabin"/>
                <a:sym typeface="Cabin"/>
              </a:rPr>
              <a:t>The feature allows users to record daily expenses and classify them into groups such as Food, Transportation, Medicine.</a:t>
            </a:r>
          </a:p>
          <a:p>
            <a:pPr algn="l">
              <a:lnSpc>
                <a:spcPts val="2762"/>
              </a:lnSpc>
            </a:pPr>
          </a:p>
          <a:p>
            <a:pPr algn="l">
              <a:lnSpc>
                <a:spcPts val="2762"/>
              </a:lnSpc>
            </a:pPr>
            <a:r>
              <a:rPr lang="en-US" sz="2124" b="true">
                <a:solidFill>
                  <a:srgbClr val="000000"/>
                </a:solidFill>
                <a:latin typeface="Cabin Bold"/>
                <a:ea typeface="Cabin Bold"/>
                <a:cs typeface="Cabin Bold"/>
                <a:sym typeface="Cabin Bold"/>
              </a:rPr>
              <a:t>Budget warning: </a:t>
            </a:r>
            <a:r>
              <a:rPr lang="en-US" sz="2124">
                <a:solidFill>
                  <a:srgbClr val="000000"/>
                </a:solidFill>
                <a:latin typeface="Cabin"/>
                <a:ea typeface="Cabin"/>
                <a:cs typeface="Cabin"/>
                <a:sym typeface="Cabin"/>
              </a:rPr>
              <a:t>The feature notifies when spending exceeds the budget set for each spending group.</a:t>
            </a:r>
          </a:p>
          <a:p>
            <a:pPr algn="l">
              <a:lnSpc>
                <a:spcPts val="2762"/>
              </a:lnSpc>
            </a:pPr>
          </a:p>
          <a:p>
            <a:pPr algn="l">
              <a:lnSpc>
                <a:spcPts val="2762"/>
              </a:lnSpc>
            </a:pPr>
            <a:r>
              <a:rPr lang="en-US" sz="2124" b="true">
                <a:solidFill>
                  <a:srgbClr val="000000"/>
                </a:solidFill>
                <a:latin typeface="Cabin Bold"/>
                <a:ea typeface="Cabin Bold"/>
                <a:cs typeface="Cabin Bold"/>
                <a:sym typeface="Cabin Bold"/>
              </a:rPr>
              <a:t>Friendly interface:</a:t>
            </a:r>
            <a:r>
              <a:rPr lang="en-US" sz="2124">
                <a:solidFill>
                  <a:srgbClr val="000000"/>
                </a:solidFill>
                <a:latin typeface="Cabin"/>
                <a:ea typeface="Cabin"/>
                <a:cs typeface="Cabin"/>
                <a:sym typeface="Cabin"/>
              </a:rPr>
              <a:t> The interface is simple and easy to use, with clear buttons and an easy-to-understand data entry process.</a:t>
            </a:r>
          </a:p>
          <a:p>
            <a:pPr algn="l">
              <a:lnSpc>
                <a:spcPts val="2762"/>
              </a:lnSpc>
            </a:pPr>
          </a:p>
          <a:p>
            <a:pPr algn="l">
              <a:lnSpc>
                <a:spcPts val="2762"/>
              </a:lnSpc>
            </a:pPr>
            <a:r>
              <a:rPr lang="en-US" sz="2124" b="true">
                <a:solidFill>
                  <a:srgbClr val="000000"/>
                </a:solidFill>
                <a:latin typeface="Cabin Bold"/>
                <a:ea typeface="Cabin Bold"/>
                <a:cs typeface="Cabin Bold"/>
                <a:sym typeface="Cabin Bold"/>
              </a:rPr>
              <a:t>Overview report:</a:t>
            </a:r>
            <a:r>
              <a:rPr lang="en-US" sz="2124">
                <a:solidFill>
                  <a:srgbClr val="000000"/>
                </a:solidFill>
                <a:latin typeface="Cabin"/>
                <a:ea typeface="Cabin"/>
                <a:cs typeface="Cabin"/>
                <a:sym typeface="Cabin"/>
              </a:rPr>
              <a:t> The features report expenses by day/month and display data in the form of charts, helping users to track spending intuitively.</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19294" y="657204"/>
            <a:ext cx="15795020" cy="1907038"/>
            <a:chOff x="0" y="0"/>
            <a:chExt cx="5762066" cy="695693"/>
          </a:xfrm>
        </p:grpSpPr>
        <p:sp>
          <p:nvSpPr>
            <p:cNvPr name="Freeform 4" id="4"/>
            <p:cNvSpPr/>
            <p:nvPr/>
          </p:nvSpPr>
          <p:spPr>
            <a:xfrm flipH="false" flipV="false" rot="0">
              <a:off x="0" y="0"/>
              <a:ext cx="5762066" cy="695693"/>
            </a:xfrm>
            <a:custGeom>
              <a:avLst/>
              <a:gdLst/>
              <a:ahLst/>
              <a:cxnLst/>
              <a:rect r="r" b="b" t="t" l="l"/>
              <a:pathLst>
                <a:path h="695693" w="5762066">
                  <a:moveTo>
                    <a:pt x="0" y="0"/>
                  </a:moveTo>
                  <a:lnTo>
                    <a:pt x="5762066" y="0"/>
                  </a:lnTo>
                  <a:lnTo>
                    <a:pt x="5762066" y="695693"/>
                  </a:lnTo>
                  <a:lnTo>
                    <a:pt x="0" y="695693"/>
                  </a:lnTo>
                  <a:close/>
                </a:path>
              </a:pathLst>
            </a:custGeom>
            <a:solidFill>
              <a:srgbClr val="FFFFFF"/>
            </a:solidFill>
          </p:spPr>
        </p:sp>
      </p:grpSp>
      <p:grpSp>
        <p:nvGrpSpPr>
          <p:cNvPr name="Group 5" id="5"/>
          <p:cNvGrpSpPr/>
          <p:nvPr/>
        </p:nvGrpSpPr>
        <p:grpSpPr>
          <a:xfrm rot="0">
            <a:off x="1219294" y="2903804"/>
            <a:ext cx="15795020" cy="6063356"/>
            <a:chOff x="0" y="0"/>
            <a:chExt cx="5762066" cy="2211929"/>
          </a:xfrm>
        </p:grpSpPr>
        <p:sp>
          <p:nvSpPr>
            <p:cNvPr name="Freeform 6" id="6"/>
            <p:cNvSpPr/>
            <p:nvPr/>
          </p:nvSpPr>
          <p:spPr>
            <a:xfrm flipH="false" flipV="false" rot="0">
              <a:off x="0" y="0"/>
              <a:ext cx="5762066" cy="2211929"/>
            </a:xfrm>
            <a:custGeom>
              <a:avLst/>
              <a:gdLst/>
              <a:ahLst/>
              <a:cxnLst/>
              <a:rect r="r" b="b" t="t" l="l"/>
              <a:pathLst>
                <a:path h="2211929" w="5762066">
                  <a:moveTo>
                    <a:pt x="0" y="0"/>
                  </a:moveTo>
                  <a:lnTo>
                    <a:pt x="5762066" y="0"/>
                  </a:lnTo>
                  <a:lnTo>
                    <a:pt x="5762066" y="2211929"/>
                  </a:lnTo>
                  <a:lnTo>
                    <a:pt x="0" y="2211929"/>
                  </a:lnTo>
                  <a:close/>
                </a:path>
              </a:pathLst>
            </a:custGeom>
            <a:solidFill>
              <a:srgbClr val="FFFFFF"/>
            </a:solidFill>
          </p:spPr>
        </p:sp>
      </p:grpSp>
      <p:sp>
        <p:nvSpPr>
          <p:cNvPr name="TextBox 7" id="7"/>
          <p:cNvSpPr txBox="true"/>
          <p:nvPr/>
        </p:nvSpPr>
        <p:spPr>
          <a:xfrm rot="0">
            <a:off x="1464280" y="5089"/>
            <a:ext cx="15795020" cy="3211269"/>
          </a:xfrm>
          <a:prstGeom prst="rect">
            <a:avLst/>
          </a:prstGeom>
        </p:spPr>
        <p:txBody>
          <a:bodyPr anchor="t" rtlCol="false" tIns="0" lIns="0" bIns="0" rIns="0">
            <a:spAutoFit/>
          </a:bodyPr>
          <a:lstStyle/>
          <a:p>
            <a:pPr algn="ctr">
              <a:lnSpc>
                <a:spcPts val="8428"/>
              </a:lnSpc>
            </a:pPr>
          </a:p>
          <a:p>
            <a:pPr algn="ctr">
              <a:lnSpc>
                <a:spcPts val="8428"/>
              </a:lnSpc>
            </a:pPr>
            <a:r>
              <a:rPr lang="en-US" sz="7023" b="true">
                <a:solidFill>
                  <a:srgbClr val="003EA8"/>
                </a:solidFill>
                <a:latin typeface="Muli Bold"/>
                <a:ea typeface="Muli Bold"/>
                <a:cs typeface="Muli Bold"/>
                <a:sym typeface="Muli Bold"/>
              </a:rPr>
              <a:t>Lessons Learned</a:t>
            </a:r>
          </a:p>
          <a:p>
            <a:pPr algn="ctr" marL="0" indent="0" lvl="0">
              <a:lnSpc>
                <a:spcPts val="8428"/>
              </a:lnSpc>
              <a:spcBef>
                <a:spcPct val="0"/>
              </a:spcBef>
            </a:pPr>
          </a:p>
        </p:txBody>
      </p:sp>
      <p:sp>
        <p:nvSpPr>
          <p:cNvPr name="TextBox 8" id="8"/>
          <p:cNvSpPr txBox="true"/>
          <p:nvPr/>
        </p:nvSpPr>
        <p:spPr>
          <a:xfrm rot="0">
            <a:off x="1325363" y="4623594"/>
            <a:ext cx="15637274" cy="1020763"/>
          </a:xfrm>
          <a:prstGeom prst="rect">
            <a:avLst/>
          </a:prstGeom>
        </p:spPr>
        <p:txBody>
          <a:bodyPr anchor="t" rtlCol="false" tIns="0" lIns="0" bIns="0" rIns="0">
            <a:spAutoFit/>
          </a:bodyPr>
          <a:lstStyle/>
          <a:p>
            <a:pPr algn="l">
              <a:lnSpc>
                <a:spcPts val="2762"/>
              </a:lnSpc>
            </a:pPr>
            <a:r>
              <a:rPr lang="en-US" sz="2124">
                <a:solidFill>
                  <a:srgbClr val="000000"/>
                </a:solidFill>
                <a:latin typeface="Cabin"/>
                <a:ea typeface="Cabin"/>
                <a:cs typeface="Cabin"/>
                <a:sym typeface="Cabin"/>
              </a:rPr>
              <a:t>The project helped us develop our mobile development skills, from using Android Studio and Firebase to optimizing performance and designing simple user interfaces. We also realized the importance of collecting user feedback and improving the app based on real needs, making the app easier to use and more responsive to user needs.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19294" y="657204"/>
            <a:ext cx="15795020" cy="1907038"/>
            <a:chOff x="0" y="0"/>
            <a:chExt cx="5762066" cy="695693"/>
          </a:xfrm>
        </p:grpSpPr>
        <p:sp>
          <p:nvSpPr>
            <p:cNvPr name="Freeform 4" id="4"/>
            <p:cNvSpPr/>
            <p:nvPr/>
          </p:nvSpPr>
          <p:spPr>
            <a:xfrm flipH="false" flipV="false" rot="0">
              <a:off x="0" y="0"/>
              <a:ext cx="5762066" cy="695693"/>
            </a:xfrm>
            <a:custGeom>
              <a:avLst/>
              <a:gdLst/>
              <a:ahLst/>
              <a:cxnLst/>
              <a:rect r="r" b="b" t="t" l="l"/>
              <a:pathLst>
                <a:path h="695693" w="5762066">
                  <a:moveTo>
                    <a:pt x="0" y="0"/>
                  </a:moveTo>
                  <a:lnTo>
                    <a:pt x="5762066" y="0"/>
                  </a:lnTo>
                  <a:lnTo>
                    <a:pt x="5762066" y="695693"/>
                  </a:lnTo>
                  <a:lnTo>
                    <a:pt x="0" y="695693"/>
                  </a:lnTo>
                  <a:close/>
                </a:path>
              </a:pathLst>
            </a:custGeom>
            <a:solidFill>
              <a:srgbClr val="FFFFFF"/>
            </a:solidFill>
          </p:spPr>
        </p:sp>
      </p:grpSp>
      <p:grpSp>
        <p:nvGrpSpPr>
          <p:cNvPr name="Group 5" id="5"/>
          <p:cNvGrpSpPr/>
          <p:nvPr/>
        </p:nvGrpSpPr>
        <p:grpSpPr>
          <a:xfrm rot="0">
            <a:off x="1219294" y="2903804"/>
            <a:ext cx="15795020" cy="6063356"/>
            <a:chOff x="0" y="0"/>
            <a:chExt cx="5762066" cy="2211929"/>
          </a:xfrm>
        </p:grpSpPr>
        <p:sp>
          <p:nvSpPr>
            <p:cNvPr name="Freeform 6" id="6"/>
            <p:cNvSpPr/>
            <p:nvPr/>
          </p:nvSpPr>
          <p:spPr>
            <a:xfrm flipH="false" flipV="false" rot="0">
              <a:off x="0" y="0"/>
              <a:ext cx="5762066" cy="2211929"/>
            </a:xfrm>
            <a:custGeom>
              <a:avLst/>
              <a:gdLst/>
              <a:ahLst/>
              <a:cxnLst/>
              <a:rect r="r" b="b" t="t" l="l"/>
              <a:pathLst>
                <a:path h="2211929" w="5762066">
                  <a:moveTo>
                    <a:pt x="0" y="0"/>
                  </a:moveTo>
                  <a:lnTo>
                    <a:pt x="5762066" y="0"/>
                  </a:lnTo>
                  <a:lnTo>
                    <a:pt x="5762066" y="2211929"/>
                  </a:lnTo>
                  <a:lnTo>
                    <a:pt x="0" y="2211929"/>
                  </a:lnTo>
                  <a:close/>
                </a:path>
              </a:pathLst>
            </a:custGeom>
            <a:solidFill>
              <a:srgbClr val="FFFFFF"/>
            </a:solidFill>
          </p:spPr>
        </p:sp>
      </p:grpSp>
      <p:sp>
        <p:nvSpPr>
          <p:cNvPr name="TextBox 7" id="7"/>
          <p:cNvSpPr txBox="true"/>
          <p:nvPr/>
        </p:nvSpPr>
        <p:spPr>
          <a:xfrm rot="0">
            <a:off x="1783257" y="657204"/>
            <a:ext cx="14128510" cy="2872453"/>
          </a:xfrm>
          <a:prstGeom prst="rect">
            <a:avLst/>
          </a:prstGeom>
        </p:spPr>
        <p:txBody>
          <a:bodyPr anchor="t" rtlCol="false" tIns="0" lIns="0" bIns="0" rIns="0">
            <a:spAutoFit/>
          </a:bodyPr>
          <a:lstStyle/>
          <a:p>
            <a:pPr algn="ctr">
              <a:lnSpc>
                <a:spcPts val="7539"/>
              </a:lnSpc>
            </a:pPr>
            <a:r>
              <a:rPr lang="en-US" sz="6282" b="true">
                <a:solidFill>
                  <a:srgbClr val="003EA8"/>
                </a:solidFill>
                <a:latin typeface="Muli Bold"/>
                <a:ea typeface="Muli Bold"/>
                <a:cs typeface="Muli Bold"/>
                <a:sym typeface="Muli Bold"/>
              </a:rPr>
              <a:t>Feedback Analysis and Future Improvements</a:t>
            </a:r>
          </a:p>
          <a:p>
            <a:pPr algn="ctr" marL="0" indent="0" lvl="0">
              <a:lnSpc>
                <a:spcPts val="7539"/>
              </a:lnSpc>
              <a:spcBef>
                <a:spcPct val="0"/>
              </a:spcBef>
            </a:pPr>
          </a:p>
        </p:txBody>
      </p:sp>
      <p:sp>
        <p:nvSpPr>
          <p:cNvPr name="TextBox 8" id="8"/>
          <p:cNvSpPr txBox="true"/>
          <p:nvPr/>
        </p:nvSpPr>
        <p:spPr>
          <a:xfrm rot="0">
            <a:off x="1377040" y="3510607"/>
            <a:ext cx="15637274" cy="4792663"/>
          </a:xfrm>
          <a:prstGeom prst="rect">
            <a:avLst/>
          </a:prstGeom>
        </p:spPr>
        <p:txBody>
          <a:bodyPr anchor="t" rtlCol="false" tIns="0" lIns="0" bIns="0" rIns="0">
            <a:spAutoFit/>
          </a:bodyPr>
          <a:lstStyle/>
          <a:p>
            <a:pPr algn="l">
              <a:lnSpc>
                <a:spcPts val="2762"/>
              </a:lnSpc>
            </a:pPr>
            <a:r>
              <a:rPr lang="en-US" sz="2124" b="true">
                <a:solidFill>
                  <a:srgbClr val="000000"/>
                </a:solidFill>
                <a:latin typeface="Cabin Bold"/>
                <a:ea typeface="Cabin Bold"/>
                <a:cs typeface="Cabin Bold"/>
                <a:sym typeface="Cabin Bold"/>
              </a:rPr>
              <a:t>Feedback received:</a:t>
            </a:r>
          </a:p>
          <a:p>
            <a:pPr algn="l">
              <a:lnSpc>
                <a:spcPts val="2762"/>
              </a:lnSpc>
            </a:pPr>
            <a:r>
              <a:rPr lang="en-US" sz="2124">
                <a:solidFill>
                  <a:srgbClr val="000000"/>
                </a:solidFill>
                <a:latin typeface="Cabin"/>
                <a:ea typeface="Cabin"/>
                <a:cs typeface="Cabin"/>
                <a:sym typeface="Cabin"/>
              </a:rPr>
              <a:t>Users responded positively to the simple and easy-to-use interface. However, some suggested improvements to the spending reporting feature, especially the ability to export reports to Excel.</a:t>
            </a:r>
          </a:p>
          <a:p>
            <a:pPr algn="l">
              <a:lnSpc>
                <a:spcPts val="2762"/>
              </a:lnSpc>
            </a:pPr>
          </a:p>
          <a:p>
            <a:pPr algn="l">
              <a:lnSpc>
                <a:spcPts val="2762"/>
              </a:lnSpc>
            </a:pPr>
            <a:r>
              <a:rPr lang="en-US" sz="2124" b="true">
                <a:solidFill>
                  <a:srgbClr val="000000"/>
                </a:solidFill>
                <a:latin typeface="Cabin Bold"/>
                <a:ea typeface="Cabin Bold"/>
                <a:cs typeface="Cabin Bold"/>
                <a:sym typeface="Cabin Bold"/>
              </a:rPr>
              <a:t>Actions taken:</a:t>
            </a:r>
          </a:p>
          <a:p>
            <a:pPr algn="l">
              <a:lnSpc>
                <a:spcPts val="2762"/>
              </a:lnSpc>
            </a:pPr>
            <a:r>
              <a:rPr lang="en-US" sz="2124">
                <a:solidFill>
                  <a:srgbClr val="000000"/>
                </a:solidFill>
                <a:latin typeface="Cabin"/>
                <a:ea typeface="Cabin"/>
                <a:cs typeface="Cabin"/>
                <a:sym typeface="Cabin"/>
              </a:rPr>
              <a:t>Based on feedback, the team improved the budget notification feature and optimized the display of the report graph.</a:t>
            </a:r>
          </a:p>
          <a:p>
            <a:pPr algn="l">
              <a:lnSpc>
                <a:spcPts val="2762"/>
              </a:lnSpc>
            </a:pPr>
          </a:p>
          <a:p>
            <a:pPr algn="l">
              <a:lnSpc>
                <a:spcPts val="2762"/>
              </a:lnSpc>
            </a:pPr>
            <a:r>
              <a:rPr lang="en-US" sz="2124" b="true">
                <a:solidFill>
                  <a:srgbClr val="000000"/>
                </a:solidFill>
                <a:latin typeface="Cabin Bold"/>
                <a:ea typeface="Cabin Bold"/>
                <a:cs typeface="Cabin Bold"/>
                <a:sym typeface="Cabin Bold"/>
              </a:rPr>
              <a:t>Future improvements:</a:t>
            </a:r>
          </a:p>
          <a:p>
            <a:pPr algn="l">
              <a:lnSpc>
                <a:spcPts val="2762"/>
              </a:lnSpc>
            </a:pPr>
          </a:p>
          <a:p>
            <a:pPr algn="l">
              <a:lnSpc>
                <a:spcPts val="2762"/>
              </a:lnSpc>
            </a:pPr>
            <a:r>
              <a:rPr lang="en-US" sz="2124">
                <a:solidFill>
                  <a:srgbClr val="000000"/>
                </a:solidFill>
                <a:latin typeface="Cabin"/>
                <a:ea typeface="Cabin"/>
                <a:cs typeface="Cabin"/>
                <a:sym typeface="Cabin"/>
              </a:rPr>
              <a:t>- Enhanced reporting features: Add the ability to export spending reports to Excel or PDF.</a:t>
            </a:r>
          </a:p>
          <a:p>
            <a:pPr algn="l">
              <a:lnSpc>
                <a:spcPts val="2762"/>
              </a:lnSpc>
            </a:pPr>
          </a:p>
          <a:p>
            <a:pPr algn="l">
              <a:lnSpc>
                <a:spcPts val="2762"/>
              </a:lnSpc>
            </a:pPr>
            <a:r>
              <a:rPr lang="en-US" sz="2124">
                <a:solidFill>
                  <a:srgbClr val="000000"/>
                </a:solidFill>
                <a:latin typeface="Cabin"/>
                <a:ea typeface="Cabin"/>
                <a:cs typeface="Cabin"/>
                <a:sym typeface="Cabin"/>
              </a:rPr>
              <a:t>- Integrated data synchronization: Provide data synchronization across devices to support users to easily access from multiple platforms.</a:t>
            </a:r>
          </a:p>
          <a:p>
            <a:pPr algn="l">
              <a:lnSpc>
                <a:spcPts val="2762"/>
              </a:lnSpc>
            </a:pPr>
          </a:p>
          <a:p>
            <a:pPr algn="l">
              <a:lnSpc>
                <a:spcPts val="2762"/>
              </a:lnSpc>
            </a:pPr>
            <a:r>
              <a:rPr lang="en-US" sz="2124">
                <a:solidFill>
                  <a:srgbClr val="000000"/>
                </a:solidFill>
                <a:latin typeface="Cabin"/>
                <a:ea typeface="Cabin"/>
                <a:cs typeface="Cabin"/>
                <a:sym typeface="Cabin"/>
              </a:rPr>
              <a:t>- Group sharing feature: Improve the ability to share spending among family members or groups of friends.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19294" y="657204"/>
            <a:ext cx="15795020" cy="1907038"/>
            <a:chOff x="0" y="0"/>
            <a:chExt cx="5762066" cy="695693"/>
          </a:xfrm>
        </p:grpSpPr>
        <p:sp>
          <p:nvSpPr>
            <p:cNvPr name="Freeform 4" id="4"/>
            <p:cNvSpPr/>
            <p:nvPr/>
          </p:nvSpPr>
          <p:spPr>
            <a:xfrm flipH="false" flipV="false" rot="0">
              <a:off x="0" y="0"/>
              <a:ext cx="5762066" cy="695693"/>
            </a:xfrm>
            <a:custGeom>
              <a:avLst/>
              <a:gdLst/>
              <a:ahLst/>
              <a:cxnLst/>
              <a:rect r="r" b="b" t="t" l="l"/>
              <a:pathLst>
                <a:path h="695693" w="5762066">
                  <a:moveTo>
                    <a:pt x="0" y="0"/>
                  </a:moveTo>
                  <a:lnTo>
                    <a:pt x="5762066" y="0"/>
                  </a:lnTo>
                  <a:lnTo>
                    <a:pt x="5762066" y="695693"/>
                  </a:lnTo>
                  <a:lnTo>
                    <a:pt x="0" y="695693"/>
                  </a:lnTo>
                  <a:close/>
                </a:path>
              </a:pathLst>
            </a:custGeom>
            <a:solidFill>
              <a:srgbClr val="FFFFFF"/>
            </a:solidFill>
          </p:spPr>
        </p:sp>
      </p:grpSp>
      <p:grpSp>
        <p:nvGrpSpPr>
          <p:cNvPr name="Group 5" id="5"/>
          <p:cNvGrpSpPr/>
          <p:nvPr/>
        </p:nvGrpSpPr>
        <p:grpSpPr>
          <a:xfrm rot="0">
            <a:off x="1219294" y="2903804"/>
            <a:ext cx="15795020" cy="6063356"/>
            <a:chOff x="0" y="0"/>
            <a:chExt cx="5762066" cy="2211929"/>
          </a:xfrm>
        </p:grpSpPr>
        <p:sp>
          <p:nvSpPr>
            <p:cNvPr name="Freeform 6" id="6"/>
            <p:cNvSpPr/>
            <p:nvPr/>
          </p:nvSpPr>
          <p:spPr>
            <a:xfrm flipH="false" flipV="false" rot="0">
              <a:off x="0" y="0"/>
              <a:ext cx="5762066" cy="2211929"/>
            </a:xfrm>
            <a:custGeom>
              <a:avLst/>
              <a:gdLst/>
              <a:ahLst/>
              <a:cxnLst/>
              <a:rect r="r" b="b" t="t" l="l"/>
              <a:pathLst>
                <a:path h="2211929" w="5762066">
                  <a:moveTo>
                    <a:pt x="0" y="0"/>
                  </a:moveTo>
                  <a:lnTo>
                    <a:pt x="5762066" y="0"/>
                  </a:lnTo>
                  <a:lnTo>
                    <a:pt x="5762066" y="2211929"/>
                  </a:lnTo>
                  <a:lnTo>
                    <a:pt x="0" y="2211929"/>
                  </a:lnTo>
                  <a:close/>
                </a:path>
              </a:pathLst>
            </a:custGeom>
            <a:solidFill>
              <a:srgbClr val="FFFFFF"/>
            </a:solidFill>
          </p:spPr>
        </p:sp>
      </p:grpSp>
      <p:sp>
        <p:nvSpPr>
          <p:cNvPr name="TextBox 7" id="7"/>
          <p:cNvSpPr txBox="true"/>
          <p:nvPr/>
        </p:nvSpPr>
        <p:spPr>
          <a:xfrm rot="0">
            <a:off x="1783257" y="1135946"/>
            <a:ext cx="14128510" cy="1914968"/>
          </a:xfrm>
          <a:prstGeom prst="rect">
            <a:avLst/>
          </a:prstGeom>
        </p:spPr>
        <p:txBody>
          <a:bodyPr anchor="t" rtlCol="false" tIns="0" lIns="0" bIns="0" rIns="0">
            <a:spAutoFit/>
          </a:bodyPr>
          <a:lstStyle/>
          <a:p>
            <a:pPr algn="ctr">
              <a:lnSpc>
                <a:spcPts val="7539"/>
              </a:lnSpc>
            </a:pPr>
            <a:r>
              <a:rPr lang="en-US" sz="6282" b="true">
                <a:solidFill>
                  <a:srgbClr val="003EA8"/>
                </a:solidFill>
                <a:latin typeface="Muli Bold"/>
                <a:ea typeface="Muli Bold"/>
                <a:cs typeface="Muli Bold"/>
                <a:sym typeface="Muli Bold"/>
              </a:rPr>
              <a:t>Q&amp;A Preparation</a:t>
            </a:r>
          </a:p>
          <a:p>
            <a:pPr algn="ctr" marL="0" indent="0" lvl="0">
              <a:lnSpc>
                <a:spcPts val="7539"/>
              </a:lnSpc>
              <a:spcBef>
                <a:spcPct val="0"/>
              </a:spcBef>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19294" y="657204"/>
            <a:ext cx="15795020" cy="1907038"/>
            <a:chOff x="0" y="0"/>
            <a:chExt cx="5762066" cy="695693"/>
          </a:xfrm>
        </p:grpSpPr>
        <p:sp>
          <p:nvSpPr>
            <p:cNvPr name="Freeform 4" id="4"/>
            <p:cNvSpPr/>
            <p:nvPr/>
          </p:nvSpPr>
          <p:spPr>
            <a:xfrm flipH="false" flipV="false" rot="0">
              <a:off x="0" y="0"/>
              <a:ext cx="5762066" cy="695693"/>
            </a:xfrm>
            <a:custGeom>
              <a:avLst/>
              <a:gdLst/>
              <a:ahLst/>
              <a:cxnLst/>
              <a:rect r="r" b="b" t="t" l="l"/>
              <a:pathLst>
                <a:path h="695693" w="5762066">
                  <a:moveTo>
                    <a:pt x="0" y="0"/>
                  </a:moveTo>
                  <a:lnTo>
                    <a:pt x="5762066" y="0"/>
                  </a:lnTo>
                  <a:lnTo>
                    <a:pt x="5762066" y="695693"/>
                  </a:lnTo>
                  <a:lnTo>
                    <a:pt x="0" y="695693"/>
                  </a:lnTo>
                  <a:close/>
                </a:path>
              </a:pathLst>
            </a:custGeom>
            <a:solidFill>
              <a:srgbClr val="FFFFFF"/>
            </a:solidFill>
          </p:spPr>
        </p:sp>
      </p:grpSp>
      <p:grpSp>
        <p:nvGrpSpPr>
          <p:cNvPr name="Group 5" id="5"/>
          <p:cNvGrpSpPr/>
          <p:nvPr/>
        </p:nvGrpSpPr>
        <p:grpSpPr>
          <a:xfrm rot="0">
            <a:off x="1219294" y="2903804"/>
            <a:ext cx="15795020" cy="6063356"/>
            <a:chOff x="0" y="0"/>
            <a:chExt cx="5762066" cy="2211929"/>
          </a:xfrm>
        </p:grpSpPr>
        <p:sp>
          <p:nvSpPr>
            <p:cNvPr name="Freeform 6" id="6"/>
            <p:cNvSpPr/>
            <p:nvPr/>
          </p:nvSpPr>
          <p:spPr>
            <a:xfrm flipH="false" flipV="false" rot="0">
              <a:off x="0" y="0"/>
              <a:ext cx="5762066" cy="2211929"/>
            </a:xfrm>
            <a:custGeom>
              <a:avLst/>
              <a:gdLst/>
              <a:ahLst/>
              <a:cxnLst/>
              <a:rect r="r" b="b" t="t" l="l"/>
              <a:pathLst>
                <a:path h="2211929" w="5762066">
                  <a:moveTo>
                    <a:pt x="0" y="0"/>
                  </a:moveTo>
                  <a:lnTo>
                    <a:pt x="5762066" y="0"/>
                  </a:lnTo>
                  <a:lnTo>
                    <a:pt x="5762066" y="2211929"/>
                  </a:lnTo>
                  <a:lnTo>
                    <a:pt x="0" y="2211929"/>
                  </a:lnTo>
                  <a:close/>
                </a:path>
              </a:pathLst>
            </a:custGeom>
            <a:solidFill>
              <a:srgbClr val="FFFFFF"/>
            </a:solidFill>
          </p:spPr>
        </p:sp>
      </p:grpSp>
      <p:sp>
        <p:nvSpPr>
          <p:cNvPr name="TextBox 7" id="7"/>
          <p:cNvSpPr txBox="true"/>
          <p:nvPr/>
        </p:nvSpPr>
        <p:spPr>
          <a:xfrm rot="0">
            <a:off x="1783257" y="1614688"/>
            <a:ext cx="14128510" cy="957484"/>
          </a:xfrm>
          <a:prstGeom prst="rect">
            <a:avLst/>
          </a:prstGeom>
        </p:spPr>
        <p:txBody>
          <a:bodyPr anchor="t" rtlCol="false" tIns="0" lIns="0" bIns="0" rIns="0">
            <a:spAutoFit/>
          </a:bodyPr>
          <a:lstStyle/>
          <a:p>
            <a:pPr algn="ctr" marL="0" indent="0" lvl="0">
              <a:lnSpc>
                <a:spcPts val="7539"/>
              </a:lnSpc>
              <a:spcBef>
                <a:spcPct val="0"/>
              </a:spcBef>
            </a:pPr>
            <a:r>
              <a:rPr lang="en-US" b="true" sz="6282">
                <a:solidFill>
                  <a:srgbClr val="003EA8"/>
                </a:solidFill>
                <a:latin typeface="Muli Bold"/>
                <a:ea typeface="Muli Bold"/>
                <a:cs typeface="Muli Bold"/>
                <a:sym typeface="Muli Bold"/>
              </a:rPr>
              <a:t>Conclusion</a:t>
            </a:r>
          </a:p>
        </p:txBody>
      </p:sp>
      <p:sp>
        <p:nvSpPr>
          <p:cNvPr name="TextBox 8" id="8"/>
          <p:cNvSpPr txBox="true"/>
          <p:nvPr/>
        </p:nvSpPr>
        <p:spPr>
          <a:xfrm rot="0">
            <a:off x="1325363" y="4733351"/>
            <a:ext cx="15637274" cy="1363663"/>
          </a:xfrm>
          <a:prstGeom prst="rect">
            <a:avLst/>
          </a:prstGeom>
        </p:spPr>
        <p:txBody>
          <a:bodyPr anchor="t" rtlCol="false" tIns="0" lIns="0" bIns="0" rIns="0">
            <a:spAutoFit/>
          </a:bodyPr>
          <a:lstStyle/>
          <a:p>
            <a:pPr algn="l">
              <a:lnSpc>
                <a:spcPts val="2762"/>
              </a:lnSpc>
            </a:pPr>
            <a:r>
              <a:rPr lang="en-US" sz="2124">
                <a:solidFill>
                  <a:srgbClr val="000000"/>
                </a:solidFill>
                <a:latin typeface="Cabin"/>
                <a:ea typeface="Cabin"/>
                <a:cs typeface="Cabin"/>
                <a:sym typeface="Cabin"/>
              </a:rPr>
              <a:t>The CampusExpense Manager project has succeeded in building a simple and effective expense management application for students, with features such as expense recording, budget alerts, and expense reports. The team overcame technical challenges and completed the project on schedule thanks to close collaboration and continuous efforts. We would like to thank the valuable support and feedback, which helped us improve the product and learn throughout the project development process.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19294" y="1028700"/>
            <a:ext cx="15795020" cy="7938460"/>
            <a:chOff x="0" y="0"/>
            <a:chExt cx="5762066" cy="2895972"/>
          </a:xfrm>
        </p:grpSpPr>
        <p:sp>
          <p:nvSpPr>
            <p:cNvPr name="Freeform 4" id="4"/>
            <p:cNvSpPr/>
            <p:nvPr/>
          </p:nvSpPr>
          <p:spPr>
            <a:xfrm flipH="false" flipV="false" rot="0">
              <a:off x="0" y="0"/>
              <a:ext cx="5762066" cy="2895972"/>
            </a:xfrm>
            <a:custGeom>
              <a:avLst/>
              <a:gdLst/>
              <a:ahLst/>
              <a:cxnLst/>
              <a:rect r="r" b="b" t="t" l="l"/>
              <a:pathLst>
                <a:path h="2895972" w="5762066">
                  <a:moveTo>
                    <a:pt x="0" y="0"/>
                  </a:moveTo>
                  <a:lnTo>
                    <a:pt x="5762066" y="0"/>
                  </a:lnTo>
                  <a:lnTo>
                    <a:pt x="5762066" y="2895972"/>
                  </a:lnTo>
                  <a:lnTo>
                    <a:pt x="0" y="2895972"/>
                  </a:lnTo>
                  <a:close/>
                </a:path>
              </a:pathLst>
            </a:custGeom>
            <a:solidFill>
              <a:srgbClr val="FFFFFF"/>
            </a:solidFill>
          </p:spPr>
        </p:sp>
      </p:grpSp>
      <p:sp>
        <p:nvSpPr>
          <p:cNvPr name="TextBox 5" id="5"/>
          <p:cNvSpPr txBox="true"/>
          <p:nvPr/>
        </p:nvSpPr>
        <p:spPr>
          <a:xfrm rot="0">
            <a:off x="2079745" y="4040446"/>
            <a:ext cx="14128510" cy="957484"/>
          </a:xfrm>
          <a:prstGeom prst="rect">
            <a:avLst/>
          </a:prstGeom>
        </p:spPr>
        <p:txBody>
          <a:bodyPr anchor="t" rtlCol="false" tIns="0" lIns="0" bIns="0" rIns="0">
            <a:spAutoFit/>
          </a:bodyPr>
          <a:lstStyle/>
          <a:p>
            <a:pPr algn="ctr" marL="0" indent="0" lvl="0">
              <a:lnSpc>
                <a:spcPts val="7539"/>
              </a:lnSpc>
              <a:spcBef>
                <a:spcPct val="0"/>
              </a:spcBef>
            </a:pPr>
            <a:r>
              <a:rPr lang="en-US" b="true" sz="6282">
                <a:solidFill>
                  <a:srgbClr val="003EA8"/>
                </a:solidFill>
                <a:latin typeface="Muli Bold"/>
                <a:ea typeface="Muli Bold"/>
                <a:cs typeface="Muli Bold"/>
                <a:sym typeface="Muli Bold"/>
              </a:rPr>
              <a:t>Thank you very much!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657204"/>
            <a:ext cx="9009410" cy="1907038"/>
            <a:chOff x="0" y="0"/>
            <a:chExt cx="3286657" cy="695693"/>
          </a:xfrm>
        </p:grpSpPr>
        <p:sp>
          <p:nvSpPr>
            <p:cNvPr name="Freeform 4" id="4"/>
            <p:cNvSpPr/>
            <p:nvPr/>
          </p:nvSpPr>
          <p:spPr>
            <a:xfrm flipH="false" flipV="false" rot="0">
              <a:off x="0" y="0"/>
              <a:ext cx="3286657" cy="695693"/>
            </a:xfrm>
            <a:custGeom>
              <a:avLst/>
              <a:gdLst/>
              <a:ahLst/>
              <a:cxnLst/>
              <a:rect r="r" b="b" t="t" l="l"/>
              <a:pathLst>
                <a:path h="695693" w="3286657">
                  <a:moveTo>
                    <a:pt x="0" y="0"/>
                  </a:moveTo>
                  <a:lnTo>
                    <a:pt x="3286657" y="0"/>
                  </a:lnTo>
                  <a:lnTo>
                    <a:pt x="3286657" y="695693"/>
                  </a:lnTo>
                  <a:lnTo>
                    <a:pt x="0" y="695693"/>
                  </a:lnTo>
                  <a:close/>
                </a:path>
              </a:pathLst>
            </a:custGeom>
            <a:solidFill>
              <a:srgbClr val="FFFFFF"/>
            </a:solidFill>
          </p:spPr>
        </p:sp>
      </p:grpSp>
      <p:grpSp>
        <p:nvGrpSpPr>
          <p:cNvPr name="Group 5" id="5"/>
          <p:cNvGrpSpPr/>
          <p:nvPr/>
        </p:nvGrpSpPr>
        <p:grpSpPr>
          <a:xfrm rot="0">
            <a:off x="905495" y="2915205"/>
            <a:ext cx="9009410" cy="5787794"/>
            <a:chOff x="0" y="0"/>
            <a:chExt cx="3286657" cy="2111403"/>
          </a:xfrm>
        </p:grpSpPr>
        <p:sp>
          <p:nvSpPr>
            <p:cNvPr name="Freeform 6" id="6"/>
            <p:cNvSpPr/>
            <p:nvPr/>
          </p:nvSpPr>
          <p:spPr>
            <a:xfrm flipH="false" flipV="false" rot="0">
              <a:off x="0" y="0"/>
              <a:ext cx="3286657" cy="2111403"/>
            </a:xfrm>
            <a:custGeom>
              <a:avLst/>
              <a:gdLst/>
              <a:ahLst/>
              <a:cxnLst/>
              <a:rect r="r" b="b" t="t" l="l"/>
              <a:pathLst>
                <a:path h="2111403" w="3286657">
                  <a:moveTo>
                    <a:pt x="0" y="0"/>
                  </a:moveTo>
                  <a:lnTo>
                    <a:pt x="3286657" y="0"/>
                  </a:lnTo>
                  <a:lnTo>
                    <a:pt x="3286657" y="2111403"/>
                  </a:lnTo>
                  <a:lnTo>
                    <a:pt x="0" y="2111403"/>
                  </a:lnTo>
                  <a:close/>
                </a:path>
              </a:pathLst>
            </a:custGeom>
            <a:solidFill>
              <a:srgbClr val="FFFFFF"/>
            </a:solidFill>
          </p:spPr>
        </p:sp>
      </p:grpSp>
      <p:grpSp>
        <p:nvGrpSpPr>
          <p:cNvPr name="Group 7" id="7"/>
          <p:cNvGrpSpPr/>
          <p:nvPr/>
        </p:nvGrpSpPr>
        <p:grpSpPr>
          <a:xfrm rot="0">
            <a:off x="10261150" y="657204"/>
            <a:ext cx="7087021" cy="8045795"/>
            <a:chOff x="0" y="0"/>
            <a:chExt cx="2585364" cy="2935128"/>
          </a:xfrm>
        </p:grpSpPr>
        <p:sp>
          <p:nvSpPr>
            <p:cNvPr name="Freeform 8" id="8"/>
            <p:cNvSpPr/>
            <p:nvPr/>
          </p:nvSpPr>
          <p:spPr>
            <a:xfrm flipH="false" flipV="false" rot="0">
              <a:off x="0" y="0"/>
              <a:ext cx="2585364" cy="2935128"/>
            </a:xfrm>
            <a:custGeom>
              <a:avLst/>
              <a:gdLst/>
              <a:ahLst/>
              <a:cxnLst/>
              <a:rect r="r" b="b" t="t" l="l"/>
              <a:pathLst>
                <a:path h="2935128" w="2585364">
                  <a:moveTo>
                    <a:pt x="0" y="0"/>
                  </a:moveTo>
                  <a:lnTo>
                    <a:pt x="2585364" y="0"/>
                  </a:lnTo>
                  <a:lnTo>
                    <a:pt x="2585364" y="2935128"/>
                  </a:lnTo>
                  <a:lnTo>
                    <a:pt x="0" y="2935128"/>
                  </a:lnTo>
                  <a:close/>
                </a:path>
              </a:pathLst>
            </a:custGeom>
            <a:solidFill>
              <a:srgbClr val="FFFFFF"/>
            </a:solidFill>
          </p:spPr>
        </p:sp>
      </p:grpSp>
      <p:grpSp>
        <p:nvGrpSpPr>
          <p:cNvPr name="Group 9" id="9"/>
          <p:cNvGrpSpPr/>
          <p:nvPr/>
        </p:nvGrpSpPr>
        <p:grpSpPr>
          <a:xfrm rot="0">
            <a:off x="10903325" y="1028700"/>
            <a:ext cx="6355975" cy="7351955"/>
            <a:chOff x="0" y="0"/>
            <a:chExt cx="8474633" cy="9802607"/>
          </a:xfrm>
        </p:grpSpPr>
        <p:pic>
          <p:nvPicPr>
            <p:cNvPr name="Picture 10" id="10"/>
            <p:cNvPicPr>
              <a:picLocks noChangeAspect="true"/>
            </p:cNvPicPr>
            <p:nvPr/>
          </p:nvPicPr>
          <p:blipFill>
            <a:blip r:embed="rId3"/>
            <a:srcRect l="19851" t="0" r="19851" b="0"/>
            <a:stretch>
              <a:fillRect/>
            </a:stretch>
          </p:blipFill>
          <p:spPr>
            <a:xfrm flipH="false" flipV="false">
              <a:off x="0" y="0"/>
              <a:ext cx="8474633" cy="9802607"/>
            </a:xfrm>
            <a:prstGeom prst="rect">
              <a:avLst/>
            </a:prstGeom>
          </p:spPr>
        </p:pic>
      </p:grpSp>
      <p:grpSp>
        <p:nvGrpSpPr>
          <p:cNvPr name="Group 11" id="11"/>
          <p:cNvGrpSpPr/>
          <p:nvPr/>
        </p:nvGrpSpPr>
        <p:grpSpPr>
          <a:xfrm rot="0">
            <a:off x="1502864" y="2915205"/>
            <a:ext cx="8658175" cy="8816331"/>
            <a:chOff x="0" y="0"/>
            <a:chExt cx="11544233" cy="11755109"/>
          </a:xfrm>
        </p:grpSpPr>
        <p:sp>
          <p:nvSpPr>
            <p:cNvPr name="TextBox 12" id="12"/>
            <p:cNvSpPr txBox="true"/>
            <p:nvPr/>
          </p:nvSpPr>
          <p:spPr>
            <a:xfrm rot="0">
              <a:off x="0" y="-19050"/>
              <a:ext cx="11540534" cy="7975953"/>
            </a:xfrm>
            <a:prstGeom prst="rect">
              <a:avLst/>
            </a:prstGeom>
          </p:spPr>
          <p:txBody>
            <a:bodyPr anchor="t" rtlCol="false" tIns="0" lIns="0" bIns="0" rIns="0">
              <a:spAutoFit/>
            </a:bodyPr>
            <a:lstStyle/>
            <a:p>
              <a:pPr algn="l">
                <a:lnSpc>
                  <a:spcPts val="3385"/>
                </a:lnSpc>
              </a:pPr>
              <a:r>
                <a:rPr lang="en-US" sz="2604" b="true">
                  <a:solidFill>
                    <a:srgbClr val="000000"/>
                  </a:solidFill>
                  <a:latin typeface="Cabin Bold"/>
                  <a:ea typeface="Cabin Bold"/>
                  <a:cs typeface="Cabin Bold"/>
                  <a:sym typeface="Cabin Bold"/>
                </a:rPr>
                <a:t>Spending Tracking:</a:t>
              </a:r>
              <a:r>
                <a:rPr lang="en-US" sz="2604">
                  <a:solidFill>
                    <a:srgbClr val="000000"/>
                  </a:solidFill>
                  <a:latin typeface="Cabin"/>
                  <a:ea typeface="Cabin"/>
                  <a:cs typeface="Cabin"/>
                  <a:sym typeface="Cabin"/>
                </a:rPr>
                <a:t> Record and manage daily expenses, categorized by category.</a:t>
              </a:r>
            </a:p>
            <a:p>
              <a:pPr algn="l">
                <a:lnSpc>
                  <a:spcPts val="3385"/>
                </a:lnSpc>
              </a:pPr>
            </a:p>
            <a:p>
              <a:pPr algn="l">
                <a:lnSpc>
                  <a:spcPts val="3385"/>
                </a:lnSpc>
              </a:pPr>
              <a:r>
                <a:rPr lang="en-US" sz="2604" b="true">
                  <a:solidFill>
                    <a:srgbClr val="000000"/>
                  </a:solidFill>
                  <a:latin typeface="Cabin Bold"/>
                  <a:ea typeface="Cabin Bold"/>
                  <a:cs typeface="Cabin Bold"/>
                  <a:sym typeface="Cabin Bold"/>
                </a:rPr>
                <a:t>Budgeting:</a:t>
              </a:r>
              <a:r>
                <a:rPr lang="en-US" sz="2604">
                  <a:solidFill>
                    <a:srgbClr val="000000"/>
                  </a:solidFill>
                  <a:latin typeface="Cabin"/>
                  <a:ea typeface="Cabin"/>
                  <a:cs typeface="Cabin"/>
                  <a:sym typeface="Cabin"/>
                </a:rPr>
                <a:t> Support monthly budget planning and track spending progress against budget.</a:t>
              </a:r>
            </a:p>
            <a:p>
              <a:pPr algn="l">
                <a:lnSpc>
                  <a:spcPts val="3385"/>
                </a:lnSpc>
              </a:pPr>
            </a:p>
            <a:p>
              <a:pPr algn="l">
                <a:lnSpc>
                  <a:spcPts val="3385"/>
                </a:lnSpc>
              </a:pPr>
              <a:r>
                <a:rPr lang="en-US" sz="2604" b="true">
                  <a:solidFill>
                    <a:srgbClr val="000000"/>
                  </a:solidFill>
                  <a:latin typeface="Cabin Bold"/>
                  <a:ea typeface="Cabin Bold"/>
                  <a:cs typeface="Cabin Bold"/>
                  <a:sym typeface="Cabin Bold"/>
                </a:rPr>
                <a:t>Financial Analysis: </a:t>
              </a:r>
              <a:r>
                <a:rPr lang="en-US" sz="2604">
                  <a:solidFill>
                    <a:srgbClr val="000000"/>
                  </a:solidFill>
                  <a:latin typeface="Cabin"/>
                  <a:ea typeface="Cabin"/>
                  <a:cs typeface="Cabin"/>
                  <a:sym typeface="Cabin"/>
                </a:rPr>
                <a:t>Provide visual charts to understand spending trends and rates.</a:t>
              </a:r>
            </a:p>
            <a:p>
              <a:pPr algn="l">
                <a:lnSpc>
                  <a:spcPts val="3385"/>
                </a:lnSpc>
              </a:pPr>
            </a:p>
            <a:p>
              <a:pPr algn="l">
                <a:lnSpc>
                  <a:spcPts val="3385"/>
                </a:lnSpc>
              </a:pPr>
              <a:r>
                <a:rPr lang="en-US" sz="2604" b="true">
                  <a:solidFill>
                    <a:srgbClr val="000000"/>
                  </a:solidFill>
                  <a:latin typeface="Cabin Bold"/>
                  <a:ea typeface="Cabin Bold"/>
                  <a:cs typeface="Cabin Bold"/>
                  <a:sym typeface="Cabin Bold"/>
                </a:rPr>
                <a:t>Ease of Use:</a:t>
              </a:r>
              <a:r>
                <a:rPr lang="en-US" sz="2604">
                  <a:solidFill>
                    <a:srgbClr val="000000"/>
                  </a:solidFill>
                  <a:latin typeface="Cabin"/>
                  <a:ea typeface="Cabin"/>
                  <a:cs typeface="Cabin"/>
                  <a:sym typeface="Cabin"/>
                </a:rPr>
                <a:t> Simple, user-friendly interface design, suitable for students.</a:t>
              </a:r>
            </a:p>
            <a:p>
              <a:pPr algn="l">
                <a:lnSpc>
                  <a:spcPts val="3385"/>
                </a:lnSpc>
              </a:pPr>
            </a:p>
            <a:p>
              <a:pPr algn="l">
                <a:lnSpc>
                  <a:spcPts val="3385"/>
                </a:lnSpc>
              </a:pPr>
              <a:r>
                <a:rPr lang="en-US" sz="2604" b="true">
                  <a:solidFill>
                    <a:srgbClr val="000000"/>
                  </a:solidFill>
                  <a:latin typeface="Cabin Bold"/>
                  <a:ea typeface="Cabin Bold"/>
                  <a:cs typeface="Cabin Bold"/>
                  <a:sym typeface="Cabin Bold"/>
                </a:rPr>
                <a:t>Personalization:</a:t>
              </a:r>
              <a:r>
                <a:rPr lang="en-US" sz="2604">
                  <a:solidFill>
                    <a:srgbClr val="000000"/>
                  </a:solidFill>
                  <a:latin typeface="Cabin"/>
                  <a:ea typeface="Cabin"/>
                  <a:cs typeface="Cabin"/>
                  <a:sym typeface="Cabin"/>
                </a:rPr>
                <a:t> Allows you to create additional custom spending and income categories.</a:t>
              </a:r>
            </a:p>
          </p:txBody>
        </p:sp>
        <p:sp>
          <p:nvSpPr>
            <p:cNvPr name="TextBox 13" id="13"/>
            <p:cNvSpPr txBox="true"/>
            <p:nvPr/>
          </p:nvSpPr>
          <p:spPr>
            <a:xfrm rot="0">
              <a:off x="3699" y="10855822"/>
              <a:ext cx="11540534" cy="899286"/>
            </a:xfrm>
            <a:prstGeom prst="rect">
              <a:avLst/>
            </a:prstGeom>
          </p:spPr>
          <p:txBody>
            <a:bodyPr anchor="t" rtlCol="false" tIns="0" lIns="0" bIns="0" rIns="0">
              <a:spAutoFit/>
            </a:bodyPr>
            <a:lstStyle/>
            <a:p>
              <a:pPr algn="l">
                <a:lnSpc>
                  <a:spcPts val="5575"/>
                </a:lnSpc>
              </a:pPr>
            </a:p>
          </p:txBody>
        </p:sp>
      </p:grpSp>
      <p:sp>
        <p:nvSpPr>
          <p:cNvPr name="Freeform 14" id="14"/>
          <p:cNvSpPr/>
          <p:nvPr/>
        </p:nvSpPr>
        <p:spPr>
          <a:xfrm flipH="false" flipV="false" rot="0">
            <a:off x="15301511" y="-207276"/>
            <a:ext cx="4876557" cy="1728961"/>
          </a:xfrm>
          <a:custGeom>
            <a:avLst/>
            <a:gdLst/>
            <a:ahLst/>
            <a:cxnLst/>
            <a:rect r="r" b="b" t="t" l="l"/>
            <a:pathLst>
              <a:path h="1728961" w="4876557">
                <a:moveTo>
                  <a:pt x="0" y="0"/>
                </a:moveTo>
                <a:lnTo>
                  <a:pt x="4876558" y="0"/>
                </a:lnTo>
                <a:lnTo>
                  <a:pt x="4876558" y="1728961"/>
                </a:lnTo>
                <a:lnTo>
                  <a:pt x="0" y="17289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10800000">
            <a:off x="8469322" y="9150674"/>
            <a:ext cx="4876557" cy="1728961"/>
          </a:xfrm>
          <a:custGeom>
            <a:avLst/>
            <a:gdLst/>
            <a:ahLst/>
            <a:cxnLst/>
            <a:rect r="r" b="b" t="t" l="l"/>
            <a:pathLst>
              <a:path h="1728961" w="4876557">
                <a:moveTo>
                  <a:pt x="0" y="0"/>
                </a:moveTo>
                <a:lnTo>
                  <a:pt x="4876557" y="0"/>
                </a:lnTo>
                <a:lnTo>
                  <a:pt x="4876557" y="1728961"/>
                </a:lnTo>
                <a:lnTo>
                  <a:pt x="0" y="17289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295787" y="291782"/>
            <a:ext cx="441616" cy="633141"/>
          </a:xfrm>
          <a:custGeom>
            <a:avLst/>
            <a:gdLst/>
            <a:ahLst/>
            <a:cxnLst/>
            <a:rect r="r" b="b" t="t" l="l"/>
            <a:pathLst>
              <a:path h="633141" w="441616">
                <a:moveTo>
                  <a:pt x="0" y="0"/>
                </a:moveTo>
                <a:lnTo>
                  <a:pt x="441615" y="0"/>
                </a:lnTo>
                <a:lnTo>
                  <a:pt x="441615"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1028700" y="647679"/>
            <a:ext cx="6926621" cy="1798709"/>
          </a:xfrm>
          <a:prstGeom prst="rect">
            <a:avLst/>
          </a:prstGeom>
        </p:spPr>
        <p:txBody>
          <a:bodyPr anchor="t" rtlCol="false" tIns="0" lIns="0" bIns="0" rIns="0">
            <a:spAutoFit/>
          </a:bodyPr>
          <a:lstStyle/>
          <a:p>
            <a:pPr algn="l" marL="0" indent="0" lvl="0">
              <a:lnSpc>
                <a:spcPts val="7044"/>
              </a:lnSpc>
              <a:spcBef>
                <a:spcPct val="0"/>
              </a:spcBef>
            </a:pPr>
            <a:r>
              <a:rPr lang="en-US" b="true" sz="5870">
                <a:solidFill>
                  <a:srgbClr val="003EA8"/>
                </a:solidFill>
                <a:latin typeface="Muli Bold"/>
                <a:ea typeface="Muli Bold"/>
                <a:cs typeface="Muli Bold"/>
                <a:sym typeface="Muli Bold"/>
              </a:rPr>
              <a:t>Objectives of the App</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26069" y="75441"/>
            <a:ext cx="16445245" cy="1906519"/>
            <a:chOff x="0" y="0"/>
            <a:chExt cx="5999270" cy="695503"/>
          </a:xfrm>
        </p:grpSpPr>
        <p:sp>
          <p:nvSpPr>
            <p:cNvPr name="Freeform 4" id="4"/>
            <p:cNvSpPr/>
            <p:nvPr/>
          </p:nvSpPr>
          <p:spPr>
            <a:xfrm flipH="false" flipV="false" rot="0">
              <a:off x="0" y="0"/>
              <a:ext cx="5999270" cy="695503"/>
            </a:xfrm>
            <a:custGeom>
              <a:avLst/>
              <a:gdLst/>
              <a:ahLst/>
              <a:cxnLst/>
              <a:rect r="r" b="b" t="t" l="l"/>
              <a:pathLst>
                <a:path h="695503" w="5999270">
                  <a:moveTo>
                    <a:pt x="0" y="0"/>
                  </a:moveTo>
                  <a:lnTo>
                    <a:pt x="5999270" y="0"/>
                  </a:lnTo>
                  <a:lnTo>
                    <a:pt x="5999270" y="695503"/>
                  </a:lnTo>
                  <a:lnTo>
                    <a:pt x="0" y="695503"/>
                  </a:lnTo>
                  <a:close/>
                </a:path>
              </a:pathLst>
            </a:custGeom>
            <a:solidFill>
              <a:srgbClr val="FFFFFF"/>
            </a:solidFill>
          </p:spPr>
        </p:sp>
      </p:grpSp>
      <p:grpSp>
        <p:nvGrpSpPr>
          <p:cNvPr name="Group 5" id="5"/>
          <p:cNvGrpSpPr/>
          <p:nvPr/>
        </p:nvGrpSpPr>
        <p:grpSpPr>
          <a:xfrm rot="0">
            <a:off x="9625957" y="2915205"/>
            <a:ext cx="7724783" cy="5768744"/>
            <a:chOff x="0" y="0"/>
            <a:chExt cx="2818022" cy="2104453"/>
          </a:xfrm>
        </p:grpSpPr>
        <p:sp>
          <p:nvSpPr>
            <p:cNvPr name="Freeform 6" id="6"/>
            <p:cNvSpPr/>
            <p:nvPr/>
          </p:nvSpPr>
          <p:spPr>
            <a:xfrm flipH="false" flipV="false" rot="0">
              <a:off x="0" y="0"/>
              <a:ext cx="2818022" cy="2104453"/>
            </a:xfrm>
            <a:custGeom>
              <a:avLst/>
              <a:gdLst/>
              <a:ahLst/>
              <a:cxnLst/>
              <a:rect r="r" b="b" t="t" l="l"/>
              <a:pathLst>
                <a:path h="2104453" w="2818022">
                  <a:moveTo>
                    <a:pt x="0" y="0"/>
                  </a:moveTo>
                  <a:lnTo>
                    <a:pt x="2818022" y="0"/>
                  </a:lnTo>
                  <a:lnTo>
                    <a:pt x="2818022" y="2104453"/>
                  </a:lnTo>
                  <a:lnTo>
                    <a:pt x="0" y="2104453"/>
                  </a:lnTo>
                  <a:close/>
                </a:path>
              </a:pathLst>
            </a:custGeom>
            <a:solidFill>
              <a:srgbClr val="FFFFFF"/>
            </a:solidFill>
          </p:spPr>
        </p:sp>
      </p:grpSp>
      <p:grpSp>
        <p:nvGrpSpPr>
          <p:cNvPr name="Group 7" id="7"/>
          <p:cNvGrpSpPr/>
          <p:nvPr/>
        </p:nvGrpSpPr>
        <p:grpSpPr>
          <a:xfrm rot="0">
            <a:off x="1028700" y="1981959"/>
            <a:ext cx="8358265" cy="8108676"/>
            <a:chOff x="0" y="0"/>
            <a:chExt cx="3049118" cy="2958067"/>
          </a:xfrm>
        </p:grpSpPr>
        <p:sp>
          <p:nvSpPr>
            <p:cNvPr name="Freeform 8" id="8"/>
            <p:cNvSpPr/>
            <p:nvPr/>
          </p:nvSpPr>
          <p:spPr>
            <a:xfrm flipH="false" flipV="false" rot="0">
              <a:off x="0" y="0"/>
              <a:ext cx="3049118" cy="2958067"/>
            </a:xfrm>
            <a:custGeom>
              <a:avLst/>
              <a:gdLst/>
              <a:ahLst/>
              <a:cxnLst/>
              <a:rect r="r" b="b" t="t" l="l"/>
              <a:pathLst>
                <a:path h="2958067" w="3049118">
                  <a:moveTo>
                    <a:pt x="0" y="0"/>
                  </a:moveTo>
                  <a:lnTo>
                    <a:pt x="3049118" y="0"/>
                  </a:lnTo>
                  <a:lnTo>
                    <a:pt x="3049118" y="2958067"/>
                  </a:lnTo>
                  <a:lnTo>
                    <a:pt x="0" y="2958067"/>
                  </a:lnTo>
                  <a:close/>
                </a:path>
              </a:pathLst>
            </a:custGeom>
            <a:solidFill>
              <a:srgbClr val="FFFFFF"/>
            </a:solidFill>
          </p:spPr>
        </p:sp>
      </p:grpSp>
      <p:sp>
        <p:nvSpPr>
          <p:cNvPr name="Freeform 9" id="9"/>
          <p:cNvSpPr/>
          <p:nvPr/>
        </p:nvSpPr>
        <p:spPr>
          <a:xfrm flipH="false" flipV="false" rot="0">
            <a:off x="10231960" y="3545972"/>
            <a:ext cx="5778474" cy="4507210"/>
          </a:xfrm>
          <a:custGeom>
            <a:avLst/>
            <a:gdLst/>
            <a:ahLst/>
            <a:cxnLst/>
            <a:rect r="r" b="b" t="t" l="l"/>
            <a:pathLst>
              <a:path h="4507210" w="5778474">
                <a:moveTo>
                  <a:pt x="0" y="0"/>
                </a:moveTo>
                <a:lnTo>
                  <a:pt x="5778474" y="0"/>
                </a:lnTo>
                <a:lnTo>
                  <a:pt x="5778474" y="4507210"/>
                </a:lnTo>
                <a:lnTo>
                  <a:pt x="0" y="45072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203414">
            <a:off x="16137868" y="4585735"/>
            <a:ext cx="417336" cy="598331"/>
          </a:xfrm>
          <a:custGeom>
            <a:avLst/>
            <a:gdLst/>
            <a:ahLst/>
            <a:cxnLst/>
            <a:rect r="r" b="b" t="t" l="l"/>
            <a:pathLst>
              <a:path h="598331" w="417336">
                <a:moveTo>
                  <a:pt x="0" y="0"/>
                </a:moveTo>
                <a:lnTo>
                  <a:pt x="417336" y="0"/>
                </a:lnTo>
                <a:lnTo>
                  <a:pt x="417336" y="598330"/>
                </a:lnTo>
                <a:lnTo>
                  <a:pt x="0" y="5983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9908900" y="3235000"/>
            <a:ext cx="121908" cy="121908"/>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name="Group 13" id="13"/>
          <p:cNvGrpSpPr/>
          <p:nvPr/>
        </p:nvGrpSpPr>
        <p:grpSpPr>
          <a:xfrm rot="0">
            <a:off x="10055579" y="7995212"/>
            <a:ext cx="121908" cy="121908"/>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name="TextBox 15" id="15"/>
          <p:cNvSpPr txBox="true"/>
          <p:nvPr/>
        </p:nvSpPr>
        <p:spPr>
          <a:xfrm rot="0">
            <a:off x="2110094" y="342900"/>
            <a:ext cx="14258575" cy="1371600"/>
          </a:xfrm>
          <a:prstGeom prst="rect">
            <a:avLst/>
          </a:prstGeom>
        </p:spPr>
        <p:txBody>
          <a:bodyPr anchor="t" rtlCol="false" tIns="0" lIns="0" bIns="0" rIns="0">
            <a:spAutoFit/>
          </a:bodyPr>
          <a:lstStyle/>
          <a:p>
            <a:pPr algn="ctr">
              <a:lnSpc>
                <a:spcPts val="10800"/>
              </a:lnSpc>
            </a:pPr>
            <a:r>
              <a:rPr lang="en-US" b="true" sz="9000">
                <a:solidFill>
                  <a:srgbClr val="003EA8"/>
                </a:solidFill>
                <a:latin typeface="Muli Bold"/>
                <a:ea typeface="Muli Bold"/>
                <a:cs typeface="Muli Bold"/>
                <a:sym typeface="Muli Bold"/>
              </a:rPr>
              <a:t>User Requirements</a:t>
            </a:r>
          </a:p>
        </p:txBody>
      </p:sp>
      <p:sp>
        <p:nvSpPr>
          <p:cNvPr name="Freeform 16" id="16"/>
          <p:cNvSpPr/>
          <p:nvPr/>
        </p:nvSpPr>
        <p:spPr>
          <a:xfrm flipH="false" flipV="false" rot="0">
            <a:off x="-1276562" y="-156776"/>
            <a:ext cx="6732164" cy="1627960"/>
          </a:xfrm>
          <a:custGeom>
            <a:avLst/>
            <a:gdLst/>
            <a:ahLst/>
            <a:cxnLst/>
            <a:rect r="r" b="b" t="t" l="l"/>
            <a:pathLst>
              <a:path h="1627960" w="6732164">
                <a:moveTo>
                  <a:pt x="0" y="0"/>
                </a:moveTo>
                <a:lnTo>
                  <a:pt x="6732164" y="0"/>
                </a:lnTo>
                <a:lnTo>
                  <a:pt x="6732164" y="1627960"/>
                </a:lnTo>
                <a:lnTo>
                  <a:pt x="0" y="16279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7" id="17"/>
          <p:cNvGrpSpPr/>
          <p:nvPr/>
        </p:nvGrpSpPr>
        <p:grpSpPr>
          <a:xfrm rot="0">
            <a:off x="1671144" y="2154548"/>
            <a:ext cx="6868115" cy="4505969"/>
            <a:chOff x="0" y="0"/>
            <a:chExt cx="9157487" cy="6007958"/>
          </a:xfrm>
        </p:grpSpPr>
        <p:sp>
          <p:nvSpPr>
            <p:cNvPr name="TextBox 18" id="18"/>
            <p:cNvSpPr txBox="true"/>
            <p:nvPr/>
          </p:nvSpPr>
          <p:spPr>
            <a:xfrm rot="0">
              <a:off x="0" y="5069005"/>
              <a:ext cx="9157487" cy="946997"/>
            </a:xfrm>
            <a:prstGeom prst="rect">
              <a:avLst/>
            </a:prstGeom>
          </p:spPr>
          <p:txBody>
            <a:bodyPr anchor="t" rtlCol="false" tIns="0" lIns="0" bIns="0" rIns="0">
              <a:spAutoFit/>
            </a:bodyPr>
            <a:lstStyle/>
            <a:p>
              <a:pPr algn="l">
                <a:lnSpc>
                  <a:spcPts val="2859"/>
                </a:lnSpc>
              </a:pPr>
              <a:r>
                <a:rPr lang="en-US" sz="2199">
                  <a:solidFill>
                    <a:srgbClr val="000000"/>
                  </a:solidFill>
                  <a:latin typeface="Cabin"/>
                  <a:ea typeface="Cabin"/>
                  <a:cs typeface="Cabin"/>
                  <a:sym typeface="Cabin"/>
                </a:rPr>
                <a:t>Categorize expenses into clear categories for easy management.</a:t>
              </a:r>
            </a:p>
          </p:txBody>
        </p:sp>
        <p:sp>
          <p:nvSpPr>
            <p:cNvPr name="TextBox 19" id="19"/>
            <p:cNvSpPr txBox="true"/>
            <p:nvPr/>
          </p:nvSpPr>
          <p:spPr>
            <a:xfrm rot="0">
              <a:off x="0" y="4096109"/>
              <a:ext cx="9157487" cy="731308"/>
            </a:xfrm>
            <a:prstGeom prst="rect">
              <a:avLst/>
            </a:prstGeom>
          </p:spPr>
          <p:txBody>
            <a:bodyPr anchor="t" rtlCol="false" tIns="0" lIns="0" bIns="0" rIns="0">
              <a:spAutoFit/>
            </a:bodyPr>
            <a:lstStyle/>
            <a:p>
              <a:pPr algn="l">
                <a:lnSpc>
                  <a:spcPts val="4550"/>
                </a:lnSpc>
              </a:pPr>
              <a:r>
                <a:rPr lang="en-US" sz="3500" b="true">
                  <a:solidFill>
                    <a:srgbClr val="003EA8"/>
                  </a:solidFill>
                  <a:latin typeface="Muli Bold"/>
                  <a:ea typeface="Muli Bold"/>
                  <a:cs typeface="Muli Bold"/>
                  <a:sym typeface="Muli Bold"/>
                </a:rPr>
                <a:t>Expense Classification:</a:t>
              </a:r>
            </a:p>
          </p:txBody>
        </p:sp>
        <p:sp>
          <p:nvSpPr>
            <p:cNvPr name="TextBox 20" id="20"/>
            <p:cNvSpPr txBox="true"/>
            <p:nvPr/>
          </p:nvSpPr>
          <p:spPr>
            <a:xfrm rot="0">
              <a:off x="0" y="3247963"/>
              <a:ext cx="9157487" cy="464397"/>
            </a:xfrm>
            <a:prstGeom prst="rect">
              <a:avLst/>
            </a:prstGeom>
          </p:spPr>
          <p:txBody>
            <a:bodyPr anchor="t" rtlCol="false" tIns="0" lIns="0" bIns="0" rIns="0">
              <a:spAutoFit/>
            </a:bodyPr>
            <a:lstStyle/>
            <a:p>
              <a:pPr algn="l">
                <a:lnSpc>
                  <a:spcPts val="2859"/>
                </a:lnSpc>
              </a:pPr>
              <a:r>
                <a:rPr lang="en-US" sz="2199">
                  <a:solidFill>
                    <a:srgbClr val="000000"/>
                  </a:solidFill>
                  <a:latin typeface="Cabin"/>
                  <a:ea typeface="Cabin"/>
                  <a:cs typeface="Cabin"/>
                  <a:sym typeface="Cabin"/>
                </a:rPr>
                <a:t>Warning when spending exceeds the set budget.</a:t>
              </a:r>
            </a:p>
          </p:txBody>
        </p:sp>
        <p:sp>
          <p:nvSpPr>
            <p:cNvPr name="TextBox 21" id="21"/>
            <p:cNvSpPr txBox="true"/>
            <p:nvPr/>
          </p:nvSpPr>
          <p:spPr>
            <a:xfrm rot="0">
              <a:off x="0" y="2275067"/>
              <a:ext cx="9157487" cy="731308"/>
            </a:xfrm>
            <a:prstGeom prst="rect">
              <a:avLst/>
            </a:prstGeom>
          </p:spPr>
          <p:txBody>
            <a:bodyPr anchor="t" rtlCol="false" tIns="0" lIns="0" bIns="0" rIns="0">
              <a:spAutoFit/>
            </a:bodyPr>
            <a:lstStyle/>
            <a:p>
              <a:pPr algn="l">
                <a:lnSpc>
                  <a:spcPts val="4550"/>
                </a:lnSpc>
              </a:pPr>
              <a:r>
                <a:rPr lang="en-US" sz="3500" b="true">
                  <a:solidFill>
                    <a:srgbClr val="003EA8"/>
                  </a:solidFill>
                  <a:latin typeface="Muli Bold"/>
                  <a:ea typeface="Muli Bold"/>
                  <a:cs typeface="Muli Bold"/>
                  <a:sym typeface="Muli Bold"/>
                </a:rPr>
                <a:t>Budget Alert:</a:t>
              </a:r>
            </a:p>
          </p:txBody>
        </p:sp>
        <p:sp>
          <p:nvSpPr>
            <p:cNvPr name="TextBox 22" id="22"/>
            <p:cNvSpPr txBox="true"/>
            <p:nvPr/>
          </p:nvSpPr>
          <p:spPr>
            <a:xfrm rot="0">
              <a:off x="0" y="944321"/>
              <a:ext cx="9157487" cy="946997"/>
            </a:xfrm>
            <a:prstGeom prst="rect">
              <a:avLst/>
            </a:prstGeom>
          </p:spPr>
          <p:txBody>
            <a:bodyPr anchor="t" rtlCol="false" tIns="0" lIns="0" bIns="0" rIns="0">
              <a:spAutoFit/>
            </a:bodyPr>
            <a:lstStyle/>
            <a:p>
              <a:pPr algn="l">
                <a:lnSpc>
                  <a:spcPts val="2859"/>
                </a:lnSpc>
              </a:pPr>
              <a:r>
                <a:rPr lang="en-US" sz="2199">
                  <a:solidFill>
                    <a:srgbClr val="000000"/>
                  </a:solidFill>
                  <a:latin typeface="Cabin"/>
                  <a:ea typeface="Cabin"/>
                  <a:cs typeface="Cabin"/>
                  <a:sym typeface="Cabin"/>
                </a:rPr>
                <a:t>Users need to record daily expenses with information such as amount, category, date, and notes.</a:t>
              </a:r>
            </a:p>
          </p:txBody>
        </p:sp>
        <p:sp>
          <p:nvSpPr>
            <p:cNvPr name="TextBox 23" id="23"/>
            <p:cNvSpPr txBox="true"/>
            <p:nvPr/>
          </p:nvSpPr>
          <p:spPr>
            <a:xfrm rot="0">
              <a:off x="0" y="-28575"/>
              <a:ext cx="9157487" cy="731308"/>
            </a:xfrm>
            <a:prstGeom prst="rect">
              <a:avLst/>
            </a:prstGeom>
          </p:spPr>
          <p:txBody>
            <a:bodyPr anchor="t" rtlCol="false" tIns="0" lIns="0" bIns="0" rIns="0">
              <a:spAutoFit/>
            </a:bodyPr>
            <a:lstStyle/>
            <a:p>
              <a:pPr algn="l">
                <a:lnSpc>
                  <a:spcPts val="4550"/>
                </a:lnSpc>
              </a:pPr>
              <a:r>
                <a:rPr lang="en-US" sz="3500" b="true">
                  <a:solidFill>
                    <a:srgbClr val="003EA8"/>
                  </a:solidFill>
                  <a:latin typeface="Muli Bold"/>
                  <a:ea typeface="Muli Bold"/>
                  <a:cs typeface="Muli Bold"/>
                  <a:sym typeface="Muli Bold"/>
                </a:rPr>
                <a:t>Expense Tracking:</a:t>
              </a:r>
            </a:p>
          </p:txBody>
        </p:sp>
      </p:grpSp>
      <p:sp>
        <p:nvSpPr>
          <p:cNvPr name="Freeform 24" id="24"/>
          <p:cNvSpPr/>
          <p:nvPr/>
        </p:nvSpPr>
        <p:spPr>
          <a:xfrm flipH="false" flipV="false" rot="-203414">
            <a:off x="11489227" y="4583034"/>
            <a:ext cx="321948" cy="461574"/>
          </a:xfrm>
          <a:custGeom>
            <a:avLst/>
            <a:gdLst/>
            <a:ahLst/>
            <a:cxnLst/>
            <a:rect r="r" b="b" t="t" l="l"/>
            <a:pathLst>
              <a:path h="461574" w="321948">
                <a:moveTo>
                  <a:pt x="0" y="0"/>
                </a:moveTo>
                <a:lnTo>
                  <a:pt x="321948" y="0"/>
                </a:lnTo>
                <a:lnTo>
                  <a:pt x="321948" y="461575"/>
                </a:lnTo>
                <a:lnTo>
                  <a:pt x="0" y="4615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5" id="25"/>
          <p:cNvSpPr/>
          <p:nvPr/>
        </p:nvSpPr>
        <p:spPr>
          <a:xfrm flipH="false" flipV="false" rot="-278358">
            <a:off x="13186236" y="8430575"/>
            <a:ext cx="5868613" cy="1845945"/>
          </a:xfrm>
          <a:custGeom>
            <a:avLst/>
            <a:gdLst/>
            <a:ahLst/>
            <a:cxnLst/>
            <a:rect r="r" b="b" t="t" l="l"/>
            <a:pathLst>
              <a:path h="1845945" w="5868613">
                <a:moveTo>
                  <a:pt x="0" y="0"/>
                </a:moveTo>
                <a:lnTo>
                  <a:pt x="5868612" y="0"/>
                </a:lnTo>
                <a:lnTo>
                  <a:pt x="5868612" y="1845946"/>
                </a:lnTo>
                <a:lnTo>
                  <a:pt x="0" y="184594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26" id="26"/>
          <p:cNvGrpSpPr/>
          <p:nvPr/>
        </p:nvGrpSpPr>
        <p:grpSpPr>
          <a:xfrm rot="0">
            <a:off x="1671144" y="6824341"/>
            <a:ext cx="6868115" cy="4867919"/>
            <a:chOff x="0" y="0"/>
            <a:chExt cx="9157487" cy="6490558"/>
          </a:xfrm>
        </p:grpSpPr>
        <p:sp>
          <p:nvSpPr>
            <p:cNvPr name="TextBox 27" id="27"/>
            <p:cNvSpPr txBox="true"/>
            <p:nvPr/>
          </p:nvSpPr>
          <p:spPr>
            <a:xfrm rot="0">
              <a:off x="0" y="5551605"/>
              <a:ext cx="9157487" cy="946997"/>
            </a:xfrm>
            <a:prstGeom prst="rect">
              <a:avLst/>
            </a:prstGeom>
          </p:spPr>
          <p:txBody>
            <a:bodyPr anchor="t" rtlCol="false" tIns="0" lIns="0" bIns="0" rIns="0">
              <a:spAutoFit/>
            </a:bodyPr>
            <a:lstStyle/>
            <a:p>
              <a:pPr algn="l">
                <a:lnSpc>
                  <a:spcPts val="2859"/>
                </a:lnSpc>
              </a:pPr>
              <a:r>
                <a:rPr lang="en-US" sz="2199">
                  <a:solidFill>
                    <a:srgbClr val="000000"/>
                  </a:solidFill>
                  <a:latin typeface="Cabin"/>
                  <a:ea typeface="Cabin"/>
                  <a:cs typeface="Cabin"/>
                  <a:sym typeface="Cabin"/>
                </a:rPr>
                <a:t>Categorize expenses into clear categories for easy management.</a:t>
              </a:r>
            </a:p>
          </p:txBody>
        </p:sp>
        <p:sp>
          <p:nvSpPr>
            <p:cNvPr name="TextBox 28" id="28"/>
            <p:cNvSpPr txBox="true"/>
            <p:nvPr/>
          </p:nvSpPr>
          <p:spPr>
            <a:xfrm rot="0">
              <a:off x="0" y="4578709"/>
              <a:ext cx="9157487" cy="731308"/>
            </a:xfrm>
            <a:prstGeom prst="rect">
              <a:avLst/>
            </a:prstGeom>
          </p:spPr>
          <p:txBody>
            <a:bodyPr anchor="t" rtlCol="false" tIns="0" lIns="0" bIns="0" rIns="0">
              <a:spAutoFit/>
            </a:bodyPr>
            <a:lstStyle/>
            <a:p>
              <a:pPr algn="l">
                <a:lnSpc>
                  <a:spcPts val="4550"/>
                </a:lnSpc>
              </a:pPr>
              <a:r>
                <a:rPr lang="en-US" sz="3500" b="true">
                  <a:solidFill>
                    <a:srgbClr val="003EA8"/>
                  </a:solidFill>
                  <a:latin typeface="Muli Bold"/>
                  <a:ea typeface="Muli Bold"/>
                  <a:cs typeface="Muli Bold"/>
                  <a:sym typeface="Muli Bold"/>
                </a:rPr>
                <a:t>Expense Classification:</a:t>
              </a:r>
            </a:p>
          </p:txBody>
        </p:sp>
        <p:sp>
          <p:nvSpPr>
            <p:cNvPr name="TextBox 29" id="29"/>
            <p:cNvSpPr txBox="true"/>
            <p:nvPr/>
          </p:nvSpPr>
          <p:spPr>
            <a:xfrm rot="0">
              <a:off x="0" y="3247963"/>
              <a:ext cx="9157487" cy="946997"/>
            </a:xfrm>
            <a:prstGeom prst="rect">
              <a:avLst/>
            </a:prstGeom>
          </p:spPr>
          <p:txBody>
            <a:bodyPr anchor="t" rtlCol="false" tIns="0" lIns="0" bIns="0" rIns="0">
              <a:spAutoFit/>
            </a:bodyPr>
            <a:lstStyle/>
            <a:p>
              <a:pPr algn="l">
                <a:lnSpc>
                  <a:spcPts val="2859"/>
                </a:lnSpc>
              </a:pPr>
              <a:r>
                <a:rPr lang="en-US" sz="2199">
                  <a:solidFill>
                    <a:srgbClr val="000000"/>
                  </a:solidFill>
                  <a:latin typeface="Cabin"/>
                  <a:ea typeface="Cabin"/>
                  <a:cs typeface="Cabin"/>
                  <a:sym typeface="Cabin"/>
                </a:rPr>
                <a:t>Design a simple, easy-to-use interface, focusing on the student experience.</a:t>
              </a:r>
            </a:p>
          </p:txBody>
        </p:sp>
        <p:sp>
          <p:nvSpPr>
            <p:cNvPr name="TextBox 30" id="30"/>
            <p:cNvSpPr txBox="true"/>
            <p:nvPr/>
          </p:nvSpPr>
          <p:spPr>
            <a:xfrm rot="0">
              <a:off x="0" y="2275067"/>
              <a:ext cx="9157487" cy="731308"/>
            </a:xfrm>
            <a:prstGeom prst="rect">
              <a:avLst/>
            </a:prstGeom>
          </p:spPr>
          <p:txBody>
            <a:bodyPr anchor="t" rtlCol="false" tIns="0" lIns="0" bIns="0" rIns="0">
              <a:spAutoFit/>
            </a:bodyPr>
            <a:lstStyle/>
            <a:p>
              <a:pPr algn="l">
                <a:lnSpc>
                  <a:spcPts val="4550"/>
                </a:lnSpc>
              </a:pPr>
              <a:r>
                <a:rPr lang="en-US" sz="3500" b="true">
                  <a:solidFill>
                    <a:srgbClr val="003EA8"/>
                  </a:solidFill>
                  <a:latin typeface="Muli Bold"/>
                  <a:ea typeface="Muli Bold"/>
                  <a:cs typeface="Muli Bold"/>
                  <a:sym typeface="Muli Bold"/>
                </a:rPr>
                <a:t>Friendly Interface:</a:t>
              </a:r>
            </a:p>
          </p:txBody>
        </p:sp>
        <p:sp>
          <p:nvSpPr>
            <p:cNvPr name="TextBox 31" id="31"/>
            <p:cNvSpPr txBox="true"/>
            <p:nvPr/>
          </p:nvSpPr>
          <p:spPr>
            <a:xfrm rot="0">
              <a:off x="0" y="944321"/>
              <a:ext cx="9157487" cy="946997"/>
            </a:xfrm>
            <a:prstGeom prst="rect">
              <a:avLst/>
            </a:prstGeom>
          </p:spPr>
          <p:txBody>
            <a:bodyPr anchor="t" rtlCol="false" tIns="0" lIns="0" bIns="0" rIns="0">
              <a:spAutoFit/>
            </a:bodyPr>
            <a:lstStyle/>
            <a:p>
              <a:pPr algn="l">
                <a:lnSpc>
                  <a:spcPts val="2859"/>
                </a:lnSpc>
              </a:pPr>
              <a:r>
                <a:rPr lang="en-US" sz="2199">
                  <a:solidFill>
                    <a:srgbClr val="000000"/>
                  </a:solidFill>
                  <a:latin typeface="Cabin"/>
                  <a:ea typeface="Cabin"/>
                  <a:cs typeface="Cabin"/>
                  <a:sym typeface="Cabin"/>
                </a:rPr>
                <a:t>Display expense reports in the form of intuitive charts for users to easily track trends.</a:t>
              </a:r>
            </a:p>
          </p:txBody>
        </p:sp>
        <p:sp>
          <p:nvSpPr>
            <p:cNvPr name="TextBox 32" id="32"/>
            <p:cNvSpPr txBox="true"/>
            <p:nvPr/>
          </p:nvSpPr>
          <p:spPr>
            <a:xfrm rot="0">
              <a:off x="0" y="-28575"/>
              <a:ext cx="9157487" cy="731308"/>
            </a:xfrm>
            <a:prstGeom prst="rect">
              <a:avLst/>
            </a:prstGeom>
          </p:spPr>
          <p:txBody>
            <a:bodyPr anchor="t" rtlCol="false" tIns="0" lIns="0" bIns="0" rIns="0">
              <a:spAutoFit/>
            </a:bodyPr>
            <a:lstStyle/>
            <a:p>
              <a:pPr algn="l">
                <a:lnSpc>
                  <a:spcPts val="4550"/>
                </a:lnSpc>
              </a:pPr>
              <a:r>
                <a:rPr lang="en-US" sz="3500" b="true">
                  <a:solidFill>
                    <a:srgbClr val="003EA8"/>
                  </a:solidFill>
                  <a:latin typeface="Muli Bold"/>
                  <a:ea typeface="Muli Bold"/>
                  <a:cs typeface="Muli Bold"/>
                  <a:sym typeface="Muli Bold"/>
                </a:rPr>
                <a:t>Overview Report:</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46490" y="1914855"/>
            <a:ext cx="16193740" cy="8334045"/>
            <a:chOff x="0" y="0"/>
            <a:chExt cx="5907520" cy="3040282"/>
          </a:xfrm>
        </p:grpSpPr>
        <p:sp>
          <p:nvSpPr>
            <p:cNvPr name="Freeform 4" id="4"/>
            <p:cNvSpPr/>
            <p:nvPr/>
          </p:nvSpPr>
          <p:spPr>
            <a:xfrm flipH="false" flipV="false" rot="0">
              <a:off x="0" y="0"/>
              <a:ext cx="5907520" cy="3040282"/>
            </a:xfrm>
            <a:custGeom>
              <a:avLst/>
              <a:gdLst/>
              <a:ahLst/>
              <a:cxnLst/>
              <a:rect r="r" b="b" t="t" l="l"/>
              <a:pathLst>
                <a:path h="3040282" w="5907520">
                  <a:moveTo>
                    <a:pt x="0" y="0"/>
                  </a:moveTo>
                  <a:lnTo>
                    <a:pt x="5907520" y="0"/>
                  </a:lnTo>
                  <a:lnTo>
                    <a:pt x="5907520" y="3040282"/>
                  </a:lnTo>
                  <a:lnTo>
                    <a:pt x="0" y="3040282"/>
                  </a:lnTo>
                  <a:close/>
                </a:path>
              </a:pathLst>
            </a:custGeom>
            <a:solidFill>
              <a:srgbClr val="FFFFFF"/>
            </a:solidFill>
          </p:spPr>
        </p:sp>
      </p:grpSp>
      <p:grpSp>
        <p:nvGrpSpPr>
          <p:cNvPr name="Group 5" id="5"/>
          <p:cNvGrpSpPr/>
          <p:nvPr/>
        </p:nvGrpSpPr>
        <p:grpSpPr>
          <a:xfrm rot="0">
            <a:off x="1219294" y="0"/>
            <a:ext cx="16220937" cy="1610428"/>
            <a:chOff x="0" y="0"/>
            <a:chExt cx="5917442" cy="587488"/>
          </a:xfrm>
        </p:grpSpPr>
        <p:sp>
          <p:nvSpPr>
            <p:cNvPr name="Freeform 6" id="6"/>
            <p:cNvSpPr/>
            <p:nvPr/>
          </p:nvSpPr>
          <p:spPr>
            <a:xfrm flipH="false" flipV="false" rot="0">
              <a:off x="0" y="0"/>
              <a:ext cx="5917442" cy="587488"/>
            </a:xfrm>
            <a:custGeom>
              <a:avLst/>
              <a:gdLst/>
              <a:ahLst/>
              <a:cxnLst/>
              <a:rect r="r" b="b" t="t" l="l"/>
              <a:pathLst>
                <a:path h="587488" w="5917442">
                  <a:moveTo>
                    <a:pt x="0" y="0"/>
                  </a:moveTo>
                  <a:lnTo>
                    <a:pt x="5917442" y="0"/>
                  </a:lnTo>
                  <a:lnTo>
                    <a:pt x="5917442" y="587488"/>
                  </a:lnTo>
                  <a:lnTo>
                    <a:pt x="0" y="587488"/>
                  </a:lnTo>
                  <a:close/>
                </a:path>
              </a:pathLst>
            </a:custGeom>
            <a:solidFill>
              <a:srgbClr val="FFFFFF"/>
            </a:solidFill>
          </p:spPr>
        </p:sp>
      </p:grpSp>
      <p:sp>
        <p:nvSpPr>
          <p:cNvPr name="Freeform 7" id="7"/>
          <p:cNvSpPr/>
          <p:nvPr/>
        </p:nvSpPr>
        <p:spPr>
          <a:xfrm flipH="true" flipV="false" rot="0">
            <a:off x="16487634" y="8325034"/>
            <a:ext cx="5533751" cy="1961966"/>
          </a:xfrm>
          <a:custGeom>
            <a:avLst/>
            <a:gdLst/>
            <a:ahLst/>
            <a:cxnLst/>
            <a:rect r="r" b="b" t="t" l="l"/>
            <a:pathLst>
              <a:path h="1961966" w="5533751">
                <a:moveTo>
                  <a:pt x="5533752" y="0"/>
                </a:moveTo>
                <a:lnTo>
                  <a:pt x="0" y="0"/>
                </a:lnTo>
                <a:lnTo>
                  <a:pt x="0" y="1961966"/>
                </a:lnTo>
                <a:lnTo>
                  <a:pt x="5533752" y="1961966"/>
                </a:lnTo>
                <a:lnTo>
                  <a:pt x="55337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082486" y="8325034"/>
            <a:ext cx="5533751" cy="1961966"/>
          </a:xfrm>
          <a:custGeom>
            <a:avLst/>
            <a:gdLst/>
            <a:ahLst/>
            <a:cxnLst/>
            <a:rect r="r" b="b" t="t" l="l"/>
            <a:pathLst>
              <a:path h="1961966" w="5533751">
                <a:moveTo>
                  <a:pt x="0" y="0"/>
                </a:moveTo>
                <a:lnTo>
                  <a:pt x="5533752" y="0"/>
                </a:lnTo>
                <a:lnTo>
                  <a:pt x="5533752"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2361252" y="326367"/>
            <a:ext cx="13892290" cy="914400"/>
          </a:xfrm>
          <a:prstGeom prst="rect">
            <a:avLst/>
          </a:prstGeom>
        </p:spPr>
        <p:txBody>
          <a:bodyPr anchor="t" rtlCol="false" tIns="0" lIns="0" bIns="0" rIns="0">
            <a:spAutoFit/>
          </a:bodyPr>
          <a:lstStyle/>
          <a:p>
            <a:pPr algn="ctr">
              <a:lnSpc>
                <a:spcPts val="7424"/>
              </a:lnSpc>
            </a:pPr>
            <a:r>
              <a:rPr lang="en-US" sz="5499" b="true">
                <a:solidFill>
                  <a:srgbClr val="003EA8"/>
                </a:solidFill>
                <a:latin typeface="Muli Bold"/>
                <a:ea typeface="Muli Bold"/>
                <a:cs typeface="Muli Bold"/>
                <a:sym typeface="Muli Bold"/>
              </a:rPr>
              <a:t>Systems Investigation and Research</a:t>
            </a:r>
          </a:p>
        </p:txBody>
      </p:sp>
      <p:sp>
        <p:nvSpPr>
          <p:cNvPr name="Freeform 10" id="10"/>
          <p:cNvSpPr/>
          <p:nvPr/>
        </p:nvSpPr>
        <p:spPr>
          <a:xfrm flipH="false" flipV="false" rot="0">
            <a:off x="16793505" y="374230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009650" y="128171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0">
            <a:off x="1451266" y="2598433"/>
            <a:ext cx="15783855" cy="6367471"/>
            <a:chOff x="0" y="0"/>
            <a:chExt cx="21045140" cy="8489962"/>
          </a:xfrm>
        </p:grpSpPr>
        <p:sp>
          <p:nvSpPr>
            <p:cNvPr name="TextBox 13" id="13"/>
            <p:cNvSpPr txBox="true"/>
            <p:nvPr/>
          </p:nvSpPr>
          <p:spPr>
            <a:xfrm rot="0">
              <a:off x="0" y="7258109"/>
              <a:ext cx="21045140" cy="1242374"/>
            </a:xfrm>
            <a:prstGeom prst="rect">
              <a:avLst/>
            </a:prstGeom>
          </p:spPr>
          <p:txBody>
            <a:bodyPr anchor="t" rtlCol="false" tIns="0" lIns="0" bIns="0" rIns="0">
              <a:spAutoFit/>
            </a:bodyPr>
            <a:lstStyle/>
            <a:p>
              <a:pPr algn="l">
                <a:lnSpc>
                  <a:spcPts val="3741"/>
                </a:lnSpc>
              </a:pPr>
              <a:r>
                <a:rPr lang="en-US" sz="2877">
                  <a:solidFill>
                    <a:srgbClr val="000000"/>
                  </a:solidFill>
                  <a:latin typeface="Cabin"/>
                  <a:ea typeface="Cabin"/>
                  <a:cs typeface="Cabin"/>
                  <a:sym typeface="Cabin"/>
                </a:rPr>
                <a:t>Focus on a user-friendly interface, basic yet effective management, and add customization options and intuitive reports to meet student needs.</a:t>
              </a:r>
            </a:p>
          </p:txBody>
        </p:sp>
        <p:sp>
          <p:nvSpPr>
            <p:cNvPr name="TextBox 14" id="14"/>
            <p:cNvSpPr txBox="true"/>
            <p:nvPr/>
          </p:nvSpPr>
          <p:spPr>
            <a:xfrm rot="0">
              <a:off x="0" y="5988449"/>
              <a:ext cx="21045140" cy="957309"/>
            </a:xfrm>
            <a:prstGeom prst="rect">
              <a:avLst/>
            </a:prstGeom>
          </p:spPr>
          <p:txBody>
            <a:bodyPr anchor="t" rtlCol="false" tIns="0" lIns="0" bIns="0" rIns="0">
              <a:spAutoFit/>
            </a:bodyPr>
            <a:lstStyle/>
            <a:p>
              <a:pPr algn="l">
                <a:lnSpc>
                  <a:spcPts val="5951"/>
                </a:lnSpc>
              </a:pPr>
              <a:r>
                <a:rPr lang="en-US" sz="4578" b="true">
                  <a:solidFill>
                    <a:srgbClr val="003EA8"/>
                  </a:solidFill>
                  <a:latin typeface="Muli Bold"/>
                  <a:ea typeface="Muli Bold"/>
                  <a:cs typeface="Muli Bold"/>
                  <a:sym typeface="Muli Bold"/>
                </a:rPr>
                <a:t>Research Results:</a:t>
              </a:r>
            </a:p>
          </p:txBody>
        </p:sp>
        <p:sp>
          <p:nvSpPr>
            <p:cNvPr name="TextBox 15" id="15"/>
            <p:cNvSpPr txBox="true"/>
            <p:nvPr/>
          </p:nvSpPr>
          <p:spPr>
            <a:xfrm rot="0">
              <a:off x="0" y="4244835"/>
              <a:ext cx="21045140" cy="1242374"/>
            </a:xfrm>
            <a:prstGeom prst="rect">
              <a:avLst/>
            </a:prstGeom>
          </p:spPr>
          <p:txBody>
            <a:bodyPr anchor="t" rtlCol="false" tIns="0" lIns="0" bIns="0" rIns="0">
              <a:spAutoFit/>
            </a:bodyPr>
            <a:lstStyle/>
            <a:p>
              <a:pPr algn="l">
                <a:lnSpc>
                  <a:spcPts val="3741"/>
                </a:lnSpc>
              </a:pPr>
              <a:r>
                <a:rPr lang="en-US" sz="2877">
                  <a:solidFill>
                    <a:srgbClr val="000000"/>
                  </a:solidFill>
                  <a:latin typeface="Cabin"/>
                  <a:ea typeface="Cabin"/>
                  <a:cs typeface="Cabin"/>
                  <a:sym typeface="Cabin"/>
                </a:rPr>
                <a:t>Students need simple, low-cost tools for daily expense management, budget alerts, and easy financial analysis, with features for group expense sharing and secure data storage.</a:t>
              </a:r>
            </a:p>
          </p:txBody>
        </p:sp>
        <p:sp>
          <p:nvSpPr>
            <p:cNvPr name="TextBox 16" id="16"/>
            <p:cNvSpPr txBox="true"/>
            <p:nvPr/>
          </p:nvSpPr>
          <p:spPr>
            <a:xfrm rot="0">
              <a:off x="0" y="2975174"/>
              <a:ext cx="21045140" cy="957309"/>
            </a:xfrm>
            <a:prstGeom prst="rect">
              <a:avLst/>
            </a:prstGeom>
          </p:spPr>
          <p:txBody>
            <a:bodyPr anchor="t" rtlCol="false" tIns="0" lIns="0" bIns="0" rIns="0">
              <a:spAutoFit/>
            </a:bodyPr>
            <a:lstStyle/>
            <a:p>
              <a:pPr algn="l">
                <a:lnSpc>
                  <a:spcPts val="5951"/>
                </a:lnSpc>
              </a:pPr>
              <a:r>
                <a:rPr lang="en-US" sz="4578" b="true">
                  <a:solidFill>
                    <a:srgbClr val="003EA8"/>
                  </a:solidFill>
                  <a:latin typeface="Muli Bold"/>
                  <a:ea typeface="Muli Bold"/>
                  <a:cs typeface="Muli Bold"/>
                  <a:sym typeface="Muli Bold"/>
                </a:rPr>
                <a:t>Student Needs:</a:t>
              </a:r>
            </a:p>
          </p:txBody>
        </p:sp>
        <p:sp>
          <p:nvSpPr>
            <p:cNvPr name="TextBox 17" id="17"/>
            <p:cNvSpPr txBox="true"/>
            <p:nvPr/>
          </p:nvSpPr>
          <p:spPr>
            <a:xfrm rot="0">
              <a:off x="0" y="1231560"/>
              <a:ext cx="21045140" cy="1242374"/>
            </a:xfrm>
            <a:prstGeom prst="rect">
              <a:avLst/>
            </a:prstGeom>
          </p:spPr>
          <p:txBody>
            <a:bodyPr anchor="t" rtlCol="false" tIns="0" lIns="0" bIns="0" rIns="0">
              <a:spAutoFit/>
            </a:bodyPr>
            <a:lstStyle/>
            <a:p>
              <a:pPr algn="l">
                <a:lnSpc>
                  <a:spcPts val="3741"/>
                </a:lnSpc>
              </a:pPr>
              <a:r>
                <a:rPr lang="en-US" sz="2877">
                  <a:solidFill>
                    <a:srgbClr val="000000"/>
                  </a:solidFill>
                  <a:latin typeface="Cabin"/>
                  <a:ea typeface="Cabin"/>
                  <a:cs typeface="Cabin"/>
                  <a:sym typeface="Cabin"/>
                </a:rPr>
                <a:t>Evaluate apps like Money Manager, Spendee, and Mint. Strengths include modern interfaces and expense reporting, while limitations are complexity and lack of student-specific customization.</a:t>
              </a:r>
            </a:p>
          </p:txBody>
        </p:sp>
        <p:sp>
          <p:nvSpPr>
            <p:cNvPr name="TextBox 18" id="18"/>
            <p:cNvSpPr txBox="true"/>
            <p:nvPr/>
          </p:nvSpPr>
          <p:spPr>
            <a:xfrm rot="0">
              <a:off x="0" y="-38100"/>
              <a:ext cx="21045140" cy="957309"/>
            </a:xfrm>
            <a:prstGeom prst="rect">
              <a:avLst/>
            </a:prstGeom>
          </p:spPr>
          <p:txBody>
            <a:bodyPr anchor="t" rtlCol="false" tIns="0" lIns="0" bIns="0" rIns="0">
              <a:spAutoFit/>
            </a:bodyPr>
            <a:lstStyle/>
            <a:p>
              <a:pPr algn="l">
                <a:lnSpc>
                  <a:spcPts val="5951"/>
                </a:lnSpc>
              </a:pPr>
              <a:r>
                <a:rPr lang="en-US" sz="4578" b="true">
                  <a:solidFill>
                    <a:srgbClr val="003EA8"/>
                  </a:solidFill>
                  <a:latin typeface="Muli Bold"/>
                  <a:ea typeface="Muli Bold"/>
                  <a:cs typeface="Muli Bold"/>
                  <a:sym typeface="Muli Bold"/>
                </a:rPr>
                <a:t>Competitor Analysis:</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46490" y="1914855"/>
            <a:ext cx="16193740" cy="8334045"/>
            <a:chOff x="0" y="0"/>
            <a:chExt cx="5907520" cy="3040282"/>
          </a:xfrm>
        </p:grpSpPr>
        <p:sp>
          <p:nvSpPr>
            <p:cNvPr name="Freeform 4" id="4"/>
            <p:cNvSpPr/>
            <p:nvPr/>
          </p:nvSpPr>
          <p:spPr>
            <a:xfrm flipH="false" flipV="false" rot="0">
              <a:off x="0" y="0"/>
              <a:ext cx="5907520" cy="3040282"/>
            </a:xfrm>
            <a:custGeom>
              <a:avLst/>
              <a:gdLst/>
              <a:ahLst/>
              <a:cxnLst/>
              <a:rect r="r" b="b" t="t" l="l"/>
              <a:pathLst>
                <a:path h="3040282" w="5907520">
                  <a:moveTo>
                    <a:pt x="0" y="0"/>
                  </a:moveTo>
                  <a:lnTo>
                    <a:pt x="5907520" y="0"/>
                  </a:lnTo>
                  <a:lnTo>
                    <a:pt x="5907520" y="3040282"/>
                  </a:lnTo>
                  <a:lnTo>
                    <a:pt x="0" y="3040282"/>
                  </a:lnTo>
                  <a:close/>
                </a:path>
              </a:pathLst>
            </a:custGeom>
            <a:solidFill>
              <a:srgbClr val="FFFFFF"/>
            </a:solidFill>
          </p:spPr>
        </p:sp>
      </p:grpSp>
      <p:grpSp>
        <p:nvGrpSpPr>
          <p:cNvPr name="Group 5" id="5"/>
          <p:cNvGrpSpPr/>
          <p:nvPr/>
        </p:nvGrpSpPr>
        <p:grpSpPr>
          <a:xfrm rot="0">
            <a:off x="1219294" y="0"/>
            <a:ext cx="16220937" cy="1610428"/>
            <a:chOff x="0" y="0"/>
            <a:chExt cx="5917442" cy="587488"/>
          </a:xfrm>
        </p:grpSpPr>
        <p:sp>
          <p:nvSpPr>
            <p:cNvPr name="Freeform 6" id="6"/>
            <p:cNvSpPr/>
            <p:nvPr/>
          </p:nvSpPr>
          <p:spPr>
            <a:xfrm flipH="false" flipV="false" rot="0">
              <a:off x="0" y="0"/>
              <a:ext cx="5917442" cy="587488"/>
            </a:xfrm>
            <a:custGeom>
              <a:avLst/>
              <a:gdLst/>
              <a:ahLst/>
              <a:cxnLst/>
              <a:rect r="r" b="b" t="t" l="l"/>
              <a:pathLst>
                <a:path h="587488" w="5917442">
                  <a:moveTo>
                    <a:pt x="0" y="0"/>
                  </a:moveTo>
                  <a:lnTo>
                    <a:pt x="5917442" y="0"/>
                  </a:lnTo>
                  <a:lnTo>
                    <a:pt x="5917442" y="587488"/>
                  </a:lnTo>
                  <a:lnTo>
                    <a:pt x="0" y="587488"/>
                  </a:lnTo>
                  <a:close/>
                </a:path>
              </a:pathLst>
            </a:custGeom>
            <a:solidFill>
              <a:srgbClr val="FFFFFF"/>
            </a:solidFill>
          </p:spPr>
        </p:sp>
      </p:grpSp>
      <p:sp>
        <p:nvSpPr>
          <p:cNvPr name="Freeform 7" id="7"/>
          <p:cNvSpPr/>
          <p:nvPr/>
        </p:nvSpPr>
        <p:spPr>
          <a:xfrm flipH="true" flipV="false" rot="0">
            <a:off x="16487634" y="8325034"/>
            <a:ext cx="5533751" cy="1961966"/>
          </a:xfrm>
          <a:custGeom>
            <a:avLst/>
            <a:gdLst/>
            <a:ahLst/>
            <a:cxnLst/>
            <a:rect r="r" b="b" t="t" l="l"/>
            <a:pathLst>
              <a:path h="1961966" w="5533751">
                <a:moveTo>
                  <a:pt x="5533752" y="0"/>
                </a:moveTo>
                <a:lnTo>
                  <a:pt x="0" y="0"/>
                </a:lnTo>
                <a:lnTo>
                  <a:pt x="0" y="1961966"/>
                </a:lnTo>
                <a:lnTo>
                  <a:pt x="5533752" y="1961966"/>
                </a:lnTo>
                <a:lnTo>
                  <a:pt x="55337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082486" y="8325034"/>
            <a:ext cx="5533751" cy="1961966"/>
          </a:xfrm>
          <a:custGeom>
            <a:avLst/>
            <a:gdLst/>
            <a:ahLst/>
            <a:cxnLst/>
            <a:rect r="r" b="b" t="t" l="l"/>
            <a:pathLst>
              <a:path h="1961966" w="5533751">
                <a:moveTo>
                  <a:pt x="0" y="0"/>
                </a:moveTo>
                <a:lnTo>
                  <a:pt x="5533752" y="0"/>
                </a:lnTo>
                <a:lnTo>
                  <a:pt x="5533752"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2361252" y="-607083"/>
            <a:ext cx="13892290" cy="2781300"/>
          </a:xfrm>
          <a:prstGeom prst="rect">
            <a:avLst/>
          </a:prstGeom>
        </p:spPr>
        <p:txBody>
          <a:bodyPr anchor="t" rtlCol="false" tIns="0" lIns="0" bIns="0" rIns="0">
            <a:spAutoFit/>
          </a:bodyPr>
          <a:lstStyle/>
          <a:p>
            <a:pPr algn="ctr">
              <a:lnSpc>
                <a:spcPts val="7424"/>
              </a:lnSpc>
            </a:pPr>
          </a:p>
          <a:p>
            <a:pPr algn="ctr">
              <a:lnSpc>
                <a:spcPts val="7424"/>
              </a:lnSpc>
            </a:pPr>
            <a:r>
              <a:rPr lang="en-US" sz="5499" b="true">
                <a:solidFill>
                  <a:srgbClr val="003EA8"/>
                </a:solidFill>
                <a:latin typeface="Muli Bold"/>
                <a:ea typeface="Muli Bold"/>
                <a:cs typeface="Muli Bold"/>
                <a:sym typeface="Muli Bold"/>
              </a:rPr>
              <a:t>Project Scope and Constraints</a:t>
            </a:r>
          </a:p>
          <a:p>
            <a:pPr algn="ctr">
              <a:lnSpc>
                <a:spcPts val="7424"/>
              </a:lnSpc>
            </a:pPr>
          </a:p>
        </p:txBody>
      </p:sp>
      <p:sp>
        <p:nvSpPr>
          <p:cNvPr name="Freeform 10" id="10"/>
          <p:cNvSpPr/>
          <p:nvPr/>
        </p:nvSpPr>
        <p:spPr>
          <a:xfrm flipH="false" flipV="false" rot="0">
            <a:off x="16793505" y="374230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009650" y="128171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0">
            <a:off x="1451266" y="2598433"/>
            <a:ext cx="15783855" cy="5894023"/>
            <a:chOff x="0" y="0"/>
            <a:chExt cx="21045140" cy="7858698"/>
          </a:xfrm>
        </p:grpSpPr>
        <p:sp>
          <p:nvSpPr>
            <p:cNvPr name="TextBox 13" id="13"/>
            <p:cNvSpPr txBox="true"/>
            <p:nvPr/>
          </p:nvSpPr>
          <p:spPr>
            <a:xfrm rot="0">
              <a:off x="0" y="7258109"/>
              <a:ext cx="21045140" cy="611110"/>
            </a:xfrm>
            <a:prstGeom prst="rect">
              <a:avLst/>
            </a:prstGeom>
          </p:spPr>
          <p:txBody>
            <a:bodyPr anchor="t" rtlCol="false" tIns="0" lIns="0" bIns="0" rIns="0">
              <a:spAutoFit/>
            </a:bodyPr>
            <a:lstStyle/>
            <a:p>
              <a:pPr algn="l">
                <a:lnSpc>
                  <a:spcPts val="3741"/>
                </a:lnSpc>
              </a:pPr>
              <a:r>
                <a:rPr lang="en-US" sz="2877">
                  <a:solidFill>
                    <a:srgbClr val="000000"/>
                  </a:solidFill>
                  <a:latin typeface="Cabin"/>
                  <a:ea typeface="Cabin"/>
                  <a:cs typeface="Cabin"/>
                  <a:sym typeface="Cabin"/>
                </a:rPr>
                <a:t>The design must be easy to use, compatible with mobile platforms and ensure user data security.</a:t>
              </a:r>
            </a:p>
          </p:txBody>
        </p:sp>
        <p:sp>
          <p:nvSpPr>
            <p:cNvPr name="TextBox 14" id="14"/>
            <p:cNvSpPr txBox="true"/>
            <p:nvPr/>
          </p:nvSpPr>
          <p:spPr>
            <a:xfrm rot="0">
              <a:off x="0" y="5988449"/>
              <a:ext cx="21045140" cy="957309"/>
            </a:xfrm>
            <a:prstGeom prst="rect">
              <a:avLst/>
            </a:prstGeom>
          </p:spPr>
          <p:txBody>
            <a:bodyPr anchor="t" rtlCol="false" tIns="0" lIns="0" bIns="0" rIns="0">
              <a:spAutoFit/>
            </a:bodyPr>
            <a:lstStyle/>
            <a:p>
              <a:pPr algn="l">
                <a:lnSpc>
                  <a:spcPts val="5951"/>
                </a:lnSpc>
              </a:pPr>
              <a:r>
                <a:rPr lang="en-US" sz="4578" b="true">
                  <a:solidFill>
                    <a:srgbClr val="003EA8"/>
                  </a:solidFill>
                  <a:latin typeface="Muli Bold"/>
                  <a:ea typeface="Muli Bold"/>
                  <a:cs typeface="Muli Bold"/>
                  <a:sym typeface="Muli Bold"/>
                </a:rPr>
                <a:t>Constraints:</a:t>
              </a:r>
            </a:p>
          </p:txBody>
        </p:sp>
        <p:sp>
          <p:nvSpPr>
            <p:cNvPr name="TextBox 15" id="15"/>
            <p:cNvSpPr txBox="true"/>
            <p:nvPr/>
          </p:nvSpPr>
          <p:spPr>
            <a:xfrm rot="0">
              <a:off x="0" y="4244835"/>
              <a:ext cx="21045140" cy="1242374"/>
            </a:xfrm>
            <a:prstGeom prst="rect">
              <a:avLst/>
            </a:prstGeom>
          </p:spPr>
          <p:txBody>
            <a:bodyPr anchor="t" rtlCol="false" tIns="0" lIns="0" bIns="0" rIns="0">
              <a:spAutoFit/>
            </a:bodyPr>
            <a:lstStyle/>
            <a:p>
              <a:pPr algn="l">
                <a:lnSpc>
                  <a:spcPts val="3741"/>
                </a:lnSpc>
              </a:pPr>
              <a:r>
                <a:rPr lang="en-US" sz="2877">
                  <a:solidFill>
                    <a:srgbClr val="000000"/>
                  </a:solidFill>
                  <a:latin typeface="Cabin"/>
                  <a:ea typeface="Cabin"/>
                  <a:cs typeface="Cabin"/>
                  <a:sym typeface="Cabin"/>
                </a:rPr>
                <a:t>The team's budget and technical experience are limited, requiring cost optimization and learning new technologies.</a:t>
              </a:r>
            </a:p>
          </p:txBody>
        </p:sp>
        <p:sp>
          <p:nvSpPr>
            <p:cNvPr name="TextBox 16" id="16"/>
            <p:cNvSpPr txBox="true"/>
            <p:nvPr/>
          </p:nvSpPr>
          <p:spPr>
            <a:xfrm rot="0">
              <a:off x="0" y="2975174"/>
              <a:ext cx="21045140" cy="957309"/>
            </a:xfrm>
            <a:prstGeom prst="rect">
              <a:avLst/>
            </a:prstGeom>
          </p:spPr>
          <p:txBody>
            <a:bodyPr anchor="t" rtlCol="false" tIns="0" lIns="0" bIns="0" rIns="0">
              <a:spAutoFit/>
            </a:bodyPr>
            <a:lstStyle/>
            <a:p>
              <a:pPr algn="l">
                <a:lnSpc>
                  <a:spcPts val="5951"/>
                </a:lnSpc>
              </a:pPr>
              <a:r>
                <a:rPr lang="en-US" sz="4578" b="true">
                  <a:solidFill>
                    <a:srgbClr val="003EA8"/>
                  </a:solidFill>
                  <a:latin typeface="Muli Bold"/>
                  <a:ea typeface="Muli Bold"/>
                  <a:cs typeface="Muli Bold"/>
                  <a:sym typeface="Muli Bold"/>
                </a:rPr>
                <a:t>Limitations:</a:t>
              </a:r>
            </a:p>
          </p:txBody>
        </p:sp>
        <p:sp>
          <p:nvSpPr>
            <p:cNvPr name="TextBox 17" id="17"/>
            <p:cNvSpPr txBox="true"/>
            <p:nvPr/>
          </p:nvSpPr>
          <p:spPr>
            <a:xfrm rot="0">
              <a:off x="0" y="1231560"/>
              <a:ext cx="21045140" cy="1242374"/>
            </a:xfrm>
            <a:prstGeom prst="rect">
              <a:avLst/>
            </a:prstGeom>
          </p:spPr>
          <p:txBody>
            <a:bodyPr anchor="t" rtlCol="false" tIns="0" lIns="0" bIns="0" rIns="0">
              <a:spAutoFit/>
            </a:bodyPr>
            <a:lstStyle/>
            <a:p>
              <a:pPr algn="l">
                <a:lnSpc>
                  <a:spcPts val="3741"/>
                </a:lnSpc>
              </a:pPr>
              <a:r>
                <a:rPr lang="en-US" sz="2877">
                  <a:solidFill>
                    <a:srgbClr val="000000"/>
                  </a:solidFill>
                  <a:latin typeface="Cabin"/>
                  <a:ea typeface="Cabin"/>
                  <a:cs typeface="Cabin"/>
                  <a:sym typeface="Cabin"/>
                </a:rPr>
                <a:t>Develop a student expense management application, including expense tracking, budgeting, expense categorization, budget reporting and notifications.</a:t>
              </a:r>
            </a:p>
          </p:txBody>
        </p:sp>
        <p:sp>
          <p:nvSpPr>
            <p:cNvPr name="TextBox 18" id="18"/>
            <p:cNvSpPr txBox="true"/>
            <p:nvPr/>
          </p:nvSpPr>
          <p:spPr>
            <a:xfrm rot="0">
              <a:off x="0" y="-38100"/>
              <a:ext cx="21045140" cy="957309"/>
            </a:xfrm>
            <a:prstGeom prst="rect">
              <a:avLst/>
            </a:prstGeom>
          </p:spPr>
          <p:txBody>
            <a:bodyPr anchor="t" rtlCol="false" tIns="0" lIns="0" bIns="0" rIns="0">
              <a:spAutoFit/>
            </a:bodyPr>
            <a:lstStyle/>
            <a:p>
              <a:pPr algn="l">
                <a:lnSpc>
                  <a:spcPts val="5951"/>
                </a:lnSpc>
              </a:pPr>
              <a:r>
                <a:rPr lang="en-US" sz="4578" b="true">
                  <a:solidFill>
                    <a:srgbClr val="003EA8"/>
                  </a:solidFill>
                  <a:latin typeface="Muli Bold"/>
                  <a:ea typeface="Muli Bold"/>
                  <a:cs typeface="Muli Bold"/>
                  <a:sym typeface="Muli Bold"/>
                </a:rPr>
                <a:t>Scope:</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489802"/>
            <a:ext cx="16872176" cy="1069009"/>
            <a:chOff x="0" y="0"/>
            <a:chExt cx="10980116" cy="695693"/>
          </a:xfrm>
        </p:grpSpPr>
        <p:sp>
          <p:nvSpPr>
            <p:cNvPr name="Freeform 4" id="4"/>
            <p:cNvSpPr/>
            <p:nvPr/>
          </p:nvSpPr>
          <p:spPr>
            <a:xfrm flipH="false" flipV="false" rot="0">
              <a:off x="0" y="0"/>
              <a:ext cx="10980117" cy="695693"/>
            </a:xfrm>
            <a:custGeom>
              <a:avLst/>
              <a:gdLst/>
              <a:ahLst/>
              <a:cxnLst/>
              <a:rect r="r" b="b" t="t" l="l"/>
              <a:pathLst>
                <a:path h="695693" w="10980117">
                  <a:moveTo>
                    <a:pt x="0" y="0"/>
                  </a:moveTo>
                  <a:lnTo>
                    <a:pt x="10980117" y="0"/>
                  </a:lnTo>
                  <a:lnTo>
                    <a:pt x="10980117" y="695693"/>
                  </a:lnTo>
                  <a:lnTo>
                    <a:pt x="0" y="695693"/>
                  </a:lnTo>
                  <a:close/>
                </a:path>
              </a:pathLst>
            </a:custGeom>
            <a:solidFill>
              <a:srgbClr val="FFFFFF"/>
            </a:solidFill>
          </p:spPr>
        </p:sp>
      </p:grpSp>
      <p:grpSp>
        <p:nvGrpSpPr>
          <p:cNvPr name="Group 5" id="5"/>
          <p:cNvGrpSpPr/>
          <p:nvPr/>
        </p:nvGrpSpPr>
        <p:grpSpPr>
          <a:xfrm rot="0">
            <a:off x="418999" y="1802410"/>
            <a:ext cx="17845169" cy="7947143"/>
            <a:chOff x="0" y="0"/>
            <a:chExt cx="6509966" cy="2899139"/>
          </a:xfrm>
        </p:grpSpPr>
        <p:sp>
          <p:nvSpPr>
            <p:cNvPr name="Freeform 6" id="6"/>
            <p:cNvSpPr/>
            <p:nvPr/>
          </p:nvSpPr>
          <p:spPr>
            <a:xfrm flipH="false" flipV="false" rot="0">
              <a:off x="0" y="0"/>
              <a:ext cx="6509966" cy="2899139"/>
            </a:xfrm>
            <a:custGeom>
              <a:avLst/>
              <a:gdLst/>
              <a:ahLst/>
              <a:cxnLst/>
              <a:rect r="r" b="b" t="t" l="l"/>
              <a:pathLst>
                <a:path h="2899139" w="6509966">
                  <a:moveTo>
                    <a:pt x="0" y="0"/>
                  </a:moveTo>
                  <a:lnTo>
                    <a:pt x="6509966" y="0"/>
                  </a:lnTo>
                  <a:lnTo>
                    <a:pt x="6509966" y="2899139"/>
                  </a:lnTo>
                  <a:lnTo>
                    <a:pt x="0" y="2899139"/>
                  </a:lnTo>
                  <a:close/>
                </a:path>
              </a:pathLst>
            </a:custGeom>
            <a:solidFill>
              <a:srgbClr val="FFFFFF"/>
            </a:solidFill>
          </p:spPr>
        </p:sp>
      </p:grpSp>
      <p:sp>
        <p:nvSpPr>
          <p:cNvPr name="Freeform 7" id="7"/>
          <p:cNvSpPr/>
          <p:nvPr/>
        </p:nvSpPr>
        <p:spPr>
          <a:xfrm flipH="true" flipV="false" rot="0">
            <a:off x="14966547" y="8788148"/>
            <a:ext cx="4585506" cy="1625770"/>
          </a:xfrm>
          <a:custGeom>
            <a:avLst/>
            <a:gdLst/>
            <a:ahLst/>
            <a:cxnLst/>
            <a:rect r="r" b="b" t="t" l="l"/>
            <a:pathLst>
              <a:path h="1625770" w="4585506">
                <a:moveTo>
                  <a:pt x="4585506" y="0"/>
                </a:moveTo>
                <a:lnTo>
                  <a:pt x="0" y="0"/>
                </a:lnTo>
                <a:lnTo>
                  <a:pt x="0" y="1625771"/>
                </a:lnTo>
                <a:lnTo>
                  <a:pt x="4585506" y="1625771"/>
                </a:lnTo>
                <a:lnTo>
                  <a:pt x="458550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772497" y="8551540"/>
            <a:ext cx="4585506" cy="1625770"/>
          </a:xfrm>
          <a:custGeom>
            <a:avLst/>
            <a:gdLst/>
            <a:ahLst/>
            <a:cxnLst/>
            <a:rect r="r" b="b" t="t" l="l"/>
            <a:pathLst>
              <a:path h="1625770" w="4585506">
                <a:moveTo>
                  <a:pt x="0" y="0"/>
                </a:moveTo>
                <a:lnTo>
                  <a:pt x="4585506" y="0"/>
                </a:lnTo>
                <a:lnTo>
                  <a:pt x="4585506" y="1625770"/>
                </a:lnTo>
                <a:lnTo>
                  <a:pt x="0" y="1625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641794">
            <a:off x="8923192" y="-178822"/>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735002" y="2609596"/>
            <a:ext cx="2818083" cy="3166385"/>
          </a:xfrm>
          <a:custGeom>
            <a:avLst/>
            <a:gdLst/>
            <a:ahLst/>
            <a:cxnLst/>
            <a:rect r="r" b="b" t="t" l="l"/>
            <a:pathLst>
              <a:path h="3166385" w="2818083">
                <a:moveTo>
                  <a:pt x="0" y="0"/>
                </a:moveTo>
                <a:lnTo>
                  <a:pt x="2818083" y="0"/>
                </a:lnTo>
                <a:lnTo>
                  <a:pt x="2818083" y="3166385"/>
                </a:lnTo>
                <a:lnTo>
                  <a:pt x="0" y="3166385"/>
                </a:lnTo>
                <a:lnTo>
                  <a:pt x="0" y="0"/>
                </a:lnTo>
                <a:close/>
              </a:path>
            </a:pathLst>
          </a:custGeom>
          <a:blipFill>
            <a:blip r:embed="rId7"/>
            <a:stretch>
              <a:fillRect l="0" t="0" r="0" b="0"/>
            </a:stretch>
          </a:blipFill>
        </p:spPr>
      </p:sp>
      <p:sp>
        <p:nvSpPr>
          <p:cNvPr name="Freeform 11" id="11"/>
          <p:cNvSpPr/>
          <p:nvPr/>
        </p:nvSpPr>
        <p:spPr>
          <a:xfrm flipH="false" flipV="false" rot="0">
            <a:off x="2813009" y="1826087"/>
            <a:ext cx="6528575" cy="4349663"/>
          </a:xfrm>
          <a:custGeom>
            <a:avLst/>
            <a:gdLst/>
            <a:ahLst/>
            <a:cxnLst/>
            <a:rect r="r" b="b" t="t" l="l"/>
            <a:pathLst>
              <a:path h="4349663" w="6528575">
                <a:moveTo>
                  <a:pt x="0" y="0"/>
                </a:moveTo>
                <a:lnTo>
                  <a:pt x="6528574" y="0"/>
                </a:lnTo>
                <a:lnTo>
                  <a:pt x="6528574" y="4349663"/>
                </a:lnTo>
                <a:lnTo>
                  <a:pt x="0" y="4349663"/>
                </a:lnTo>
                <a:lnTo>
                  <a:pt x="0" y="0"/>
                </a:lnTo>
                <a:close/>
              </a:path>
            </a:pathLst>
          </a:custGeom>
          <a:blipFill>
            <a:blip r:embed="rId8"/>
            <a:stretch>
              <a:fillRect l="0" t="0" r="0" b="0"/>
            </a:stretch>
          </a:blipFill>
        </p:spPr>
      </p:sp>
      <p:sp>
        <p:nvSpPr>
          <p:cNvPr name="Freeform 12" id="12"/>
          <p:cNvSpPr/>
          <p:nvPr/>
        </p:nvSpPr>
        <p:spPr>
          <a:xfrm flipH="false" flipV="false" rot="0">
            <a:off x="8376515" y="1892330"/>
            <a:ext cx="4600918" cy="4600918"/>
          </a:xfrm>
          <a:custGeom>
            <a:avLst/>
            <a:gdLst/>
            <a:ahLst/>
            <a:cxnLst/>
            <a:rect r="r" b="b" t="t" l="l"/>
            <a:pathLst>
              <a:path h="4600918" w="4600918">
                <a:moveTo>
                  <a:pt x="0" y="0"/>
                </a:moveTo>
                <a:lnTo>
                  <a:pt x="4600918" y="0"/>
                </a:lnTo>
                <a:lnTo>
                  <a:pt x="4600918" y="4600917"/>
                </a:lnTo>
                <a:lnTo>
                  <a:pt x="0" y="4600917"/>
                </a:lnTo>
                <a:lnTo>
                  <a:pt x="0" y="0"/>
                </a:lnTo>
                <a:close/>
              </a:path>
            </a:pathLst>
          </a:custGeom>
          <a:blipFill>
            <a:blip r:embed="rId9"/>
            <a:stretch>
              <a:fillRect l="0" t="0" r="0" b="0"/>
            </a:stretch>
          </a:blipFill>
        </p:spPr>
      </p:sp>
      <p:sp>
        <p:nvSpPr>
          <p:cNvPr name="Freeform 13" id="13"/>
          <p:cNvSpPr/>
          <p:nvPr/>
        </p:nvSpPr>
        <p:spPr>
          <a:xfrm flipH="false" flipV="false" rot="0">
            <a:off x="13214024" y="2460100"/>
            <a:ext cx="5310567" cy="3982925"/>
          </a:xfrm>
          <a:custGeom>
            <a:avLst/>
            <a:gdLst/>
            <a:ahLst/>
            <a:cxnLst/>
            <a:rect r="r" b="b" t="t" l="l"/>
            <a:pathLst>
              <a:path h="3982925" w="5310567">
                <a:moveTo>
                  <a:pt x="0" y="0"/>
                </a:moveTo>
                <a:lnTo>
                  <a:pt x="5310568" y="0"/>
                </a:lnTo>
                <a:lnTo>
                  <a:pt x="5310568" y="3982926"/>
                </a:lnTo>
                <a:lnTo>
                  <a:pt x="0" y="3982926"/>
                </a:lnTo>
                <a:lnTo>
                  <a:pt x="0" y="0"/>
                </a:lnTo>
                <a:close/>
              </a:path>
            </a:pathLst>
          </a:custGeom>
          <a:blipFill>
            <a:blip r:embed="rId10"/>
            <a:stretch>
              <a:fillRect l="0" t="0" r="0" b="0"/>
            </a:stretch>
          </a:blipFill>
        </p:spPr>
      </p:sp>
      <p:sp>
        <p:nvSpPr>
          <p:cNvPr name="TextBox 14" id="14"/>
          <p:cNvSpPr txBox="true"/>
          <p:nvPr/>
        </p:nvSpPr>
        <p:spPr>
          <a:xfrm rot="0">
            <a:off x="2430715" y="735983"/>
            <a:ext cx="13863470" cy="576648"/>
          </a:xfrm>
          <a:prstGeom prst="rect">
            <a:avLst/>
          </a:prstGeom>
        </p:spPr>
        <p:txBody>
          <a:bodyPr anchor="t" rtlCol="false" tIns="0" lIns="0" bIns="0" rIns="0">
            <a:spAutoFit/>
          </a:bodyPr>
          <a:lstStyle/>
          <a:p>
            <a:pPr algn="ctr">
              <a:lnSpc>
                <a:spcPts val="4540"/>
              </a:lnSpc>
            </a:pPr>
            <a:r>
              <a:rPr lang="en-US" b="true" sz="3783">
                <a:solidFill>
                  <a:srgbClr val="003EA8"/>
                </a:solidFill>
                <a:latin typeface="Muli Bold"/>
                <a:ea typeface="Muli Bold"/>
                <a:cs typeface="Muli Bold"/>
                <a:sym typeface="Muli Bold"/>
              </a:rPr>
              <a:t> Tools and Technologies Used</a:t>
            </a:r>
          </a:p>
        </p:txBody>
      </p:sp>
      <p:grpSp>
        <p:nvGrpSpPr>
          <p:cNvPr name="Group 15" id="15"/>
          <p:cNvGrpSpPr/>
          <p:nvPr/>
        </p:nvGrpSpPr>
        <p:grpSpPr>
          <a:xfrm rot="0">
            <a:off x="735002" y="6443026"/>
            <a:ext cx="3820746" cy="1441764"/>
            <a:chOff x="0" y="0"/>
            <a:chExt cx="5094327" cy="1922352"/>
          </a:xfrm>
        </p:grpSpPr>
        <p:sp>
          <p:nvSpPr>
            <p:cNvPr name="TextBox 16" id="16"/>
            <p:cNvSpPr txBox="true"/>
            <p:nvPr/>
          </p:nvSpPr>
          <p:spPr>
            <a:xfrm rot="0">
              <a:off x="0" y="0"/>
              <a:ext cx="5094327" cy="595456"/>
            </a:xfrm>
            <a:prstGeom prst="rect">
              <a:avLst/>
            </a:prstGeom>
          </p:spPr>
          <p:txBody>
            <a:bodyPr anchor="t" rtlCol="false" tIns="0" lIns="0" bIns="0" rIns="0">
              <a:spAutoFit/>
            </a:bodyPr>
            <a:lstStyle/>
            <a:p>
              <a:pPr algn="l">
                <a:lnSpc>
                  <a:spcPts val="3542"/>
                </a:lnSpc>
              </a:pPr>
              <a:r>
                <a:rPr lang="en-US" sz="2952" b="true">
                  <a:solidFill>
                    <a:srgbClr val="003EA8"/>
                  </a:solidFill>
                  <a:latin typeface="Muli Bold"/>
                  <a:ea typeface="Muli Bold"/>
                  <a:cs typeface="Muli Bold"/>
                  <a:sym typeface="Muli Bold"/>
                </a:rPr>
                <a:t>Android Studio:</a:t>
              </a:r>
            </a:p>
          </p:txBody>
        </p:sp>
        <p:sp>
          <p:nvSpPr>
            <p:cNvPr name="TextBox 17" id="17"/>
            <p:cNvSpPr txBox="true"/>
            <p:nvPr/>
          </p:nvSpPr>
          <p:spPr>
            <a:xfrm rot="0">
              <a:off x="0" y="685557"/>
              <a:ext cx="5094327" cy="1243779"/>
            </a:xfrm>
            <a:prstGeom prst="rect">
              <a:avLst/>
            </a:prstGeom>
          </p:spPr>
          <p:txBody>
            <a:bodyPr anchor="t" rtlCol="false" tIns="0" lIns="0" bIns="0" rIns="0">
              <a:spAutoFit/>
            </a:bodyPr>
            <a:lstStyle/>
            <a:p>
              <a:pPr algn="l">
                <a:lnSpc>
                  <a:spcPts val="2483"/>
                </a:lnSpc>
              </a:pPr>
              <a:r>
                <a:rPr lang="en-US" sz="1910">
                  <a:solidFill>
                    <a:srgbClr val="000000"/>
                  </a:solidFill>
                  <a:latin typeface="Cabin"/>
                  <a:ea typeface="Cabin"/>
                  <a:cs typeface="Cabin"/>
                  <a:sym typeface="Cabin"/>
                </a:rPr>
                <a:t>The main IDE for developing Android apps, supporting features like coding, testing, and debugging.</a:t>
              </a:r>
            </a:p>
          </p:txBody>
        </p:sp>
      </p:grpSp>
      <p:grpSp>
        <p:nvGrpSpPr>
          <p:cNvPr name="Group 18" id="18"/>
          <p:cNvGrpSpPr/>
          <p:nvPr/>
        </p:nvGrpSpPr>
        <p:grpSpPr>
          <a:xfrm rot="0">
            <a:off x="5327273" y="6443026"/>
            <a:ext cx="3816727" cy="1440248"/>
            <a:chOff x="0" y="0"/>
            <a:chExt cx="5088970" cy="1920330"/>
          </a:xfrm>
        </p:grpSpPr>
        <p:sp>
          <p:nvSpPr>
            <p:cNvPr name="TextBox 19" id="19"/>
            <p:cNvSpPr txBox="true"/>
            <p:nvPr/>
          </p:nvSpPr>
          <p:spPr>
            <a:xfrm rot="0">
              <a:off x="0" y="0"/>
              <a:ext cx="5088970" cy="594830"/>
            </a:xfrm>
            <a:prstGeom prst="rect">
              <a:avLst/>
            </a:prstGeom>
          </p:spPr>
          <p:txBody>
            <a:bodyPr anchor="t" rtlCol="false" tIns="0" lIns="0" bIns="0" rIns="0">
              <a:spAutoFit/>
            </a:bodyPr>
            <a:lstStyle/>
            <a:p>
              <a:pPr algn="l">
                <a:lnSpc>
                  <a:spcPts val="3538"/>
                </a:lnSpc>
              </a:pPr>
              <a:r>
                <a:rPr lang="en-US" sz="2949" b="true">
                  <a:solidFill>
                    <a:srgbClr val="003EA8"/>
                  </a:solidFill>
                  <a:latin typeface="Muli Bold"/>
                  <a:ea typeface="Muli Bold"/>
                  <a:cs typeface="Muli Bold"/>
                  <a:sym typeface="Muli Bold"/>
                </a:rPr>
                <a:t>Java:</a:t>
              </a:r>
            </a:p>
          </p:txBody>
        </p:sp>
        <p:sp>
          <p:nvSpPr>
            <p:cNvPr name="TextBox 20" id="20"/>
            <p:cNvSpPr txBox="true"/>
            <p:nvPr/>
          </p:nvSpPr>
          <p:spPr>
            <a:xfrm rot="0">
              <a:off x="0" y="684816"/>
              <a:ext cx="5088970" cy="1242490"/>
            </a:xfrm>
            <a:prstGeom prst="rect">
              <a:avLst/>
            </a:prstGeom>
          </p:spPr>
          <p:txBody>
            <a:bodyPr anchor="t" rtlCol="false" tIns="0" lIns="0" bIns="0" rIns="0">
              <a:spAutoFit/>
            </a:bodyPr>
            <a:lstStyle/>
            <a:p>
              <a:pPr algn="l">
                <a:lnSpc>
                  <a:spcPts val="2480"/>
                </a:lnSpc>
              </a:pPr>
              <a:r>
                <a:rPr lang="en-US" sz="1908">
                  <a:solidFill>
                    <a:srgbClr val="000000"/>
                  </a:solidFill>
                  <a:latin typeface="Cabin"/>
                  <a:ea typeface="Cabin"/>
                  <a:cs typeface="Cabin"/>
                  <a:sym typeface="Cabin"/>
                </a:rPr>
                <a:t>A programming language for Android software, helping to build app features and logic.</a:t>
              </a:r>
            </a:p>
          </p:txBody>
        </p:sp>
      </p:grpSp>
      <p:grpSp>
        <p:nvGrpSpPr>
          <p:cNvPr name="Group 21" id="21"/>
          <p:cNvGrpSpPr/>
          <p:nvPr/>
        </p:nvGrpSpPr>
        <p:grpSpPr>
          <a:xfrm rot="0">
            <a:off x="9915525" y="6443026"/>
            <a:ext cx="3816727" cy="1440248"/>
            <a:chOff x="0" y="0"/>
            <a:chExt cx="5088970" cy="1920330"/>
          </a:xfrm>
        </p:grpSpPr>
        <p:sp>
          <p:nvSpPr>
            <p:cNvPr name="TextBox 22" id="22"/>
            <p:cNvSpPr txBox="true"/>
            <p:nvPr/>
          </p:nvSpPr>
          <p:spPr>
            <a:xfrm rot="0">
              <a:off x="0" y="0"/>
              <a:ext cx="5088970" cy="594830"/>
            </a:xfrm>
            <a:prstGeom prst="rect">
              <a:avLst/>
            </a:prstGeom>
          </p:spPr>
          <p:txBody>
            <a:bodyPr anchor="t" rtlCol="false" tIns="0" lIns="0" bIns="0" rIns="0">
              <a:spAutoFit/>
            </a:bodyPr>
            <a:lstStyle/>
            <a:p>
              <a:pPr algn="l">
                <a:lnSpc>
                  <a:spcPts val="3538"/>
                </a:lnSpc>
              </a:pPr>
              <a:r>
                <a:rPr lang="en-US" sz="2949" b="true">
                  <a:solidFill>
                    <a:srgbClr val="003EA8"/>
                  </a:solidFill>
                  <a:latin typeface="Muli Bold"/>
                  <a:ea typeface="Muli Bold"/>
                  <a:cs typeface="Muli Bold"/>
                  <a:sym typeface="Muli Bold"/>
                </a:rPr>
                <a:t>Figma:</a:t>
              </a:r>
            </a:p>
          </p:txBody>
        </p:sp>
        <p:sp>
          <p:nvSpPr>
            <p:cNvPr name="TextBox 23" id="23"/>
            <p:cNvSpPr txBox="true"/>
            <p:nvPr/>
          </p:nvSpPr>
          <p:spPr>
            <a:xfrm rot="0">
              <a:off x="0" y="684816"/>
              <a:ext cx="5088970" cy="1242490"/>
            </a:xfrm>
            <a:prstGeom prst="rect">
              <a:avLst/>
            </a:prstGeom>
          </p:spPr>
          <p:txBody>
            <a:bodyPr anchor="t" rtlCol="false" tIns="0" lIns="0" bIns="0" rIns="0">
              <a:spAutoFit/>
            </a:bodyPr>
            <a:lstStyle/>
            <a:p>
              <a:pPr algn="l">
                <a:lnSpc>
                  <a:spcPts val="2480"/>
                </a:lnSpc>
              </a:pPr>
              <a:r>
                <a:rPr lang="en-US" sz="1908">
                  <a:solidFill>
                    <a:srgbClr val="000000"/>
                  </a:solidFill>
                  <a:latin typeface="Cabin"/>
                  <a:ea typeface="Cabin"/>
                  <a:cs typeface="Cabin"/>
                  <a:sym typeface="Cabin"/>
                </a:rPr>
                <a:t>User interface (UI/UX) design software, helping to create prototypes and wireframes for apps.</a:t>
              </a:r>
            </a:p>
          </p:txBody>
        </p:sp>
      </p:grpSp>
      <p:grpSp>
        <p:nvGrpSpPr>
          <p:cNvPr name="Group 24" id="24"/>
          <p:cNvGrpSpPr/>
          <p:nvPr/>
        </p:nvGrpSpPr>
        <p:grpSpPr>
          <a:xfrm rot="0">
            <a:off x="13960944" y="6443026"/>
            <a:ext cx="3816727" cy="1440248"/>
            <a:chOff x="0" y="0"/>
            <a:chExt cx="5088970" cy="1920330"/>
          </a:xfrm>
        </p:grpSpPr>
        <p:sp>
          <p:nvSpPr>
            <p:cNvPr name="TextBox 25" id="25"/>
            <p:cNvSpPr txBox="true"/>
            <p:nvPr/>
          </p:nvSpPr>
          <p:spPr>
            <a:xfrm rot="0">
              <a:off x="0" y="0"/>
              <a:ext cx="5088970" cy="594830"/>
            </a:xfrm>
            <a:prstGeom prst="rect">
              <a:avLst/>
            </a:prstGeom>
          </p:spPr>
          <p:txBody>
            <a:bodyPr anchor="t" rtlCol="false" tIns="0" lIns="0" bIns="0" rIns="0">
              <a:spAutoFit/>
            </a:bodyPr>
            <a:lstStyle/>
            <a:p>
              <a:pPr algn="l">
                <a:lnSpc>
                  <a:spcPts val="3538"/>
                </a:lnSpc>
              </a:pPr>
              <a:r>
                <a:rPr lang="en-US" sz="2949" b="true">
                  <a:solidFill>
                    <a:srgbClr val="003EA8"/>
                  </a:solidFill>
                  <a:latin typeface="Muli Bold"/>
                  <a:ea typeface="Muli Bold"/>
                  <a:cs typeface="Muli Bold"/>
                  <a:sym typeface="Muli Bold"/>
                </a:rPr>
                <a:t>SQLite:</a:t>
              </a:r>
            </a:p>
          </p:txBody>
        </p:sp>
        <p:sp>
          <p:nvSpPr>
            <p:cNvPr name="TextBox 26" id="26"/>
            <p:cNvSpPr txBox="true"/>
            <p:nvPr/>
          </p:nvSpPr>
          <p:spPr>
            <a:xfrm rot="0">
              <a:off x="0" y="684816"/>
              <a:ext cx="5088970" cy="1242490"/>
            </a:xfrm>
            <a:prstGeom prst="rect">
              <a:avLst/>
            </a:prstGeom>
          </p:spPr>
          <p:txBody>
            <a:bodyPr anchor="t" rtlCol="false" tIns="0" lIns="0" bIns="0" rIns="0">
              <a:spAutoFit/>
            </a:bodyPr>
            <a:lstStyle/>
            <a:p>
              <a:pPr algn="l">
                <a:lnSpc>
                  <a:spcPts val="2480"/>
                </a:lnSpc>
              </a:pPr>
              <a:r>
                <a:rPr lang="en-US" sz="1908">
                  <a:solidFill>
                    <a:srgbClr val="000000"/>
                  </a:solidFill>
                  <a:latin typeface="Cabin"/>
                  <a:ea typeface="Cabin"/>
                  <a:cs typeface="Cabin"/>
                  <a:sym typeface="Cabin"/>
                </a:rPr>
                <a:t>An internal database used to store spending information, budgets, and spending history.</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657204"/>
            <a:ext cx="16445245" cy="1906519"/>
            <a:chOff x="0" y="0"/>
            <a:chExt cx="5999270" cy="695503"/>
          </a:xfrm>
        </p:grpSpPr>
        <p:sp>
          <p:nvSpPr>
            <p:cNvPr name="Freeform 4" id="4"/>
            <p:cNvSpPr/>
            <p:nvPr/>
          </p:nvSpPr>
          <p:spPr>
            <a:xfrm flipH="false" flipV="false" rot="0">
              <a:off x="0" y="0"/>
              <a:ext cx="5999270" cy="695503"/>
            </a:xfrm>
            <a:custGeom>
              <a:avLst/>
              <a:gdLst/>
              <a:ahLst/>
              <a:cxnLst/>
              <a:rect r="r" b="b" t="t" l="l"/>
              <a:pathLst>
                <a:path h="695503" w="5999270">
                  <a:moveTo>
                    <a:pt x="0" y="0"/>
                  </a:moveTo>
                  <a:lnTo>
                    <a:pt x="5999270" y="0"/>
                  </a:lnTo>
                  <a:lnTo>
                    <a:pt x="5999270" y="695503"/>
                  </a:lnTo>
                  <a:lnTo>
                    <a:pt x="0" y="695503"/>
                  </a:lnTo>
                  <a:close/>
                </a:path>
              </a:pathLst>
            </a:custGeom>
            <a:solidFill>
              <a:srgbClr val="FFFFFF"/>
            </a:solidFill>
          </p:spPr>
        </p:sp>
      </p:grpSp>
      <p:grpSp>
        <p:nvGrpSpPr>
          <p:cNvPr name="Group 5" id="5"/>
          <p:cNvGrpSpPr/>
          <p:nvPr/>
        </p:nvGrpSpPr>
        <p:grpSpPr>
          <a:xfrm rot="0">
            <a:off x="921378" y="3259098"/>
            <a:ext cx="16445245" cy="6562728"/>
            <a:chOff x="0" y="0"/>
            <a:chExt cx="5058874" cy="2018822"/>
          </a:xfrm>
        </p:grpSpPr>
        <p:sp>
          <p:nvSpPr>
            <p:cNvPr name="Freeform 6" id="6"/>
            <p:cNvSpPr/>
            <p:nvPr/>
          </p:nvSpPr>
          <p:spPr>
            <a:xfrm flipH="false" flipV="false" rot="0">
              <a:off x="0" y="0"/>
              <a:ext cx="5058875" cy="2018822"/>
            </a:xfrm>
            <a:custGeom>
              <a:avLst/>
              <a:gdLst/>
              <a:ahLst/>
              <a:cxnLst/>
              <a:rect r="r" b="b" t="t" l="l"/>
              <a:pathLst>
                <a:path h="2018822" w="5058875">
                  <a:moveTo>
                    <a:pt x="0" y="0"/>
                  </a:moveTo>
                  <a:lnTo>
                    <a:pt x="5058875" y="0"/>
                  </a:lnTo>
                  <a:lnTo>
                    <a:pt x="5058875" y="2018822"/>
                  </a:lnTo>
                  <a:lnTo>
                    <a:pt x="0" y="2018822"/>
                  </a:lnTo>
                  <a:close/>
                </a:path>
              </a:pathLst>
            </a:custGeom>
            <a:solidFill>
              <a:srgbClr val="FFFFFF"/>
            </a:solidFill>
          </p:spPr>
        </p:sp>
      </p:grpSp>
      <p:sp>
        <p:nvSpPr>
          <p:cNvPr name="TextBox 7" id="7"/>
          <p:cNvSpPr txBox="true"/>
          <p:nvPr/>
        </p:nvSpPr>
        <p:spPr>
          <a:xfrm rot="0">
            <a:off x="905495" y="859088"/>
            <a:ext cx="16159693" cy="2743200"/>
          </a:xfrm>
          <a:prstGeom prst="rect">
            <a:avLst/>
          </a:prstGeom>
        </p:spPr>
        <p:txBody>
          <a:bodyPr anchor="t" rtlCol="false" tIns="0" lIns="0" bIns="0" rIns="0">
            <a:spAutoFit/>
          </a:bodyPr>
          <a:lstStyle/>
          <a:p>
            <a:pPr algn="ctr">
              <a:lnSpc>
                <a:spcPts val="10800"/>
              </a:lnSpc>
            </a:pPr>
            <a:r>
              <a:rPr lang="en-US" sz="9000" b="true">
                <a:solidFill>
                  <a:srgbClr val="003EA8"/>
                </a:solidFill>
                <a:latin typeface="Muli Bold"/>
                <a:ea typeface="Muli Bold"/>
                <a:cs typeface="Muli Bold"/>
                <a:sym typeface="Muli Bold"/>
              </a:rPr>
              <a:t>Development Methodology</a:t>
            </a:r>
          </a:p>
          <a:p>
            <a:pPr algn="ctr">
              <a:lnSpc>
                <a:spcPts val="10800"/>
              </a:lnSpc>
            </a:pPr>
          </a:p>
        </p:txBody>
      </p:sp>
      <p:sp>
        <p:nvSpPr>
          <p:cNvPr name="TextBox 8" id="8"/>
          <p:cNvSpPr txBox="true"/>
          <p:nvPr/>
        </p:nvSpPr>
        <p:spPr>
          <a:xfrm rot="0">
            <a:off x="1340339" y="3583238"/>
            <a:ext cx="12039760" cy="844382"/>
          </a:xfrm>
          <a:prstGeom prst="rect">
            <a:avLst/>
          </a:prstGeom>
        </p:spPr>
        <p:txBody>
          <a:bodyPr anchor="t" rtlCol="false" tIns="0" lIns="0" bIns="0" rIns="0">
            <a:spAutoFit/>
          </a:bodyPr>
          <a:lstStyle/>
          <a:p>
            <a:pPr algn="l">
              <a:lnSpc>
                <a:spcPts val="3391"/>
              </a:lnSpc>
            </a:pPr>
            <a:r>
              <a:rPr lang="en-US" sz="2608">
                <a:solidFill>
                  <a:srgbClr val="000000"/>
                </a:solidFill>
                <a:latin typeface="Cabin"/>
                <a:ea typeface="Cabin"/>
                <a:cs typeface="Cabin"/>
                <a:sym typeface="Cabin"/>
              </a:rPr>
              <a:t>We chose Agile with iterative development. This method helps the team work in short cycles (sprints), developing and testing features continuously.</a:t>
            </a:r>
          </a:p>
        </p:txBody>
      </p:sp>
      <p:sp>
        <p:nvSpPr>
          <p:cNvPr name="Freeform 9" id="9"/>
          <p:cNvSpPr/>
          <p:nvPr/>
        </p:nvSpPr>
        <p:spPr>
          <a:xfrm flipH="false" flipV="false" rot="0">
            <a:off x="-1276562" y="-156776"/>
            <a:ext cx="6732164" cy="1627960"/>
          </a:xfrm>
          <a:custGeom>
            <a:avLst/>
            <a:gdLst/>
            <a:ahLst/>
            <a:cxnLst/>
            <a:rect r="r" b="b" t="t" l="l"/>
            <a:pathLst>
              <a:path h="1627960" w="6732164">
                <a:moveTo>
                  <a:pt x="0" y="0"/>
                </a:moveTo>
                <a:lnTo>
                  <a:pt x="6732164" y="0"/>
                </a:lnTo>
                <a:lnTo>
                  <a:pt x="6732164" y="1627960"/>
                </a:lnTo>
                <a:lnTo>
                  <a:pt x="0" y="16279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463879" y="-156776"/>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4011526" y="8735435"/>
            <a:ext cx="441616" cy="633141"/>
          </a:xfrm>
          <a:custGeom>
            <a:avLst/>
            <a:gdLst/>
            <a:ahLst/>
            <a:cxnLst/>
            <a:rect r="r" b="b" t="t" l="l"/>
            <a:pathLst>
              <a:path h="633141" w="441616">
                <a:moveTo>
                  <a:pt x="0" y="0"/>
                </a:moveTo>
                <a:lnTo>
                  <a:pt x="441616" y="0"/>
                </a:lnTo>
                <a:lnTo>
                  <a:pt x="441616" y="633140"/>
                </a:lnTo>
                <a:lnTo>
                  <a:pt x="0" y="6331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340339" y="4878638"/>
            <a:ext cx="12039760" cy="3414916"/>
          </a:xfrm>
          <a:prstGeom prst="rect">
            <a:avLst/>
          </a:prstGeom>
        </p:spPr>
        <p:txBody>
          <a:bodyPr anchor="t" rtlCol="false" tIns="0" lIns="0" bIns="0" rIns="0">
            <a:spAutoFit/>
          </a:bodyPr>
          <a:lstStyle/>
          <a:p>
            <a:pPr algn="l">
              <a:lnSpc>
                <a:spcPts val="3391"/>
              </a:lnSpc>
            </a:pPr>
            <a:r>
              <a:rPr lang="en-US" sz="2608" b="true">
                <a:solidFill>
                  <a:srgbClr val="000000"/>
                </a:solidFill>
                <a:latin typeface="Cabin Bold"/>
                <a:ea typeface="Cabin Bold"/>
                <a:cs typeface="Cabin Bold"/>
                <a:sym typeface="Cabin Bold"/>
              </a:rPr>
              <a:t>Why it works:</a:t>
            </a:r>
          </a:p>
          <a:p>
            <a:pPr algn="l">
              <a:lnSpc>
                <a:spcPts val="3391"/>
              </a:lnSpc>
            </a:pPr>
          </a:p>
          <a:p>
            <a:pPr algn="l">
              <a:lnSpc>
                <a:spcPts val="3391"/>
              </a:lnSpc>
            </a:pPr>
            <a:r>
              <a:rPr lang="en-US" sz="2608">
                <a:solidFill>
                  <a:srgbClr val="000000"/>
                </a:solidFill>
                <a:latin typeface="Cabin"/>
                <a:ea typeface="Cabin"/>
                <a:cs typeface="Cabin"/>
                <a:sym typeface="Cabin"/>
              </a:rPr>
              <a:t>- Flexibility: Easily adjust requirements and features during development.</a:t>
            </a:r>
          </a:p>
          <a:p>
            <a:pPr algn="l">
              <a:lnSpc>
                <a:spcPts val="3391"/>
              </a:lnSpc>
            </a:pPr>
          </a:p>
          <a:p>
            <a:pPr algn="l">
              <a:lnSpc>
                <a:spcPts val="3391"/>
              </a:lnSpc>
            </a:pPr>
            <a:r>
              <a:rPr lang="en-US" sz="2608">
                <a:solidFill>
                  <a:srgbClr val="000000"/>
                </a:solidFill>
                <a:latin typeface="Cabin"/>
                <a:ea typeface="Cabin"/>
                <a:cs typeface="Cabin"/>
                <a:sym typeface="Cabin"/>
              </a:rPr>
              <a:t>- Continuous improvement: Get regular feedback and improve the application after each cycle.</a:t>
            </a:r>
          </a:p>
          <a:p>
            <a:pPr algn="l">
              <a:lnSpc>
                <a:spcPts val="3391"/>
              </a:lnSpc>
            </a:pPr>
          </a:p>
          <a:p>
            <a:pPr algn="l">
              <a:lnSpc>
                <a:spcPts val="3391"/>
              </a:lnSpc>
            </a:pPr>
            <a:r>
              <a:rPr lang="en-US" sz="2608">
                <a:solidFill>
                  <a:srgbClr val="000000"/>
                </a:solidFill>
                <a:latin typeface="Cabin"/>
                <a:ea typeface="Cabin"/>
                <a:cs typeface="Cabin"/>
                <a:sym typeface="Cabin"/>
              </a:rPr>
              <a:t>- Team friendly: Effectively manage progress and work for small teams.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657204"/>
            <a:ext cx="16444937" cy="1906519"/>
            <a:chOff x="0" y="0"/>
            <a:chExt cx="5999157" cy="695503"/>
          </a:xfrm>
        </p:grpSpPr>
        <p:sp>
          <p:nvSpPr>
            <p:cNvPr name="Freeform 4" id="4"/>
            <p:cNvSpPr/>
            <p:nvPr/>
          </p:nvSpPr>
          <p:spPr>
            <a:xfrm flipH="false" flipV="false" rot="0">
              <a:off x="0" y="0"/>
              <a:ext cx="5999157" cy="695503"/>
            </a:xfrm>
            <a:custGeom>
              <a:avLst/>
              <a:gdLst/>
              <a:ahLst/>
              <a:cxnLst/>
              <a:rect r="r" b="b" t="t" l="l"/>
              <a:pathLst>
                <a:path h="695503" w="5999157">
                  <a:moveTo>
                    <a:pt x="0" y="0"/>
                  </a:moveTo>
                  <a:lnTo>
                    <a:pt x="5999157" y="0"/>
                  </a:lnTo>
                  <a:lnTo>
                    <a:pt x="5999157" y="695503"/>
                  </a:lnTo>
                  <a:lnTo>
                    <a:pt x="0" y="695503"/>
                  </a:lnTo>
                  <a:close/>
                </a:path>
              </a:pathLst>
            </a:custGeom>
            <a:solidFill>
              <a:srgbClr val="FFFFFF"/>
            </a:solidFill>
          </p:spPr>
        </p:sp>
      </p:grpSp>
      <p:sp>
        <p:nvSpPr>
          <p:cNvPr name="TextBox 5" id="5"/>
          <p:cNvSpPr txBox="true"/>
          <p:nvPr/>
        </p:nvSpPr>
        <p:spPr>
          <a:xfrm rot="0">
            <a:off x="0" y="1028700"/>
            <a:ext cx="17864418" cy="2743200"/>
          </a:xfrm>
          <a:prstGeom prst="rect">
            <a:avLst/>
          </a:prstGeom>
        </p:spPr>
        <p:txBody>
          <a:bodyPr anchor="t" rtlCol="false" tIns="0" lIns="0" bIns="0" rIns="0">
            <a:spAutoFit/>
          </a:bodyPr>
          <a:lstStyle/>
          <a:p>
            <a:pPr algn="ctr">
              <a:lnSpc>
                <a:spcPts val="10800"/>
              </a:lnSpc>
            </a:pPr>
            <a:r>
              <a:rPr lang="en-US" sz="9000" b="true">
                <a:solidFill>
                  <a:srgbClr val="003EA8"/>
                </a:solidFill>
                <a:latin typeface="Muli Bold"/>
                <a:ea typeface="Muli Bold"/>
                <a:cs typeface="Muli Bold"/>
                <a:sym typeface="Muli Bold"/>
              </a:rPr>
              <a:t> Initial Design and Prototyping</a:t>
            </a:r>
          </a:p>
          <a:p>
            <a:pPr algn="ctr">
              <a:lnSpc>
                <a:spcPts val="10800"/>
              </a:lnSpc>
            </a:pPr>
          </a:p>
        </p:txBody>
      </p:sp>
      <p:grpSp>
        <p:nvGrpSpPr>
          <p:cNvPr name="Group 6" id="6"/>
          <p:cNvGrpSpPr/>
          <p:nvPr/>
        </p:nvGrpSpPr>
        <p:grpSpPr>
          <a:xfrm rot="0">
            <a:off x="905495" y="2917134"/>
            <a:ext cx="16444937" cy="5757653"/>
            <a:chOff x="0" y="0"/>
            <a:chExt cx="5999157" cy="2100407"/>
          </a:xfrm>
        </p:grpSpPr>
        <p:sp>
          <p:nvSpPr>
            <p:cNvPr name="Freeform 7" id="7"/>
            <p:cNvSpPr/>
            <p:nvPr/>
          </p:nvSpPr>
          <p:spPr>
            <a:xfrm flipH="false" flipV="false" rot="0">
              <a:off x="0" y="0"/>
              <a:ext cx="5999157" cy="2100407"/>
            </a:xfrm>
            <a:custGeom>
              <a:avLst/>
              <a:gdLst/>
              <a:ahLst/>
              <a:cxnLst/>
              <a:rect r="r" b="b" t="t" l="l"/>
              <a:pathLst>
                <a:path h="2100407" w="5999157">
                  <a:moveTo>
                    <a:pt x="0" y="0"/>
                  </a:moveTo>
                  <a:lnTo>
                    <a:pt x="5999157" y="0"/>
                  </a:lnTo>
                  <a:lnTo>
                    <a:pt x="5999157" y="2100407"/>
                  </a:lnTo>
                  <a:lnTo>
                    <a:pt x="0" y="2100407"/>
                  </a:lnTo>
                  <a:close/>
                </a:path>
              </a:pathLst>
            </a:custGeom>
            <a:solidFill>
              <a:srgbClr val="FFFFFF"/>
            </a:solidFill>
          </p:spPr>
        </p:sp>
      </p:grpSp>
      <p:sp>
        <p:nvSpPr>
          <p:cNvPr name="TextBox 8" id="8"/>
          <p:cNvSpPr txBox="true"/>
          <p:nvPr/>
        </p:nvSpPr>
        <p:spPr>
          <a:xfrm rot="0">
            <a:off x="1400603" y="4314825"/>
            <a:ext cx="15063213" cy="2162810"/>
          </a:xfrm>
          <a:prstGeom prst="rect">
            <a:avLst/>
          </a:prstGeom>
        </p:spPr>
        <p:txBody>
          <a:bodyPr anchor="t" rtlCol="false" tIns="0" lIns="0" bIns="0" rIns="0">
            <a:spAutoFit/>
          </a:bodyPr>
          <a:lstStyle/>
          <a:p>
            <a:pPr algn="ctr">
              <a:lnSpc>
                <a:spcPts val="2859"/>
              </a:lnSpc>
            </a:pPr>
            <a:r>
              <a:rPr lang="en-US" sz="2199">
                <a:solidFill>
                  <a:srgbClr val="000000"/>
                </a:solidFill>
                <a:latin typeface="Cabin"/>
                <a:ea typeface="Cabin"/>
                <a:cs typeface="Cabin"/>
                <a:sym typeface="Cabin"/>
              </a:rPr>
              <a:t>The process started with creating wireframes for the app interface, defining key screens such as the home screen, spending entry, reporting, and budget settings. We then created an initial prototype to show the features and workflows.</a:t>
            </a:r>
          </a:p>
          <a:p>
            <a:pPr algn="ctr">
              <a:lnSpc>
                <a:spcPts val="2859"/>
              </a:lnSpc>
            </a:pPr>
          </a:p>
          <a:p>
            <a:pPr algn="ctr">
              <a:lnSpc>
                <a:spcPts val="2859"/>
              </a:lnSpc>
            </a:pPr>
            <a:r>
              <a:rPr lang="en-US" sz="2199" b="true">
                <a:solidFill>
                  <a:srgbClr val="000000"/>
                </a:solidFill>
                <a:latin typeface="Cabin Bold"/>
                <a:ea typeface="Cabin Bold"/>
                <a:cs typeface="Cabin Bold"/>
                <a:sym typeface="Cabin Bold"/>
              </a:rPr>
              <a:t>User Feedback:</a:t>
            </a:r>
          </a:p>
          <a:p>
            <a:pPr algn="ctr">
              <a:lnSpc>
                <a:spcPts val="2859"/>
              </a:lnSpc>
            </a:pPr>
            <a:r>
              <a:rPr lang="en-US" sz="2199">
                <a:solidFill>
                  <a:srgbClr val="000000"/>
                </a:solidFill>
                <a:latin typeface="Cabin"/>
                <a:ea typeface="Cabin"/>
                <a:cs typeface="Cabin"/>
                <a:sym typeface="Cabin"/>
              </a:rPr>
              <a:t>Users tested the prototype and provided feedback on the interface, ease of use, and smoothness. Based on the feedback, we tweaked the interface and improved the features, especially the ability to customize spending categories and budgets.</a:t>
            </a:r>
          </a:p>
        </p:txBody>
      </p:sp>
      <p:sp>
        <p:nvSpPr>
          <p:cNvPr name="Freeform 9" id="9"/>
          <p:cNvSpPr/>
          <p:nvPr/>
        </p:nvSpPr>
        <p:spPr>
          <a:xfrm flipH="true" flipV="false" rot="0">
            <a:off x="16627919" y="9258300"/>
            <a:ext cx="4585506" cy="1625770"/>
          </a:xfrm>
          <a:custGeom>
            <a:avLst/>
            <a:gdLst/>
            <a:ahLst/>
            <a:cxnLst/>
            <a:rect r="r" b="b" t="t" l="l"/>
            <a:pathLst>
              <a:path h="1625770" w="4585506">
                <a:moveTo>
                  <a:pt x="4585506" y="0"/>
                </a:moveTo>
                <a:lnTo>
                  <a:pt x="0" y="0"/>
                </a:lnTo>
                <a:lnTo>
                  <a:pt x="0" y="1625770"/>
                </a:lnTo>
                <a:lnTo>
                  <a:pt x="4585506" y="1625770"/>
                </a:lnTo>
                <a:lnTo>
                  <a:pt x="458550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2292753" y="8445415"/>
            <a:ext cx="4585506" cy="1625770"/>
          </a:xfrm>
          <a:custGeom>
            <a:avLst/>
            <a:gdLst/>
            <a:ahLst/>
            <a:cxnLst/>
            <a:rect r="r" b="b" t="t" l="l"/>
            <a:pathLst>
              <a:path h="1625770" w="4585506">
                <a:moveTo>
                  <a:pt x="0" y="0"/>
                </a:moveTo>
                <a:lnTo>
                  <a:pt x="4585506" y="0"/>
                </a:lnTo>
                <a:lnTo>
                  <a:pt x="4585506" y="1625770"/>
                </a:lnTo>
                <a:lnTo>
                  <a:pt x="0" y="1625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8923192" y="-166829"/>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DAGYs-OgyHo</dc:identifier>
  <dcterms:modified xsi:type="dcterms:W3CDTF">2011-08-01T06:04:30Z</dcterms:modified>
  <cp:revision>1</cp:revision>
  <dc:title>Campus Expense Manager.</dc:title>
</cp:coreProperties>
</file>