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8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1213"/>
          </a:solidFill>
        </p:spPr>
      </p:sp>
      <p:sp>
        <p:nvSpPr>
          <p:cNvPr id="3" name="Shape 1"/>
          <p:cNvSpPr/>
          <p:nvPr/>
        </p:nvSpPr>
        <p:spPr>
          <a:xfrm>
            <a:off x="0" y="0"/>
            <a:ext cx="14630400" cy="8229600"/>
          </a:xfrm>
          <a:prstGeom prst="rect">
            <a:avLst/>
          </a:prstGeom>
          <a:solidFill>
            <a:srgbClr val="2D3133"/>
          </a:solidFill>
        </p:spPr>
      </p:sp>
      <p:sp>
        <p:nvSpPr>
          <p:cNvPr id="5" name="Text 2"/>
          <p:cNvSpPr/>
          <p:nvPr/>
        </p:nvSpPr>
        <p:spPr>
          <a:xfrm>
            <a:off x="6207562" y="1177290"/>
            <a:ext cx="7701677" cy="2665690"/>
          </a:xfrm>
          <a:prstGeom prst="rect">
            <a:avLst/>
          </a:prstGeom>
          <a:noFill/>
        </p:spPr>
        <p:txBody>
          <a:bodyPr wrap="square" rtlCol="0" anchor="t"/>
          <a:lstStyle/>
          <a:p>
            <a:pPr marL="0" indent="0">
              <a:lnSpc>
                <a:spcPts val="6995"/>
              </a:lnSpc>
              <a:buNone/>
            </a:pPr>
            <a:r>
              <a:rPr lang="en-US" sz="5600" dirty="0">
                <a:solidFill>
                  <a:srgbClr val="F7F7F8"/>
                </a:solidFill>
                <a:latin typeface="DM Sans" pitchFamily="34" charset="0"/>
                <a:ea typeface="DM Sans" pitchFamily="34" charset="-122"/>
                <a:cs typeface="DM Sans" pitchFamily="34" charset="-120"/>
              </a:rPr>
              <a:t>Michael Kimeu: A Journey of Resilience and Technology</a:t>
            </a:r>
            <a:endParaRPr lang="en-US" sz="5600" dirty="0"/>
          </a:p>
        </p:txBody>
      </p:sp>
      <p:sp>
        <p:nvSpPr>
          <p:cNvPr id="6" name="Text 3"/>
          <p:cNvSpPr/>
          <p:nvPr/>
        </p:nvSpPr>
        <p:spPr>
          <a:xfrm>
            <a:off x="6207562" y="4152067"/>
            <a:ext cx="7701677" cy="2307788"/>
          </a:xfrm>
          <a:prstGeom prst="rect">
            <a:avLst/>
          </a:prstGeom>
          <a:noFill/>
        </p:spPr>
        <p:txBody>
          <a:bodyPr wrap="square" rtlCol="0" anchor="t"/>
          <a:lstStyle/>
          <a:p>
            <a:pPr marL="0" indent="0">
              <a:lnSpc>
                <a:spcPts val="2595"/>
              </a:lnSpc>
              <a:buNone/>
            </a:pPr>
            <a:r>
              <a:rPr lang="en-US" sz="1625" dirty="0">
                <a:solidFill>
                  <a:srgbClr val="D6D9D7"/>
                </a:solidFill>
                <a:latin typeface="Inter" pitchFamily="34" charset="0"/>
                <a:ea typeface="Inter" pitchFamily="34" charset="-122"/>
                <a:cs typeface="Inter" pitchFamily="34" charset="-120"/>
              </a:rPr>
              <a:t>My name is Michael Kimeu, and my journey has been shaped by resilience, determination, and a passion for technology. Born with a disability, I am the firstborn in a family of three children. My early years were marked by numerous hospital visits, beginning with an admission to Kenyatta National Hospital and later to Kijabe Hospital. These experiences, while challenging, instilled in me a profound appreciation for life and the strength to overcome obstacles.</a:t>
            </a:r>
            <a:endParaRPr lang="en-US" sz="1625" dirty="0"/>
          </a:p>
        </p:txBody>
      </p:sp>
      <p:sp>
        <p:nvSpPr>
          <p:cNvPr id="7" name="Shape 4"/>
          <p:cNvSpPr/>
          <p:nvPr/>
        </p:nvSpPr>
        <p:spPr>
          <a:xfrm>
            <a:off x="6207562" y="6707029"/>
            <a:ext cx="329684" cy="329684"/>
          </a:xfrm>
          <a:prstGeom prst="roundRect">
            <a:avLst>
              <a:gd name="adj" fmla="val 27732876"/>
            </a:avLst>
          </a:prstGeom>
          <a:noFill/>
          <a:ln w="7620">
            <a:solidFill>
              <a:srgbClr val="FFFFFF"/>
            </a:solidFill>
            <a:prstDash val="solid"/>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1213"/>
          </a:solidFill>
        </p:spPr>
      </p:sp>
      <p:sp>
        <p:nvSpPr>
          <p:cNvPr id="3" name="Shape 1"/>
          <p:cNvSpPr/>
          <p:nvPr/>
        </p:nvSpPr>
        <p:spPr>
          <a:xfrm>
            <a:off x="0" y="0"/>
            <a:ext cx="14630400" cy="8229600"/>
          </a:xfrm>
          <a:prstGeom prst="rect">
            <a:avLst/>
          </a:prstGeom>
          <a:solidFill>
            <a:srgbClr val="2D3133"/>
          </a:solidFill>
        </p:spPr>
      </p:sp>
      <p:sp>
        <p:nvSpPr>
          <p:cNvPr id="5" name="Text 2"/>
          <p:cNvSpPr/>
          <p:nvPr/>
        </p:nvSpPr>
        <p:spPr>
          <a:xfrm>
            <a:off x="6091238" y="657463"/>
            <a:ext cx="5029795" cy="540068"/>
          </a:xfrm>
          <a:prstGeom prst="rect">
            <a:avLst/>
          </a:prstGeom>
          <a:noFill/>
        </p:spPr>
        <p:txBody>
          <a:bodyPr wrap="none" rtlCol="0" anchor="t"/>
          <a:lstStyle/>
          <a:p>
            <a:pPr marL="0" indent="0">
              <a:lnSpc>
                <a:spcPts val="4255"/>
              </a:lnSpc>
              <a:buNone/>
            </a:pPr>
            <a:r>
              <a:rPr lang="en-US" sz="3400" dirty="0">
                <a:solidFill>
                  <a:srgbClr val="F7F7F8"/>
                </a:solidFill>
                <a:latin typeface="DM Sans" pitchFamily="34" charset="0"/>
                <a:ea typeface="DM Sans" pitchFamily="34" charset="-122"/>
                <a:cs typeface="DM Sans" pitchFamily="34" charset="-120"/>
              </a:rPr>
              <a:t>Special Needs Advocacy</a:t>
            </a:r>
            <a:endParaRPr lang="en-US" sz="3400" dirty="0"/>
          </a:p>
        </p:txBody>
      </p:sp>
      <p:sp>
        <p:nvSpPr>
          <p:cNvPr id="6" name="Text 3"/>
          <p:cNvSpPr/>
          <p:nvPr/>
        </p:nvSpPr>
        <p:spPr>
          <a:xfrm>
            <a:off x="6091238" y="1456730"/>
            <a:ext cx="7934325" cy="3042404"/>
          </a:xfrm>
          <a:prstGeom prst="rect">
            <a:avLst/>
          </a:prstGeom>
          <a:noFill/>
        </p:spPr>
        <p:txBody>
          <a:bodyPr wrap="square" rtlCol="0" anchor="t"/>
          <a:lstStyle/>
          <a:p>
            <a:pPr marL="0" indent="0">
              <a:lnSpc>
                <a:spcPts val="2175"/>
              </a:lnSpc>
              <a:buNone/>
            </a:pPr>
            <a:r>
              <a:rPr lang="en-US" sz="1360" dirty="0">
                <a:solidFill>
                  <a:srgbClr val="D6D9D7"/>
                </a:solidFill>
                <a:latin typeface="Inter" pitchFamily="34" charset="0"/>
                <a:ea typeface="Inter" pitchFamily="34" charset="-122"/>
                <a:cs typeface="Inter" pitchFamily="34" charset="-120"/>
              </a:rPr>
              <a:t>My role as the Special Needs Representative for the KCB Foundation Alumni Network has been a deeply personal and fulfilling experience. Advocating for the rights and needs of students with special needs within the alumni network has allowed me to give back to the community and support others facing similar challenges. I organized and facilitated events and workshops aimed at raising awareness and providing support for special needs education. These events created a platform for sharing experiences, discussing challenges, and exploring solutions. Developing and implementing support programs to enhance the learning experience and well-being of students with special needs has been a central focus of my work. Providing personalized support and guidance to students with special needs, helping them navigate academic and social challenges, has been incredibly rewarding. This role has reinforced my belief in the power of advocacy and the importance of creating inclusive environments that cater to the diverse needs of all students.</a:t>
            </a:r>
            <a:endParaRPr lang="en-US" sz="1360" dirty="0"/>
          </a:p>
        </p:txBody>
      </p:sp>
      <p:sp>
        <p:nvSpPr>
          <p:cNvPr id="7" name="Shape 4"/>
          <p:cNvSpPr/>
          <p:nvPr/>
        </p:nvSpPr>
        <p:spPr>
          <a:xfrm>
            <a:off x="6091238" y="4887754"/>
            <a:ext cx="388739" cy="388739"/>
          </a:xfrm>
          <a:prstGeom prst="roundRect">
            <a:avLst>
              <a:gd name="adj" fmla="val 6669"/>
            </a:avLst>
          </a:prstGeom>
          <a:solidFill>
            <a:srgbClr val="4C5052"/>
          </a:solidFill>
        </p:spPr>
      </p:sp>
      <p:sp>
        <p:nvSpPr>
          <p:cNvPr id="8" name="Text 5"/>
          <p:cNvSpPr/>
          <p:nvPr/>
        </p:nvSpPr>
        <p:spPr>
          <a:xfrm>
            <a:off x="6243042" y="4952524"/>
            <a:ext cx="85130" cy="259199"/>
          </a:xfrm>
          <a:prstGeom prst="rect">
            <a:avLst/>
          </a:prstGeom>
          <a:noFill/>
        </p:spPr>
        <p:txBody>
          <a:bodyPr wrap="none" rtlCol="0" anchor="t"/>
          <a:lstStyle/>
          <a:p>
            <a:pPr marL="0" indent="0" algn="ctr">
              <a:lnSpc>
                <a:spcPts val="2040"/>
              </a:lnSpc>
              <a:buNone/>
            </a:pPr>
            <a:r>
              <a:rPr lang="en-US" sz="2040" dirty="0">
                <a:solidFill>
                  <a:srgbClr val="D6D9D7"/>
                </a:solidFill>
                <a:latin typeface="DM Sans" pitchFamily="34" charset="0"/>
                <a:ea typeface="DM Sans" pitchFamily="34" charset="-122"/>
                <a:cs typeface="DM Sans" pitchFamily="34" charset="-120"/>
              </a:rPr>
              <a:t>1</a:t>
            </a:r>
            <a:endParaRPr lang="en-US" sz="2040" dirty="0"/>
          </a:p>
        </p:txBody>
      </p:sp>
      <p:sp>
        <p:nvSpPr>
          <p:cNvPr id="9" name="Text 6"/>
          <p:cNvSpPr/>
          <p:nvPr/>
        </p:nvSpPr>
        <p:spPr>
          <a:xfrm>
            <a:off x="6652736" y="4887754"/>
            <a:ext cx="2514957" cy="269915"/>
          </a:xfrm>
          <a:prstGeom prst="rect">
            <a:avLst/>
          </a:prstGeom>
          <a:noFill/>
        </p:spPr>
        <p:txBody>
          <a:bodyPr wrap="none" rtlCol="0" anchor="t"/>
          <a:lstStyle/>
          <a:p>
            <a:pPr marL="0" indent="0">
              <a:lnSpc>
                <a:spcPts val="2125"/>
              </a:lnSpc>
              <a:buNone/>
            </a:pPr>
            <a:r>
              <a:rPr lang="en-US" sz="1700" dirty="0">
                <a:solidFill>
                  <a:srgbClr val="D6D9D7"/>
                </a:solidFill>
                <a:latin typeface="DM Sans" pitchFamily="34" charset="0"/>
                <a:ea typeface="DM Sans" pitchFamily="34" charset="-122"/>
                <a:cs typeface="DM Sans" pitchFamily="34" charset="-120"/>
              </a:rPr>
              <a:t>Special Needs Advocacy</a:t>
            </a:r>
            <a:endParaRPr lang="en-US" sz="1700" dirty="0"/>
          </a:p>
        </p:txBody>
      </p:sp>
      <p:sp>
        <p:nvSpPr>
          <p:cNvPr id="10" name="Text 7"/>
          <p:cNvSpPr/>
          <p:nvPr/>
        </p:nvSpPr>
        <p:spPr>
          <a:xfrm>
            <a:off x="6652736" y="5261253"/>
            <a:ext cx="7372826" cy="276582"/>
          </a:xfrm>
          <a:prstGeom prst="rect">
            <a:avLst/>
          </a:prstGeom>
          <a:noFill/>
        </p:spPr>
        <p:txBody>
          <a:bodyPr wrap="none" rtlCol="0" anchor="t"/>
          <a:lstStyle/>
          <a:p>
            <a:pPr marL="0" indent="0">
              <a:lnSpc>
                <a:spcPts val="2175"/>
              </a:lnSpc>
              <a:buNone/>
            </a:pPr>
            <a:r>
              <a:rPr lang="en-US" sz="1360" dirty="0">
                <a:solidFill>
                  <a:srgbClr val="D6D9D7"/>
                </a:solidFill>
                <a:latin typeface="Inter" pitchFamily="34" charset="0"/>
                <a:ea typeface="Inter" pitchFamily="34" charset="-122"/>
                <a:cs typeface="Inter" pitchFamily="34" charset="-120"/>
              </a:rPr>
              <a:t>Advocating for the rights and needs of students with special needs.</a:t>
            </a:r>
            <a:endParaRPr lang="en-US" sz="1360" dirty="0"/>
          </a:p>
        </p:txBody>
      </p:sp>
      <p:sp>
        <p:nvSpPr>
          <p:cNvPr id="11" name="Shape 8"/>
          <p:cNvSpPr/>
          <p:nvPr/>
        </p:nvSpPr>
        <p:spPr>
          <a:xfrm>
            <a:off x="6091238" y="5904905"/>
            <a:ext cx="388739" cy="388739"/>
          </a:xfrm>
          <a:prstGeom prst="roundRect">
            <a:avLst>
              <a:gd name="adj" fmla="val 6669"/>
            </a:avLst>
          </a:prstGeom>
          <a:solidFill>
            <a:srgbClr val="4C5052"/>
          </a:solidFill>
        </p:spPr>
      </p:sp>
      <p:sp>
        <p:nvSpPr>
          <p:cNvPr id="12" name="Text 9"/>
          <p:cNvSpPr/>
          <p:nvPr/>
        </p:nvSpPr>
        <p:spPr>
          <a:xfrm>
            <a:off x="6210776" y="5969675"/>
            <a:ext cx="149662" cy="259199"/>
          </a:xfrm>
          <a:prstGeom prst="rect">
            <a:avLst/>
          </a:prstGeom>
          <a:noFill/>
        </p:spPr>
        <p:txBody>
          <a:bodyPr wrap="none" rtlCol="0" anchor="t"/>
          <a:lstStyle/>
          <a:p>
            <a:pPr marL="0" indent="0" algn="ctr">
              <a:lnSpc>
                <a:spcPts val="2040"/>
              </a:lnSpc>
              <a:buNone/>
            </a:pPr>
            <a:r>
              <a:rPr lang="en-US" sz="2040" dirty="0">
                <a:solidFill>
                  <a:srgbClr val="D6D9D7"/>
                </a:solidFill>
                <a:latin typeface="DM Sans" pitchFamily="34" charset="0"/>
                <a:ea typeface="DM Sans" pitchFamily="34" charset="-122"/>
                <a:cs typeface="DM Sans" pitchFamily="34" charset="-120"/>
              </a:rPr>
              <a:t>2</a:t>
            </a:r>
            <a:endParaRPr lang="en-US" sz="2040" dirty="0"/>
          </a:p>
        </p:txBody>
      </p:sp>
      <p:sp>
        <p:nvSpPr>
          <p:cNvPr id="13" name="Text 10"/>
          <p:cNvSpPr/>
          <p:nvPr/>
        </p:nvSpPr>
        <p:spPr>
          <a:xfrm>
            <a:off x="6652736" y="5904905"/>
            <a:ext cx="2160270" cy="269915"/>
          </a:xfrm>
          <a:prstGeom prst="rect">
            <a:avLst/>
          </a:prstGeom>
          <a:noFill/>
        </p:spPr>
        <p:txBody>
          <a:bodyPr wrap="none" rtlCol="0" anchor="t"/>
          <a:lstStyle/>
          <a:p>
            <a:pPr marL="0" indent="0">
              <a:lnSpc>
                <a:spcPts val="2125"/>
              </a:lnSpc>
              <a:buNone/>
            </a:pPr>
            <a:r>
              <a:rPr lang="en-US" sz="1700" dirty="0">
                <a:solidFill>
                  <a:srgbClr val="D6D9D7"/>
                </a:solidFill>
                <a:latin typeface="DM Sans" pitchFamily="34" charset="0"/>
                <a:ea typeface="DM Sans" pitchFamily="34" charset="-122"/>
                <a:cs typeface="DM Sans" pitchFamily="34" charset="-120"/>
              </a:rPr>
              <a:t>Community Support</a:t>
            </a:r>
            <a:endParaRPr lang="en-US" sz="1700" dirty="0"/>
          </a:p>
        </p:txBody>
      </p:sp>
      <p:sp>
        <p:nvSpPr>
          <p:cNvPr id="14" name="Text 11"/>
          <p:cNvSpPr/>
          <p:nvPr/>
        </p:nvSpPr>
        <p:spPr>
          <a:xfrm>
            <a:off x="6652736" y="6278404"/>
            <a:ext cx="7372826" cy="276582"/>
          </a:xfrm>
          <a:prstGeom prst="rect">
            <a:avLst/>
          </a:prstGeom>
          <a:noFill/>
        </p:spPr>
        <p:txBody>
          <a:bodyPr wrap="none" rtlCol="0" anchor="t"/>
          <a:lstStyle/>
          <a:p>
            <a:pPr marL="0" indent="0">
              <a:lnSpc>
                <a:spcPts val="2175"/>
              </a:lnSpc>
              <a:buNone/>
            </a:pPr>
            <a:r>
              <a:rPr lang="en-US" sz="1360" dirty="0">
                <a:solidFill>
                  <a:srgbClr val="D6D9D7"/>
                </a:solidFill>
                <a:latin typeface="Inter" pitchFamily="34" charset="0"/>
                <a:ea typeface="Inter" pitchFamily="34" charset="-122"/>
                <a:cs typeface="Inter" pitchFamily="34" charset="-120"/>
              </a:rPr>
              <a:t>Giving back to the community and supporting others facing similar challenges.</a:t>
            </a:r>
            <a:endParaRPr lang="en-US" sz="1360" dirty="0"/>
          </a:p>
        </p:txBody>
      </p:sp>
      <p:sp>
        <p:nvSpPr>
          <p:cNvPr id="15" name="Shape 12"/>
          <p:cNvSpPr/>
          <p:nvPr/>
        </p:nvSpPr>
        <p:spPr>
          <a:xfrm>
            <a:off x="6091238" y="6922056"/>
            <a:ext cx="388739" cy="388739"/>
          </a:xfrm>
          <a:prstGeom prst="roundRect">
            <a:avLst>
              <a:gd name="adj" fmla="val 6669"/>
            </a:avLst>
          </a:prstGeom>
          <a:solidFill>
            <a:srgbClr val="4C5052"/>
          </a:solidFill>
        </p:spPr>
      </p:sp>
      <p:sp>
        <p:nvSpPr>
          <p:cNvPr id="16" name="Text 13"/>
          <p:cNvSpPr/>
          <p:nvPr/>
        </p:nvSpPr>
        <p:spPr>
          <a:xfrm>
            <a:off x="6208514" y="6986826"/>
            <a:ext cx="154067" cy="259199"/>
          </a:xfrm>
          <a:prstGeom prst="rect">
            <a:avLst/>
          </a:prstGeom>
          <a:noFill/>
        </p:spPr>
        <p:txBody>
          <a:bodyPr wrap="none" rtlCol="0" anchor="t"/>
          <a:lstStyle/>
          <a:p>
            <a:pPr marL="0" indent="0" algn="ctr">
              <a:lnSpc>
                <a:spcPts val="2040"/>
              </a:lnSpc>
              <a:buNone/>
            </a:pPr>
            <a:r>
              <a:rPr lang="en-US" sz="2040" dirty="0">
                <a:solidFill>
                  <a:srgbClr val="D6D9D7"/>
                </a:solidFill>
                <a:latin typeface="DM Sans" pitchFamily="34" charset="0"/>
                <a:ea typeface="DM Sans" pitchFamily="34" charset="-122"/>
                <a:cs typeface="DM Sans" pitchFamily="34" charset="-120"/>
              </a:rPr>
              <a:t>3</a:t>
            </a:r>
            <a:endParaRPr lang="en-US" sz="2040" dirty="0"/>
          </a:p>
        </p:txBody>
      </p:sp>
      <p:sp>
        <p:nvSpPr>
          <p:cNvPr id="17" name="Text 14"/>
          <p:cNvSpPr/>
          <p:nvPr/>
        </p:nvSpPr>
        <p:spPr>
          <a:xfrm>
            <a:off x="6652736" y="6922056"/>
            <a:ext cx="2339340" cy="269915"/>
          </a:xfrm>
          <a:prstGeom prst="rect">
            <a:avLst/>
          </a:prstGeom>
          <a:noFill/>
        </p:spPr>
        <p:txBody>
          <a:bodyPr wrap="none" rtlCol="0" anchor="t"/>
          <a:lstStyle/>
          <a:p>
            <a:pPr marL="0" indent="0">
              <a:lnSpc>
                <a:spcPts val="2125"/>
              </a:lnSpc>
              <a:buNone/>
            </a:pPr>
            <a:r>
              <a:rPr lang="en-US" sz="1700" dirty="0">
                <a:solidFill>
                  <a:srgbClr val="D6D9D7"/>
                </a:solidFill>
                <a:latin typeface="DM Sans" pitchFamily="34" charset="0"/>
                <a:ea typeface="DM Sans" pitchFamily="34" charset="-122"/>
                <a:cs typeface="DM Sans" pitchFamily="34" charset="-120"/>
              </a:rPr>
              <a:t>Inclusive Environments</a:t>
            </a:r>
            <a:endParaRPr lang="en-US" sz="1700" dirty="0"/>
          </a:p>
        </p:txBody>
      </p:sp>
      <p:sp>
        <p:nvSpPr>
          <p:cNvPr id="18" name="Text 15"/>
          <p:cNvSpPr/>
          <p:nvPr/>
        </p:nvSpPr>
        <p:spPr>
          <a:xfrm>
            <a:off x="6652736" y="7295555"/>
            <a:ext cx="7372826" cy="276582"/>
          </a:xfrm>
          <a:prstGeom prst="rect">
            <a:avLst/>
          </a:prstGeom>
          <a:noFill/>
        </p:spPr>
        <p:txBody>
          <a:bodyPr wrap="none" rtlCol="0" anchor="t"/>
          <a:lstStyle/>
          <a:p>
            <a:pPr marL="0" indent="0">
              <a:lnSpc>
                <a:spcPts val="2175"/>
              </a:lnSpc>
              <a:buNone/>
            </a:pPr>
            <a:r>
              <a:rPr lang="en-US" sz="1360" dirty="0">
                <a:solidFill>
                  <a:srgbClr val="D6D9D7"/>
                </a:solidFill>
                <a:latin typeface="Inter" pitchFamily="34" charset="0"/>
                <a:ea typeface="Inter" pitchFamily="34" charset="-122"/>
                <a:cs typeface="Inter" pitchFamily="34" charset="-120"/>
              </a:rPr>
              <a:t>Creating environments that cater to the diverse needs of all students.</a:t>
            </a:r>
            <a:endParaRPr lang="en-US" sz="136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1213"/>
          </a:solidFill>
        </p:spPr>
      </p:sp>
      <p:sp>
        <p:nvSpPr>
          <p:cNvPr id="3" name="Shape 1"/>
          <p:cNvSpPr/>
          <p:nvPr/>
        </p:nvSpPr>
        <p:spPr>
          <a:xfrm>
            <a:off x="0" y="0"/>
            <a:ext cx="14630400" cy="8229600"/>
          </a:xfrm>
          <a:prstGeom prst="rect">
            <a:avLst/>
          </a:prstGeom>
          <a:solidFill>
            <a:srgbClr val="2D3133"/>
          </a:solidFill>
        </p:spPr>
      </p:sp>
      <p:sp>
        <p:nvSpPr>
          <p:cNvPr id="5" name="Text 2"/>
          <p:cNvSpPr/>
          <p:nvPr/>
        </p:nvSpPr>
        <p:spPr>
          <a:xfrm>
            <a:off x="1793915" y="3083004"/>
            <a:ext cx="6158627" cy="631746"/>
          </a:xfrm>
          <a:prstGeom prst="rect">
            <a:avLst/>
          </a:prstGeom>
          <a:noFill/>
        </p:spPr>
        <p:txBody>
          <a:bodyPr wrap="none" rtlCol="0" anchor="t"/>
          <a:lstStyle/>
          <a:p>
            <a:pPr marL="0" indent="0">
              <a:lnSpc>
                <a:spcPts val="4975"/>
              </a:lnSpc>
              <a:buNone/>
            </a:pPr>
            <a:r>
              <a:rPr lang="en-US" sz="3980" dirty="0">
                <a:solidFill>
                  <a:srgbClr val="F7F7F8"/>
                </a:solidFill>
                <a:latin typeface="DM Sans" pitchFamily="34" charset="0"/>
                <a:ea typeface="DM Sans" pitchFamily="34" charset="-122"/>
                <a:cs typeface="DM Sans" pitchFamily="34" charset="-120"/>
              </a:rPr>
              <a:t>Early Life and Background</a:t>
            </a:r>
            <a:endParaRPr lang="en-US" sz="3980" dirty="0"/>
          </a:p>
        </p:txBody>
      </p:sp>
      <p:sp>
        <p:nvSpPr>
          <p:cNvPr id="6" name="Text 3"/>
          <p:cNvSpPr/>
          <p:nvPr/>
        </p:nvSpPr>
        <p:spPr>
          <a:xfrm>
            <a:off x="1793915" y="4017883"/>
            <a:ext cx="11042571" cy="1293495"/>
          </a:xfrm>
          <a:prstGeom prst="rect">
            <a:avLst/>
          </a:prstGeom>
          <a:noFill/>
        </p:spPr>
        <p:txBody>
          <a:bodyPr wrap="square" rtlCol="0" anchor="t"/>
          <a:lstStyle/>
          <a:p>
            <a:pPr marL="0" indent="0">
              <a:lnSpc>
                <a:spcPts val="2545"/>
              </a:lnSpc>
              <a:buNone/>
            </a:pPr>
            <a:r>
              <a:rPr lang="en-US" sz="1590" dirty="0">
                <a:solidFill>
                  <a:srgbClr val="D6D9D7"/>
                </a:solidFill>
                <a:latin typeface="Inter" pitchFamily="34" charset="0"/>
                <a:ea typeface="Inter" pitchFamily="34" charset="-122"/>
                <a:cs typeface="Inter" pitchFamily="34" charset="-120"/>
              </a:rPr>
              <a:t>Growing up in Makueni County, Kenya, I faced many challenges that tested my resolve. Despite these hardships, I was fortunate to receive the love and support of my family, which became my bedrock. My parents always encouraged me to pursue my dreams and never let my disability define me. Their unwavering belief in my potential inspired me to strive for excellence in everything I undertook.</a:t>
            </a:r>
            <a:endParaRPr lang="en-US" sz="1590" dirty="0"/>
          </a:p>
        </p:txBody>
      </p:sp>
      <p:sp>
        <p:nvSpPr>
          <p:cNvPr id="7" name="Shape 4"/>
          <p:cNvSpPr/>
          <p:nvPr/>
        </p:nvSpPr>
        <p:spPr>
          <a:xfrm>
            <a:off x="1793915" y="5538788"/>
            <a:ext cx="3546158" cy="2134553"/>
          </a:xfrm>
          <a:prstGeom prst="roundRect">
            <a:avLst>
              <a:gd name="adj" fmla="val 1421"/>
            </a:avLst>
          </a:prstGeom>
          <a:solidFill>
            <a:srgbClr val="4C5052"/>
          </a:solidFill>
        </p:spPr>
      </p:sp>
      <p:sp>
        <p:nvSpPr>
          <p:cNvPr id="8" name="Text 5"/>
          <p:cNvSpPr/>
          <p:nvPr/>
        </p:nvSpPr>
        <p:spPr>
          <a:xfrm>
            <a:off x="1995964" y="5740837"/>
            <a:ext cx="2526863" cy="315754"/>
          </a:xfrm>
          <a:prstGeom prst="rect">
            <a:avLst/>
          </a:prstGeom>
          <a:noFill/>
        </p:spPr>
        <p:txBody>
          <a:bodyPr wrap="none" rtlCol="0" anchor="t"/>
          <a:lstStyle/>
          <a:p>
            <a:pPr marL="0" indent="0">
              <a:lnSpc>
                <a:spcPts val="2485"/>
              </a:lnSpc>
              <a:buNone/>
            </a:pPr>
            <a:r>
              <a:rPr lang="en-US" sz="1990" dirty="0">
                <a:solidFill>
                  <a:srgbClr val="D6D9D7"/>
                </a:solidFill>
                <a:latin typeface="DM Sans" pitchFamily="34" charset="0"/>
                <a:ea typeface="DM Sans" pitchFamily="34" charset="-122"/>
                <a:cs typeface="DM Sans" pitchFamily="34" charset="-120"/>
              </a:rPr>
              <a:t>Resilience</a:t>
            </a:r>
            <a:endParaRPr lang="en-US" sz="1990" dirty="0"/>
          </a:p>
        </p:txBody>
      </p:sp>
      <p:sp>
        <p:nvSpPr>
          <p:cNvPr id="9" name="Text 6"/>
          <p:cNvSpPr/>
          <p:nvPr/>
        </p:nvSpPr>
        <p:spPr>
          <a:xfrm>
            <a:off x="1995964" y="6177796"/>
            <a:ext cx="3142059" cy="1293495"/>
          </a:xfrm>
          <a:prstGeom prst="rect">
            <a:avLst/>
          </a:prstGeom>
          <a:noFill/>
        </p:spPr>
        <p:txBody>
          <a:bodyPr wrap="square" rtlCol="0" anchor="t"/>
          <a:lstStyle/>
          <a:p>
            <a:pPr marL="0" indent="0">
              <a:lnSpc>
                <a:spcPts val="2545"/>
              </a:lnSpc>
              <a:buNone/>
            </a:pPr>
            <a:r>
              <a:rPr lang="en-US" sz="1590" dirty="0">
                <a:solidFill>
                  <a:srgbClr val="D6D9D7"/>
                </a:solidFill>
                <a:latin typeface="Inter" pitchFamily="34" charset="0"/>
                <a:ea typeface="Inter" pitchFamily="34" charset="-122"/>
                <a:cs typeface="Inter" pitchFamily="34" charset="-120"/>
              </a:rPr>
              <a:t>Overcoming challenges and adversity, demonstrating strength in the face of difficulties.</a:t>
            </a:r>
            <a:endParaRPr lang="en-US" sz="1590" dirty="0"/>
          </a:p>
        </p:txBody>
      </p:sp>
      <p:sp>
        <p:nvSpPr>
          <p:cNvPr id="10" name="Shape 7"/>
          <p:cNvSpPr/>
          <p:nvPr/>
        </p:nvSpPr>
        <p:spPr>
          <a:xfrm>
            <a:off x="5542121" y="5538788"/>
            <a:ext cx="3546158" cy="2134553"/>
          </a:xfrm>
          <a:prstGeom prst="roundRect">
            <a:avLst>
              <a:gd name="adj" fmla="val 1421"/>
            </a:avLst>
          </a:prstGeom>
          <a:solidFill>
            <a:srgbClr val="4C5052"/>
          </a:solidFill>
        </p:spPr>
      </p:sp>
      <p:sp>
        <p:nvSpPr>
          <p:cNvPr id="11" name="Text 8"/>
          <p:cNvSpPr/>
          <p:nvPr/>
        </p:nvSpPr>
        <p:spPr>
          <a:xfrm>
            <a:off x="5744170" y="5740837"/>
            <a:ext cx="2526863" cy="315754"/>
          </a:xfrm>
          <a:prstGeom prst="rect">
            <a:avLst/>
          </a:prstGeom>
          <a:noFill/>
        </p:spPr>
        <p:txBody>
          <a:bodyPr wrap="none" rtlCol="0" anchor="t"/>
          <a:lstStyle/>
          <a:p>
            <a:pPr marL="0" indent="0">
              <a:lnSpc>
                <a:spcPts val="2485"/>
              </a:lnSpc>
              <a:buNone/>
            </a:pPr>
            <a:r>
              <a:rPr lang="en-US" sz="1990" dirty="0">
                <a:solidFill>
                  <a:srgbClr val="D6D9D7"/>
                </a:solidFill>
                <a:latin typeface="DM Sans" pitchFamily="34" charset="0"/>
                <a:ea typeface="DM Sans" pitchFamily="34" charset="-122"/>
                <a:cs typeface="DM Sans" pitchFamily="34" charset="-120"/>
              </a:rPr>
              <a:t>Family Support</a:t>
            </a:r>
            <a:endParaRPr lang="en-US" sz="1990" dirty="0"/>
          </a:p>
        </p:txBody>
      </p:sp>
      <p:sp>
        <p:nvSpPr>
          <p:cNvPr id="12" name="Text 9"/>
          <p:cNvSpPr/>
          <p:nvPr/>
        </p:nvSpPr>
        <p:spPr>
          <a:xfrm>
            <a:off x="5744170" y="6177796"/>
            <a:ext cx="3142059" cy="1293495"/>
          </a:xfrm>
          <a:prstGeom prst="rect">
            <a:avLst/>
          </a:prstGeom>
          <a:noFill/>
        </p:spPr>
        <p:txBody>
          <a:bodyPr wrap="square" rtlCol="0" anchor="t"/>
          <a:lstStyle/>
          <a:p>
            <a:pPr marL="0" indent="0">
              <a:lnSpc>
                <a:spcPts val="2545"/>
              </a:lnSpc>
              <a:buNone/>
            </a:pPr>
            <a:r>
              <a:rPr lang="en-US" sz="1590" dirty="0">
                <a:solidFill>
                  <a:srgbClr val="D6D9D7"/>
                </a:solidFill>
                <a:latin typeface="Inter" pitchFamily="34" charset="0"/>
                <a:ea typeface="Inter" pitchFamily="34" charset="-122"/>
                <a:cs typeface="Inter" pitchFamily="34" charset="-120"/>
              </a:rPr>
              <a:t>The unwavering love and encouragement from parents and siblings, providing a foundation for growth.</a:t>
            </a:r>
            <a:endParaRPr lang="en-US" sz="1590" dirty="0"/>
          </a:p>
        </p:txBody>
      </p:sp>
      <p:sp>
        <p:nvSpPr>
          <p:cNvPr id="13" name="Shape 10"/>
          <p:cNvSpPr/>
          <p:nvPr/>
        </p:nvSpPr>
        <p:spPr>
          <a:xfrm>
            <a:off x="9290328" y="5538788"/>
            <a:ext cx="3546158" cy="2134553"/>
          </a:xfrm>
          <a:prstGeom prst="roundRect">
            <a:avLst>
              <a:gd name="adj" fmla="val 1421"/>
            </a:avLst>
          </a:prstGeom>
          <a:solidFill>
            <a:srgbClr val="4C5052"/>
          </a:solidFill>
        </p:spPr>
      </p:sp>
      <p:sp>
        <p:nvSpPr>
          <p:cNvPr id="14" name="Text 11"/>
          <p:cNvSpPr/>
          <p:nvPr/>
        </p:nvSpPr>
        <p:spPr>
          <a:xfrm>
            <a:off x="9492377" y="5740837"/>
            <a:ext cx="2722126" cy="315754"/>
          </a:xfrm>
          <a:prstGeom prst="rect">
            <a:avLst/>
          </a:prstGeom>
          <a:noFill/>
        </p:spPr>
        <p:txBody>
          <a:bodyPr wrap="none" rtlCol="0" anchor="t"/>
          <a:lstStyle/>
          <a:p>
            <a:pPr marL="0" indent="0">
              <a:lnSpc>
                <a:spcPts val="2485"/>
              </a:lnSpc>
              <a:buNone/>
            </a:pPr>
            <a:r>
              <a:rPr lang="en-US" sz="1990" dirty="0">
                <a:solidFill>
                  <a:srgbClr val="D6D9D7"/>
                </a:solidFill>
                <a:latin typeface="DM Sans" pitchFamily="34" charset="0"/>
                <a:ea typeface="DM Sans" pitchFamily="34" charset="-122"/>
                <a:cs typeface="DM Sans" pitchFamily="34" charset="-120"/>
              </a:rPr>
              <a:t>Passion for Technology</a:t>
            </a:r>
            <a:endParaRPr lang="en-US" sz="1990" dirty="0"/>
          </a:p>
        </p:txBody>
      </p:sp>
      <p:sp>
        <p:nvSpPr>
          <p:cNvPr id="15" name="Text 12"/>
          <p:cNvSpPr/>
          <p:nvPr/>
        </p:nvSpPr>
        <p:spPr>
          <a:xfrm>
            <a:off x="9492377" y="6177796"/>
            <a:ext cx="3142059" cy="970121"/>
          </a:xfrm>
          <a:prstGeom prst="rect">
            <a:avLst/>
          </a:prstGeom>
          <a:noFill/>
        </p:spPr>
        <p:txBody>
          <a:bodyPr wrap="square" rtlCol="0" anchor="t"/>
          <a:lstStyle/>
          <a:p>
            <a:pPr marL="0" indent="0">
              <a:lnSpc>
                <a:spcPts val="2545"/>
              </a:lnSpc>
              <a:buNone/>
            </a:pPr>
            <a:r>
              <a:rPr lang="en-US" sz="1590" dirty="0">
                <a:solidFill>
                  <a:srgbClr val="D6D9D7"/>
                </a:solidFill>
                <a:latin typeface="Inter" pitchFamily="34" charset="0"/>
                <a:ea typeface="Inter" pitchFamily="34" charset="-122"/>
                <a:cs typeface="Inter" pitchFamily="34" charset="-120"/>
              </a:rPr>
              <a:t>A deep interest in technology, fueled by a desire to learn and innovate.</a:t>
            </a:r>
            <a:endParaRPr lang="en-US" sz="159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1213"/>
          </a:solidFill>
        </p:spPr>
      </p:sp>
      <p:sp>
        <p:nvSpPr>
          <p:cNvPr id="3" name="Shape 1"/>
          <p:cNvSpPr/>
          <p:nvPr/>
        </p:nvSpPr>
        <p:spPr>
          <a:xfrm>
            <a:off x="0" y="0"/>
            <a:ext cx="14630400" cy="8229838"/>
          </a:xfrm>
          <a:prstGeom prst="rect">
            <a:avLst/>
          </a:prstGeom>
          <a:solidFill>
            <a:srgbClr val="2D3133"/>
          </a:solidFill>
        </p:spPr>
      </p:sp>
      <p:sp>
        <p:nvSpPr>
          <p:cNvPr id="5" name="Text 2"/>
          <p:cNvSpPr/>
          <p:nvPr/>
        </p:nvSpPr>
        <p:spPr>
          <a:xfrm>
            <a:off x="2456855" y="2712482"/>
            <a:ext cx="5589746" cy="555784"/>
          </a:xfrm>
          <a:prstGeom prst="rect">
            <a:avLst/>
          </a:prstGeom>
          <a:noFill/>
        </p:spPr>
        <p:txBody>
          <a:bodyPr wrap="none" rtlCol="0" anchor="t"/>
          <a:lstStyle/>
          <a:p>
            <a:pPr marL="0" indent="0">
              <a:lnSpc>
                <a:spcPts val="4375"/>
              </a:lnSpc>
              <a:buNone/>
            </a:pPr>
            <a:r>
              <a:rPr lang="en-US" sz="3500" dirty="0">
                <a:solidFill>
                  <a:srgbClr val="F7F7F8"/>
                </a:solidFill>
                <a:latin typeface="DM Sans" pitchFamily="34" charset="0"/>
                <a:ea typeface="DM Sans" pitchFamily="34" charset="-122"/>
                <a:cs typeface="DM Sans" pitchFamily="34" charset="-120"/>
              </a:rPr>
              <a:t>Education and Scholarship</a:t>
            </a:r>
            <a:endParaRPr lang="en-US" sz="3500" dirty="0"/>
          </a:p>
        </p:txBody>
      </p:sp>
      <p:sp>
        <p:nvSpPr>
          <p:cNvPr id="6" name="Text 3"/>
          <p:cNvSpPr/>
          <p:nvPr/>
        </p:nvSpPr>
        <p:spPr>
          <a:xfrm>
            <a:off x="2456855" y="3534966"/>
            <a:ext cx="9716572" cy="1707356"/>
          </a:xfrm>
          <a:prstGeom prst="rect">
            <a:avLst/>
          </a:prstGeom>
          <a:noFill/>
        </p:spPr>
        <p:txBody>
          <a:bodyPr wrap="square" rtlCol="0" anchor="t"/>
          <a:lstStyle/>
          <a:p>
            <a:pPr marL="0" indent="0">
              <a:lnSpc>
                <a:spcPts val="2240"/>
              </a:lnSpc>
              <a:buNone/>
            </a:pPr>
            <a:r>
              <a:rPr lang="en-US" sz="1400" dirty="0">
                <a:solidFill>
                  <a:srgbClr val="D6D9D7"/>
                </a:solidFill>
                <a:latin typeface="Inter" pitchFamily="34" charset="0"/>
                <a:ea typeface="Inter" pitchFamily="34" charset="-122"/>
                <a:cs typeface="Inter" pitchFamily="34" charset="-120"/>
              </a:rPr>
              <a:t>I attended Masaku School for the Physically Disabled, where I received an education that nurtured my growing interest in Information Technology. The school provided a supportive environment where I could focus on my studies and develop my skills. It was here that I discovered my passion for technology, which would later shape my career aspirations. After Masaku School, I attended Kathonzweni Boys' High School, where I developed a keen interest in Computer Studies. It was during this time that I resolved to pursue a computer-related course when I joined university.</a:t>
            </a:r>
            <a:endParaRPr lang="en-US" sz="1400" dirty="0"/>
          </a:p>
        </p:txBody>
      </p:sp>
      <p:sp>
        <p:nvSpPr>
          <p:cNvPr id="7" name="Shape 4"/>
          <p:cNvSpPr/>
          <p:nvPr/>
        </p:nvSpPr>
        <p:spPr>
          <a:xfrm>
            <a:off x="2456855" y="5709047"/>
            <a:ext cx="9716572" cy="22860"/>
          </a:xfrm>
          <a:prstGeom prst="roundRect">
            <a:avLst>
              <a:gd name="adj" fmla="val 116718"/>
            </a:avLst>
          </a:prstGeom>
          <a:solidFill>
            <a:srgbClr val="65696B"/>
          </a:solidFill>
        </p:spPr>
      </p:sp>
      <p:sp>
        <p:nvSpPr>
          <p:cNvPr id="8" name="Shape 5"/>
          <p:cNvSpPr/>
          <p:nvPr/>
        </p:nvSpPr>
        <p:spPr>
          <a:xfrm>
            <a:off x="4005382" y="5708987"/>
            <a:ext cx="22860" cy="622459"/>
          </a:xfrm>
          <a:prstGeom prst="roundRect">
            <a:avLst>
              <a:gd name="adj" fmla="val 116718"/>
            </a:avLst>
          </a:prstGeom>
          <a:solidFill>
            <a:srgbClr val="65696B"/>
          </a:solidFill>
        </p:spPr>
      </p:sp>
      <p:sp>
        <p:nvSpPr>
          <p:cNvPr id="9" name="Shape 6"/>
          <p:cNvSpPr/>
          <p:nvPr/>
        </p:nvSpPr>
        <p:spPr>
          <a:xfrm>
            <a:off x="3816787" y="5508962"/>
            <a:ext cx="400169" cy="400169"/>
          </a:xfrm>
          <a:prstGeom prst="roundRect">
            <a:avLst>
              <a:gd name="adj" fmla="val 6668"/>
            </a:avLst>
          </a:prstGeom>
          <a:solidFill>
            <a:srgbClr val="4C5052"/>
          </a:solidFill>
        </p:spPr>
      </p:sp>
      <p:sp>
        <p:nvSpPr>
          <p:cNvPr id="10" name="Text 7"/>
          <p:cNvSpPr/>
          <p:nvPr/>
        </p:nvSpPr>
        <p:spPr>
          <a:xfrm>
            <a:off x="3973116" y="5575637"/>
            <a:ext cx="87511" cy="266819"/>
          </a:xfrm>
          <a:prstGeom prst="rect">
            <a:avLst/>
          </a:prstGeom>
          <a:noFill/>
        </p:spPr>
        <p:txBody>
          <a:bodyPr wrap="none" rtlCol="0" anchor="t"/>
          <a:lstStyle/>
          <a:p>
            <a:pPr marL="0" indent="0" algn="ctr">
              <a:lnSpc>
                <a:spcPts val="2100"/>
              </a:lnSpc>
              <a:buNone/>
            </a:pPr>
            <a:r>
              <a:rPr lang="en-US" sz="2100" dirty="0">
                <a:solidFill>
                  <a:srgbClr val="D6D9D7"/>
                </a:solidFill>
                <a:latin typeface="DM Sans" pitchFamily="34" charset="0"/>
                <a:ea typeface="DM Sans" pitchFamily="34" charset="-122"/>
                <a:cs typeface="DM Sans" pitchFamily="34" charset="-120"/>
              </a:rPr>
              <a:t>1</a:t>
            </a:r>
            <a:endParaRPr lang="en-US" sz="2100" dirty="0"/>
          </a:p>
        </p:txBody>
      </p:sp>
      <p:sp>
        <p:nvSpPr>
          <p:cNvPr id="11" name="Text 8"/>
          <p:cNvSpPr/>
          <p:nvPr/>
        </p:nvSpPr>
        <p:spPr>
          <a:xfrm>
            <a:off x="2905244" y="6509385"/>
            <a:ext cx="2223373" cy="277773"/>
          </a:xfrm>
          <a:prstGeom prst="rect">
            <a:avLst/>
          </a:prstGeom>
          <a:noFill/>
        </p:spPr>
        <p:txBody>
          <a:bodyPr wrap="none" rtlCol="0" anchor="t"/>
          <a:lstStyle/>
          <a:p>
            <a:pPr marL="0" indent="0" algn="ctr">
              <a:lnSpc>
                <a:spcPts val="2190"/>
              </a:lnSpc>
              <a:buNone/>
            </a:pPr>
            <a:r>
              <a:rPr lang="en-US" sz="1750" dirty="0">
                <a:solidFill>
                  <a:srgbClr val="D6D9D7"/>
                </a:solidFill>
                <a:latin typeface="DM Sans" pitchFamily="34" charset="0"/>
                <a:ea typeface="DM Sans" pitchFamily="34" charset="-122"/>
                <a:cs typeface="DM Sans" pitchFamily="34" charset="-120"/>
              </a:rPr>
              <a:t>Masaku School</a:t>
            </a:r>
            <a:endParaRPr lang="en-US" sz="1750" dirty="0"/>
          </a:p>
        </p:txBody>
      </p:sp>
      <p:sp>
        <p:nvSpPr>
          <p:cNvPr id="12" name="Text 9"/>
          <p:cNvSpPr/>
          <p:nvPr/>
        </p:nvSpPr>
        <p:spPr>
          <a:xfrm>
            <a:off x="2634615" y="6893838"/>
            <a:ext cx="2764750" cy="569119"/>
          </a:xfrm>
          <a:prstGeom prst="rect">
            <a:avLst/>
          </a:prstGeom>
          <a:noFill/>
        </p:spPr>
        <p:txBody>
          <a:bodyPr wrap="square" rtlCol="0" anchor="t"/>
          <a:lstStyle/>
          <a:p>
            <a:pPr marL="0" indent="0" algn="ctr">
              <a:lnSpc>
                <a:spcPts val="2240"/>
              </a:lnSpc>
              <a:buNone/>
            </a:pPr>
            <a:r>
              <a:rPr lang="en-US" sz="1400" dirty="0">
                <a:solidFill>
                  <a:srgbClr val="D6D9D7"/>
                </a:solidFill>
                <a:latin typeface="Inter" pitchFamily="34" charset="0"/>
                <a:ea typeface="Inter" pitchFamily="34" charset="-122"/>
                <a:cs typeface="Inter" pitchFamily="34" charset="-120"/>
              </a:rPr>
              <a:t>Nurturing my interest in Information Technology.</a:t>
            </a:r>
            <a:endParaRPr lang="en-US" sz="1400" dirty="0"/>
          </a:p>
        </p:txBody>
      </p:sp>
      <p:sp>
        <p:nvSpPr>
          <p:cNvPr id="13" name="Shape 10"/>
          <p:cNvSpPr/>
          <p:nvPr/>
        </p:nvSpPr>
        <p:spPr>
          <a:xfrm>
            <a:off x="7303532" y="5708987"/>
            <a:ext cx="22860" cy="622459"/>
          </a:xfrm>
          <a:prstGeom prst="roundRect">
            <a:avLst>
              <a:gd name="adj" fmla="val 116718"/>
            </a:avLst>
          </a:prstGeom>
          <a:solidFill>
            <a:srgbClr val="65696B"/>
          </a:solidFill>
        </p:spPr>
      </p:sp>
      <p:sp>
        <p:nvSpPr>
          <p:cNvPr id="14" name="Shape 11"/>
          <p:cNvSpPr/>
          <p:nvPr/>
        </p:nvSpPr>
        <p:spPr>
          <a:xfrm>
            <a:off x="7114937" y="5508962"/>
            <a:ext cx="400169" cy="400169"/>
          </a:xfrm>
          <a:prstGeom prst="roundRect">
            <a:avLst>
              <a:gd name="adj" fmla="val 6668"/>
            </a:avLst>
          </a:prstGeom>
          <a:solidFill>
            <a:srgbClr val="4C5052"/>
          </a:solidFill>
        </p:spPr>
      </p:sp>
      <p:sp>
        <p:nvSpPr>
          <p:cNvPr id="15" name="Text 12"/>
          <p:cNvSpPr/>
          <p:nvPr/>
        </p:nvSpPr>
        <p:spPr>
          <a:xfrm>
            <a:off x="7238048" y="5575637"/>
            <a:ext cx="153948" cy="266819"/>
          </a:xfrm>
          <a:prstGeom prst="rect">
            <a:avLst/>
          </a:prstGeom>
          <a:noFill/>
        </p:spPr>
        <p:txBody>
          <a:bodyPr wrap="none" rtlCol="0" anchor="t"/>
          <a:lstStyle/>
          <a:p>
            <a:pPr marL="0" indent="0" algn="ctr">
              <a:lnSpc>
                <a:spcPts val="2100"/>
              </a:lnSpc>
              <a:buNone/>
            </a:pPr>
            <a:r>
              <a:rPr lang="en-US" sz="2100" dirty="0">
                <a:solidFill>
                  <a:srgbClr val="D6D9D7"/>
                </a:solidFill>
                <a:latin typeface="DM Sans" pitchFamily="34" charset="0"/>
                <a:ea typeface="DM Sans" pitchFamily="34" charset="-122"/>
                <a:cs typeface="DM Sans" pitchFamily="34" charset="-120"/>
              </a:rPr>
              <a:t>2</a:t>
            </a:r>
            <a:endParaRPr lang="en-US" sz="2100" dirty="0"/>
          </a:p>
        </p:txBody>
      </p:sp>
      <p:sp>
        <p:nvSpPr>
          <p:cNvPr id="16" name="Text 13"/>
          <p:cNvSpPr/>
          <p:nvPr/>
        </p:nvSpPr>
        <p:spPr>
          <a:xfrm>
            <a:off x="5932646" y="6509385"/>
            <a:ext cx="2764869" cy="555546"/>
          </a:xfrm>
          <a:prstGeom prst="rect">
            <a:avLst/>
          </a:prstGeom>
          <a:noFill/>
        </p:spPr>
        <p:txBody>
          <a:bodyPr wrap="square" rtlCol="0" anchor="t"/>
          <a:lstStyle/>
          <a:p>
            <a:pPr marL="0" indent="0" algn="ctr">
              <a:lnSpc>
                <a:spcPts val="2190"/>
              </a:lnSpc>
              <a:buNone/>
            </a:pPr>
            <a:r>
              <a:rPr lang="en-US" sz="1750" dirty="0">
                <a:solidFill>
                  <a:srgbClr val="D6D9D7"/>
                </a:solidFill>
                <a:latin typeface="DM Sans" pitchFamily="34" charset="0"/>
                <a:ea typeface="DM Sans" pitchFamily="34" charset="-122"/>
                <a:cs typeface="DM Sans" pitchFamily="34" charset="-120"/>
              </a:rPr>
              <a:t>Kathonzweni Boys' High School</a:t>
            </a:r>
            <a:endParaRPr lang="en-US" sz="1750" dirty="0"/>
          </a:p>
        </p:txBody>
      </p:sp>
      <p:sp>
        <p:nvSpPr>
          <p:cNvPr id="17" name="Text 14"/>
          <p:cNvSpPr/>
          <p:nvPr/>
        </p:nvSpPr>
        <p:spPr>
          <a:xfrm>
            <a:off x="5932646" y="7171611"/>
            <a:ext cx="2764869" cy="569119"/>
          </a:xfrm>
          <a:prstGeom prst="rect">
            <a:avLst/>
          </a:prstGeom>
          <a:noFill/>
        </p:spPr>
        <p:txBody>
          <a:bodyPr wrap="square" rtlCol="0" anchor="t"/>
          <a:lstStyle/>
          <a:p>
            <a:pPr marL="0" indent="0" algn="ctr">
              <a:lnSpc>
                <a:spcPts val="2240"/>
              </a:lnSpc>
              <a:buNone/>
            </a:pPr>
            <a:r>
              <a:rPr lang="en-US" sz="1400" dirty="0">
                <a:solidFill>
                  <a:srgbClr val="D6D9D7"/>
                </a:solidFill>
                <a:latin typeface="Inter" pitchFamily="34" charset="0"/>
                <a:ea typeface="Inter" pitchFamily="34" charset="-122"/>
                <a:cs typeface="Inter" pitchFamily="34" charset="-120"/>
              </a:rPr>
              <a:t>Developing a keen interest in Computer Studies.</a:t>
            </a:r>
            <a:endParaRPr lang="en-US" sz="1400" dirty="0"/>
          </a:p>
        </p:txBody>
      </p:sp>
      <p:sp>
        <p:nvSpPr>
          <p:cNvPr id="18" name="Shape 15"/>
          <p:cNvSpPr/>
          <p:nvPr/>
        </p:nvSpPr>
        <p:spPr>
          <a:xfrm>
            <a:off x="10601563" y="5708987"/>
            <a:ext cx="22860" cy="622459"/>
          </a:xfrm>
          <a:prstGeom prst="roundRect">
            <a:avLst>
              <a:gd name="adj" fmla="val 116718"/>
            </a:avLst>
          </a:prstGeom>
          <a:solidFill>
            <a:srgbClr val="65696B"/>
          </a:solidFill>
        </p:spPr>
      </p:sp>
      <p:sp>
        <p:nvSpPr>
          <p:cNvPr id="19" name="Shape 16"/>
          <p:cNvSpPr/>
          <p:nvPr/>
        </p:nvSpPr>
        <p:spPr>
          <a:xfrm>
            <a:off x="10412968" y="5508962"/>
            <a:ext cx="400169" cy="400169"/>
          </a:xfrm>
          <a:prstGeom prst="roundRect">
            <a:avLst>
              <a:gd name="adj" fmla="val 6668"/>
            </a:avLst>
          </a:prstGeom>
          <a:solidFill>
            <a:srgbClr val="4C5052"/>
          </a:solidFill>
        </p:spPr>
      </p:sp>
      <p:sp>
        <p:nvSpPr>
          <p:cNvPr id="20" name="Text 17"/>
          <p:cNvSpPr/>
          <p:nvPr/>
        </p:nvSpPr>
        <p:spPr>
          <a:xfrm>
            <a:off x="10533817" y="5575637"/>
            <a:ext cx="158472" cy="266819"/>
          </a:xfrm>
          <a:prstGeom prst="rect">
            <a:avLst/>
          </a:prstGeom>
          <a:noFill/>
        </p:spPr>
        <p:txBody>
          <a:bodyPr wrap="none" rtlCol="0" anchor="t"/>
          <a:lstStyle/>
          <a:p>
            <a:pPr marL="0" indent="0" algn="ctr">
              <a:lnSpc>
                <a:spcPts val="2100"/>
              </a:lnSpc>
              <a:buNone/>
            </a:pPr>
            <a:r>
              <a:rPr lang="en-US" sz="2100" dirty="0">
                <a:solidFill>
                  <a:srgbClr val="D6D9D7"/>
                </a:solidFill>
                <a:latin typeface="DM Sans" pitchFamily="34" charset="0"/>
                <a:ea typeface="DM Sans" pitchFamily="34" charset="-122"/>
                <a:cs typeface="DM Sans" pitchFamily="34" charset="-120"/>
              </a:rPr>
              <a:t>3</a:t>
            </a:r>
            <a:endParaRPr lang="en-US" sz="2100" dirty="0"/>
          </a:p>
        </p:txBody>
      </p:sp>
      <p:sp>
        <p:nvSpPr>
          <p:cNvPr id="21" name="Text 18"/>
          <p:cNvSpPr/>
          <p:nvPr/>
        </p:nvSpPr>
        <p:spPr>
          <a:xfrm>
            <a:off x="9501426" y="6509385"/>
            <a:ext cx="2223373" cy="277773"/>
          </a:xfrm>
          <a:prstGeom prst="rect">
            <a:avLst/>
          </a:prstGeom>
          <a:noFill/>
        </p:spPr>
        <p:txBody>
          <a:bodyPr wrap="none" rtlCol="0" anchor="t"/>
          <a:lstStyle/>
          <a:p>
            <a:pPr marL="0" indent="0" algn="ctr">
              <a:lnSpc>
                <a:spcPts val="2190"/>
              </a:lnSpc>
              <a:buNone/>
            </a:pPr>
            <a:r>
              <a:rPr lang="en-US" sz="1750" dirty="0">
                <a:solidFill>
                  <a:srgbClr val="D6D9D7"/>
                </a:solidFill>
                <a:latin typeface="DM Sans" pitchFamily="34" charset="0"/>
                <a:ea typeface="DM Sans" pitchFamily="34" charset="-122"/>
                <a:cs typeface="DM Sans" pitchFamily="34" charset="-120"/>
              </a:rPr>
              <a:t>University Aspiration</a:t>
            </a:r>
            <a:endParaRPr lang="en-US" sz="1750" dirty="0"/>
          </a:p>
        </p:txBody>
      </p:sp>
      <p:sp>
        <p:nvSpPr>
          <p:cNvPr id="22" name="Text 19"/>
          <p:cNvSpPr/>
          <p:nvPr/>
        </p:nvSpPr>
        <p:spPr>
          <a:xfrm>
            <a:off x="9230797" y="6893838"/>
            <a:ext cx="2764750" cy="569119"/>
          </a:xfrm>
          <a:prstGeom prst="rect">
            <a:avLst/>
          </a:prstGeom>
          <a:noFill/>
        </p:spPr>
        <p:txBody>
          <a:bodyPr wrap="square" rtlCol="0" anchor="t"/>
          <a:lstStyle/>
          <a:p>
            <a:pPr marL="0" indent="0" algn="ctr">
              <a:lnSpc>
                <a:spcPts val="2240"/>
              </a:lnSpc>
              <a:buNone/>
            </a:pPr>
            <a:r>
              <a:rPr lang="en-US" sz="1400" dirty="0">
                <a:solidFill>
                  <a:srgbClr val="D6D9D7"/>
                </a:solidFill>
                <a:latin typeface="Inter" pitchFamily="34" charset="0"/>
                <a:ea typeface="Inter" pitchFamily="34" charset="-122"/>
                <a:cs typeface="Inter" pitchFamily="34" charset="-120"/>
              </a:rPr>
              <a:t>Resolving to pursue a computer-related course.</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1213"/>
          </a:solidFill>
        </p:spPr>
      </p:sp>
      <p:sp>
        <p:nvSpPr>
          <p:cNvPr id="3" name="Shape 1"/>
          <p:cNvSpPr/>
          <p:nvPr/>
        </p:nvSpPr>
        <p:spPr>
          <a:xfrm>
            <a:off x="0" y="0"/>
            <a:ext cx="14630400" cy="8229600"/>
          </a:xfrm>
          <a:prstGeom prst="rect">
            <a:avLst/>
          </a:prstGeom>
          <a:solidFill>
            <a:srgbClr val="2D3133"/>
          </a:solidFill>
        </p:spPr>
      </p:sp>
      <p:sp>
        <p:nvSpPr>
          <p:cNvPr id="4" name="Text 2"/>
          <p:cNvSpPr/>
          <p:nvPr/>
        </p:nvSpPr>
        <p:spPr>
          <a:xfrm>
            <a:off x="864037" y="826532"/>
            <a:ext cx="12902327" cy="1543050"/>
          </a:xfrm>
          <a:prstGeom prst="rect">
            <a:avLst/>
          </a:prstGeom>
          <a:noFill/>
        </p:spPr>
        <p:txBody>
          <a:bodyPr wrap="square" rtlCol="0" anchor="t"/>
          <a:lstStyle/>
          <a:p>
            <a:pPr marL="0" indent="0">
              <a:lnSpc>
                <a:spcPts val="6075"/>
              </a:lnSpc>
              <a:buNone/>
            </a:pPr>
            <a:r>
              <a:rPr lang="en-US" sz="4860" dirty="0">
                <a:solidFill>
                  <a:srgbClr val="F7F7F8"/>
                </a:solidFill>
                <a:latin typeface="DM Sans" pitchFamily="34" charset="0"/>
                <a:ea typeface="DM Sans" pitchFamily="34" charset="-122"/>
                <a:cs typeface="DM Sans" pitchFamily="34" charset="-120"/>
              </a:rPr>
              <a:t>Financial Challenges and KCB Foundation Support</a:t>
            </a:r>
            <a:endParaRPr lang="en-US" sz="4860" dirty="0"/>
          </a:p>
        </p:txBody>
      </p:sp>
      <p:sp>
        <p:nvSpPr>
          <p:cNvPr id="5" name="Text 3"/>
          <p:cNvSpPr/>
          <p:nvPr/>
        </p:nvSpPr>
        <p:spPr>
          <a:xfrm>
            <a:off x="864037" y="2863334"/>
            <a:ext cx="12902327" cy="1975247"/>
          </a:xfrm>
          <a:prstGeom prst="rect">
            <a:avLst/>
          </a:prstGeom>
          <a:noFill/>
        </p:spPr>
        <p:txBody>
          <a:bodyPr wrap="square" rtlCol="0" anchor="t"/>
          <a:lstStyle/>
          <a:p>
            <a:pPr marL="0" indent="0">
              <a:lnSpc>
                <a:spcPts val="3110"/>
              </a:lnSpc>
              <a:buNone/>
            </a:pPr>
            <a:r>
              <a:rPr lang="en-US" sz="1945" dirty="0">
                <a:solidFill>
                  <a:srgbClr val="D6D9D7"/>
                </a:solidFill>
                <a:latin typeface="Inter" pitchFamily="34" charset="0"/>
                <a:ea typeface="Inter" pitchFamily="34" charset="-122"/>
                <a:cs typeface="Inter" pitchFamily="34" charset="-120"/>
              </a:rPr>
              <a:t>Despite facing financial difficulties, I was fortunate to receive a scholarship from the KCB Foundation before joining Form 1. This support came at a crucial time, as my father was involved in an accident in August 2016, significantly impacting our family's financial stability. The scholarship not only alleviated the financial burden but also motivated me to work harder to achieve my goals. Life has not been easy since then, but these hardships have only strengthened my resolve to succeed.</a:t>
            </a:r>
            <a:endParaRPr lang="en-US" sz="1945" dirty="0"/>
          </a:p>
        </p:txBody>
      </p:sp>
      <p:sp>
        <p:nvSpPr>
          <p:cNvPr id="6" name="Text 4"/>
          <p:cNvSpPr/>
          <p:nvPr/>
        </p:nvSpPr>
        <p:spPr>
          <a:xfrm>
            <a:off x="864037" y="5363051"/>
            <a:ext cx="3086100" cy="385763"/>
          </a:xfrm>
          <a:prstGeom prst="rect">
            <a:avLst/>
          </a:prstGeom>
          <a:noFill/>
        </p:spPr>
        <p:txBody>
          <a:bodyPr wrap="none" rtlCol="0" anchor="t"/>
          <a:lstStyle/>
          <a:p>
            <a:pPr marL="0" indent="0">
              <a:lnSpc>
                <a:spcPts val="3040"/>
              </a:lnSpc>
              <a:buNone/>
            </a:pPr>
            <a:r>
              <a:rPr lang="en-US" sz="2430" dirty="0">
                <a:solidFill>
                  <a:srgbClr val="F7F7F8"/>
                </a:solidFill>
                <a:latin typeface="DM Sans" pitchFamily="34" charset="0"/>
                <a:ea typeface="DM Sans" pitchFamily="34" charset="-122"/>
                <a:cs typeface="DM Sans" pitchFamily="34" charset="-120"/>
              </a:rPr>
              <a:t>Financial Difficulties</a:t>
            </a:r>
            <a:endParaRPr lang="en-US" sz="2430" dirty="0"/>
          </a:p>
        </p:txBody>
      </p:sp>
      <p:sp>
        <p:nvSpPr>
          <p:cNvPr id="7" name="Text 5"/>
          <p:cNvSpPr/>
          <p:nvPr/>
        </p:nvSpPr>
        <p:spPr>
          <a:xfrm>
            <a:off x="864037" y="5995630"/>
            <a:ext cx="3898821" cy="790099"/>
          </a:xfrm>
          <a:prstGeom prst="rect">
            <a:avLst/>
          </a:prstGeom>
          <a:noFill/>
        </p:spPr>
        <p:txBody>
          <a:bodyPr wrap="square" rtlCol="0" anchor="t"/>
          <a:lstStyle/>
          <a:p>
            <a:pPr marL="0" indent="0">
              <a:lnSpc>
                <a:spcPts val="3110"/>
              </a:lnSpc>
              <a:buNone/>
            </a:pPr>
            <a:r>
              <a:rPr lang="en-US" sz="1945" dirty="0">
                <a:solidFill>
                  <a:srgbClr val="D6D9D7"/>
                </a:solidFill>
                <a:latin typeface="Inter" pitchFamily="34" charset="0"/>
                <a:ea typeface="Inter" pitchFamily="34" charset="-122"/>
                <a:cs typeface="Inter" pitchFamily="34" charset="-120"/>
              </a:rPr>
              <a:t>Facing challenges in affording education and basic needs.</a:t>
            </a:r>
            <a:endParaRPr lang="en-US" sz="1945" dirty="0"/>
          </a:p>
        </p:txBody>
      </p:sp>
      <p:sp>
        <p:nvSpPr>
          <p:cNvPr id="8" name="Text 6"/>
          <p:cNvSpPr/>
          <p:nvPr/>
        </p:nvSpPr>
        <p:spPr>
          <a:xfrm>
            <a:off x="5372695" y="5363051"/>
            <a:ext cx="3898821" cy="771525"/>
          </a:xfrm>
          <a:prstGeom prst="rect">
            <a:avLst/>
          </a:prstGeom>
          <a:noFill/>
        </p:spPr>
        <p:txBody>
          <a:bodyPr wrap="square" rtlCol="0" anchor="t"/>
          <a:lstStyle/>
          <a:p>
            <a:pPr marL="0" indent="0">
              <a:lnSpc>
                <a:spcPts val="3040"/>
              </a:lnSpc>
              <a:buNone/>
            </a:pPr>
            <a:r>
              <a:rPr lang="en-US" sz="2430" dirty="0">
                <a:solidFill>
                  <a:srgbClr val="F7F7F8"/>
                </a:solidFill>
                <a:latin typeface="DM Sans" pitchFamily="34" charset="0"/>
                <a:ea typeface="DM Sans" pitchFamily="34" charset="-122"/>
                <a:cs typeface="DM Sans" pitchFamily="34" charset="-120"/>
              </a:rPr>
              <a:t>KCB Foundation Scholarship</a:t>
            </a:r>
            <a:endParaRPr lang="en-US" sz="2430" dirty="0"/>
          </a:p>
        </p:txBody>
      </p:sp>
      <p:sp>
        <p:nvSpPr>
          <p:cNvPr id="9" name="Text 7"/>
          <p:cNvSpPr/>
          <p:nvPr/>
        </p:nvSpPr>
        <p:spPr>
          <a:xfrm>
            <a:off x="5372695" y="6381393"/>
            <a:ext cx="3898821" cy="790099"/>
          </a:xfrm>
          <a:prstGeom prst="rect">
            <a:avLst/>
          </a:prstGeom>
          <a:noFill/>
        </p:spPr>
        <p:txBody>
          <a:bodyPr wrap="square" rtlCol="0" anchor="t"/>
          <a:lstStyle/>
          <a:p>
            <a:pPr marL="0" indent="0">
              <a:lnSpc>
                <a:spcPts val="3110"/>
              </a:lnSpc>
              <a:buNone/>
            </a:pPr>
            <a:r>
              <a:rPr lang="en-US" sz="1945" dirty="0">
                <a:solidFill>
                  <a:srgbClr val="D6D9D7"/>
                </a:solidFill>
                <a:latin typeface="Inter" pitchFamily="34" charset="0"/>
                <a:ea typeface="Inter" pitchFamily="34" charset="-122"/>
                <a:cs typeface="Inter" pitchFamily="34" charset="-120"/>
              </a:rPr>
              <a:t>Receiving crucial support that alleviated financial burdens.</a:t>
            </a:r>
            <a:endParaRPr lang="en-US" sz="1945" dirty="0"/>
          </a:p>
        </p:txBody>
      </p:sp>
      <p:sp>
        <p:nvSpPr>
          <p:cNvPr id="10" name="Text 8"/>
          <p:cNvSpPr/>
          <p:nvPr/>
        </p:nvSpPr>
        <p:spPr>
          <a:xfrm>
            <a:off x="9881354" y="5363051"/>
            <a:ext cx="3356491" cy="385763"/>
          </a:xfrm>
          <a:prstGeom prst="rect">
            <a:avLst/>
          </a:prstGeom>
          <a:noFill/>
        </p:spPr>
        <p:txBody>
          <a:bodyPr wrap="none" rtlCol="0" anchor="t"/>
          <a:lstStyle/>
          <a:p>
            <a:pPr marL="0" indent="0">
              <a:lnSpc>
                <a:spcPts val="3040"/>
              </a:lnSpc>
              <a:buNone/>
            </a:pPr>
            <a:r>
              <a:rPr lang="en-US" sz="2430" dirty="0">
                <a:solidFill>
                  <a:srgbClr val="F7F7F8"/>
                </a:solidFill>
                <a:latin typeface="DM Sans" pitchFamily="34" charset="0"/>
                <a:ea typeface="DM Sans" pitchFamily="34" charset="-122"/>
                <a:cs typeface="DM Sans" pitchFamily="34" charset="-120"/>
              </a:rPr>
              <a:t>Motivation and Resolve</a:t>
            </a:r>
            <a:endParaRPr lang="en-US" sz="2430" dirty="0"/>
          </a:p>
        </p:txBody>
      </p:sp>
      <p:sp>
        <p:nvSpPr>
          <p:cNvPr id="11" name="Text 9"/>
          <p:cNvSpPr/>
          <p:nvPr/>
        </p:nvSpPr>
        <p:spPr>
          <a:xfrm>
            <a:off x="9881354" y="5995630"/>
            <a:ext cx="3898821" cy="1185148"/>
          </a:xfrm>
          <a:prstGeom prst="rect">
            <a:avLst/>
          </a:prstGeom>
          <a:noFill/>
        </p:spPr>
        <p:txBody>
          <a:bodyPr wrap="square" rtlCol="0" anchor="t"/>
          <a:lstStyle/>
          <a:p>
            <a:pPr marL="0" indent="0">
              <a:lnSpc>
                <a:spcPts val="3110"/>
              </a:lnSpc>
              <a:buNone/>
            </a:pPr>
            <a:r>
              <a:rPr lang="en-US" sz="1945" dirty="0">
                <a:solidFill>
                  <a:srgbClr val="D6D9D7"/>
                </a:solidFill>
                <a:latin typeface="Inter" pitchFamily="34" charset="0"/>
                <a:ea typeface="Inter" pitchFamily="34" charset="-122"/>
                <a:cs typeface="Inter" pitchFamily="34" charset="-120"/>
              </a:rPr>
              <a:t>The scholarship fueled a determination to succeed despite hardships.</a:t>
            </a:r>
            <a:endParaRPr lang="en-US" sz="194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1213"/>
          </a:solidFill>
        </p:spPr>
      </p:sp>
      <p:sp>
        <p:nvSpPr>
          <p:cNvPr id="3" name="Shape 1"/>
          <p:cNvSpPr/>
          <p:nvPr/>
        </p:nvSpPr>
        <p:spPr>
          <a:xfrm>
            <a:off x="0" y="0"/>
            <a:ext cx="14630400" cy="8229600"/>
          </a:xfrm>
          <a:prstGeom prst="rect">
            <a:avLst/>
          </a:prstGeom>
          <a:solidFill>
            <a:srgbClr val="2D3133"/>
          </a:solidFill>
        </p:spPr>
      </p:sp>
      <p:sp>
        <p:nvSpPr>
          <p:cNvPr id="5" name="Text 2"/>
          <p:cNvSpPr/>
          <p:nvPr/>
        </p:nvSpPr>
        <p:spPr>
          <a:xfrm>
            <a:off x="604837" y="1348859"/>
            <a:ext cx="6721793" cy="540068"/>
          </a:xfrm>
          <a:prstGeom prst="rect">
            <a:avLst/>
          </a:prstGeom>
          <a:noFill/>
        </p:spPr>
        <p:txBody>
          <a:bodyPr wrap="none" rtlCol="0" anchor="t"/>
          <a:lstStyle/>
          <a:p>
            <a:pPr marL="0" indent="0">
              <a:lnSpc>
                <a:spcPts val="4255"/>
              </a:lnSpc>
              <a:buNone/>
            </a:pPr>
            <a:r>
              <a:rPr lang="en-US" sz="3400" dirty="0">
                <a:solidFill>
                  <a:srgbClr val="F7F7F8"/>
                </a:solidFill>
                <a:latin typeface="DM Sans" pitchFamily="34" charset="0"/>
                <a:ea typeface="DM Sans" pitchFamily="34" charset="-122"/>
                <a:cs typeface="DM Sans" pitchFamily="34" charset="-120"/>
              </a:rPr>
              <a:t>University Life and Opportunities</a:t>
            </a:r>
            <a:endParaRPr lang="en-US" sz="3400" dirty="0"/>
          </a:p>
        </p:txBody>
      </p:sp>
      <p:sp>
        <p:nvSpPr>
          <p:cNvPr id="6" name="Text 3"/>
          <p:cNvSpPr/>
          <p:nvPr/>
        </p:nvSpPr>
        <p:spPr>
          <a:xfrm>
            <a:off x="604837" y="2148126"/>
            <a:ext cx="7934325" cy="1382911"/>
          </a:xfrm>
          <a:prstGeom prst="rect">
            <a:avLst/>
          </a:prstGeom>
          <a:noFill/>
        </p:spPr>
        <p:txBody>
          <a:bodyPr wrap="square" rtlCol="0" anchor="t"/>
          <a:lstStyle/>
          <a:p>
            <a:pPr marL="0" indent="0">
              <a:lnSpc>
                <a:spcPts val="2175"/>
              </a:lnSpc>
              <a:buNone/>
            </a:pPr>
            <a:r>
              <a:rPr lang="en-US" sz="1360" dirty="0">
                <a:solidFill>
                  <a:srgbClr val="D6D9D7"/>
                </a:solidFill>
                <a:latin typeface="Inter" pitchFamily="34" charset="0"/>
                <a:ea typeface="Inter" pitchFamily="34" charset="-122"/>
                <a:cs typeface="Inter" pitchFamily="34" charset="-120"/>
              </a:rPr>
              <a:t>Currently, I am pursuing a Bachelor of Science in Information Technology at Dedan Kimathi University of Technology. My time at the university has been transformative, providing me with opportunities to expand my knowledge and gain practical experience in the field of IT. The rigorous academic curriculum has equipped me with a strong foundation in various aspects of technology, including programming, database management, and cybersecurity.</a:t>
            </a:r>
            <a:endParaRPr lang="en-US" sz="1360" dirty="0"/>
          </a:p>
        </p:txBody>
      </p:sp>
      <p:sp>
        <p:nvSpPr>
          <p:cNvPr id="7" name="Shape 4"/>
          <p:cNvSpPr/>
          <p:nvPr/>
        </p:nvSpPr>
        <p:spPr>
          <a:xfrm>
            <a:off x="604837" y="3919657"/>
            <a:ext cx="388739" cy="388739"/>
          </a:xfrm>
          <a:prstGeom prst="roundRect">
            <a:avLst>
              <a:gd name="adj" fmla="val 6669"/>
            </a:avLst>
          </a:prstGeom>
          <a:solidFill>
            <a:srgbClr val="4C5052"/>
          </a:solidFill>
        </p:spPr>
      </p:sp>
      <p:sp>
        <p:nvSpPr>
          <p:cNvPr id="8" name="Text 5"/>
          <p:cNvSpPr/>
          <p:nvPr/>
        </p:nvSpPr>
        <p:spPr>
          <a:xfrm>
            <a:off x="756642" y="3984427"/>
            <a:ext cx="85130" cy="259199"/>
          </a:xfrm>
          <a:prstGeom prst="rect">
            <a:avLst/>
          </a:prstGeom>
          <a:noFill/>
        </p:spPr>
        <p:txBody>
          <a:bodyPr wrap="none" rtlCol="0" anchor="t"/>
          <a:lstStyle/>
          <a:p>
            <a:pPr marL="0" indent="0" algn="ctr">
              <a:lnSpc>
                <a:spcPts val="2040"/>
              </a:lnSpc>
              <a:buNone/>
            </a:pPr>
            <a:r>
              <a:rPr lang="en-US" sz="2040" dirty="0">
                <a:solidFill>
                  <a:srgbClr val="D6D9D7"/>
                </a:solidFill>
                <a:latin typeface="DM Sans" pitchFamily="34" charset="0"/>
                <a:ea typeface="DM Sans" pitchFamily="34" charset="-122"/>
                <a:cs typeface="DM Sans" pitchFamily="34" charset="-120"/>
              </a:rPr>
              <a:t>1</a:t>
            </a:r>
            <a:endParaRPr lang="en-US" sz="2040" dirty="0"/>
          </a:p>
        </p:txBody>
      </p:sp>
      <p:sp>
        <p:nvSpPr>
          <p:cNvPr id="9" name="Text 6"/>
          <p:cNvSpPr/>
          <p:nvPr/>
        </p:nvSpPr>
        <p:spPr>
          <a:xfrm>
            <a:off x="1166336" y="3919657"/>
            <a:ext cx="4700230" cy="269915"/>
          </a:xfrm>
          <a:prstGeom prst="rect">
            <a:avLst/>
          </a:prstGeom>
          <a:noFill/>
        </p:spPr>
        <p:txBody>
          <a:bodyPr wrap="none" rtlCol="0" anchor="t"/>
          <a:lstStyle/>
          <a:p>
            <a:pPr marL="0" indent="0">
              <a:lnSpc>
                <a:spcPts val="2125"/>
              </a:lnSpc>
              <a:buNone/>
            </a:pPr>
            <a:r>
              <a:rPr lang="en-US" sz="1700" dirty="0">
                <a:solidFill>
                  <a:srgbClr val="D6D9D7"/>
                </a:solidFill>
                <a:latin typeface="DM Sans" pitchFamily="34" charset="0"/>
                <a:ea typeface="DM Sans" pitchFamily="34" charset="-122"/>
                <a:cs typeface="DM Sans" pitchFamily="34" charset="-120"/>
              </a:rPr>
              <a:t>Bachelor of Science in Information Technology</a:t>
            </a:r>
            <a:endParaRPr lang="en-US" sz="1700" dirty="0"/>
          </a:p>
        </p:txBody>
      </p:sp>
      <p:sp>
        <p:nvSpPr>
          <p:cNvPr id="10" name="Text 7"/>
          <p:cNvSpPr/>
          <p:nvPr/>
        </p:nvSpPr>
        <p:spPr>
          <a:xfrm>
            <a:off x="1166336" y="4293156"/>
            <a:ext cx="7372826" cy="276582"/>
          </a:xfrm>
          <a:prstGeom prst="rect">
            <a:avLst/>
          </a:prstGeom>
          <a:noFill/>
        </p:spPr>
        <p:txBody>
          <a:bodyPr wrap="none" rtlCol="0" anchor="t"/>
          <a:lstStyle/>
          <a:p>
            <a:pPr marL="0" indent="0">
              <a:lnSpc>
                <a:spcPts val="2175"/>
              </a:lnSpc>
              <a:buNone/>
            </a:pPr>
            <a:r>
              <a:rPr lang="en-US" sz="1360" dirty="0">
                <a:solidFill>
                  <a:srgbClr val="D6D9D7"/>
                </a:solidFill>
                <a:latin typeface="Inter" pitchFamily="34" charset="0"/>
                <a:ea typeface="Inter" pitchFamily="34" charset="-122"/>
                <a:cs typeface="Inter" pitchFamily="34" charset="-120"/>
              </a:rPr>
              <a:t>Pursuing a degree at Dedan Kimathi University of Technology.</a:t>
            </a:r>
            <a:endParaRPr lang="en-US" sz="1360" dirty="0"/>
          </a:p>
        </p:txBody>
      </p:sp>
      <p:sp>
        <p:nvSpPr>
          <p:cNvPr id="11" name="Shape 8"/>
          <p:cNvSpPr/>
          <p:nvPr/>
        </p:nvSpPr>
        <p:spPr>
          <a:xfrm>
            <a:off x="604837" y="4936808"/>
            <a:ext cx="388739" cy="388739"/>
          </a:xfrm>
          <a:prstGeom prst="roundRect">
            <a:avLst>
              <a:gd name="adj" fmla="val 6669"/>
            </a:avLst>
          </a:prstGeom>
          <a:solidFill>
            <a:srgbClr val="4C5052"/>
          </a:solidFill>
        </p:spPr>
      </p:sp>
      <p:sp>
        <p:nvSpPr>
          <p:cNvPr id="12" name="Text 9"/>
          <p:cNvSpPr/>
          <p:nvPr/>
        </p:nvSpPr>
        <p:spPr>
          <a:xfrm>
            <a:off x="724376" y="5001578"/>
            <a:ext cx="149662" cy="259199"/>
          </a:xfrm>
          <a:prstGeom prst="rect">
            <a:avLst/>
          </a:prstGeom>
          <a:noFill/>
        </p:spPr>
        <p:txBody>
          <a:bodyPr wrap="none" rtlCol="0" anchor="t"/>
          <a:lstStyle/>
          <a:p>
            <a:pPr marL="0" indent="0" algn="ctr">
              <a:lnSpc>
                <a:spcPts val="2040"/>
              </a:lnSpc>
              <a:buNone/>
            </a:pPr>
            <a:r>
              <a:rPr lang="en-US" sz="2040" dirty="0">
                <a:solidFill>
                  <a:srgbClr val="D6D9D7"/>
                </a:solidFill>
                <a:latin typeface="DM Sans" pitchFamily="34" charset="0"/>
                <a:ea typeface="DM Sans" pitchFamily="34" charset="-122"/>
                <a:cs typeface="DM Sans" pitchFamily="34" charset="-120"/>
              </a:rPr>
              <a:t>2</a:t>
            </a:r>
            <a:endParaRPr lang="en-US" sz="2040" dirty="0"/>
          </a:p>
        </p:txBody>
      </p:sp>
      <p:sp>
        <p:nvSpPr>
          <p:cNvPr id="13" name="Text 10"/>
          <p:cNvSpPr/>
          <p:nvPr/>
        </p:nvSpPr>
        <p:spPr>
          <a:xfrm>
            <a:off x="1166336" y="4936808"/>
            <a:ext cx="2719030" cy="269915"/>
          </a:xfrm>
          <a:prstGeom prst="rect">
            <a:avLst/>
          </a:prstGeom>
          <a:noFill/>
        </p:spPr>
        <p:txBody>
          <a:bodyPr wrap="none" rtlCol="0" anchor="t"/>
          <a:lstStyle/>
          <a:p>
            <a:pPr marL="0" indent="0">
              <a:lnSpc>
                <a:spcPts val="2125"/>
              </a:lnSpc>
              <a:buNone/>
            </a:pPr>
            <a:r>
              <a:rPr lang="en-US" sz="1700" dirty="0">
                <a:solidFill>
                  <a:srgbClr val="D6D9D7"/>
                </a:solidFill>
                <a:latin typeface="DM Sans" pitchFamily="34" charset="0"/>
                <a:ea typeface="DM Sans" pitchFamily="34" charset="-122"/>
                <a:cs typeface="DM Sans" pitchFamily="34" charset="-120"/>
              </a:rPr>
              <a:t>Transformative Experience</a:t>
            </a:r>
            <a:endParaRPr lang="en-US" sz="1700" dirty="0"/>
          </a:p>
        </p:txBody>
      </p:sp>
      <p:sp>
        <p:nvSpPr>
          <p:cNvPr id="14" name="Text 11"/>
          <p:cNvSpPr/>
          <p:nvPr/>
        </p:nvSpPr>
        <p:spPr>
          <a:xfrm>
            <a:off x="1166336" y="5310307"/>
            <a:ext cx="7372826" cy="276582"/>
          </a:xfrm>
          <a:prstGeom prst="rect">
            <a:avLst/>
          </a:prstGeom>
          <a:noFill/>
        </p:spPr>
        <p:txBody>
          <a:bodyPr wrap="none" rtlCol="0" anchor="t"/>
          <a:lstStyle/>
          <a:p>
            <a:pPr marL="0" indent="0">
              <a:lnSpc>
                <a:spcPts val="2175"/>
              </a:lnSpc>
              <a:buNone/>
            </a:pPr>
            <a:r>
              <a:rPr lang="en-US" sz="1360" dirty="0">
                <a:solidFill>
                  <a:srgbClr val="D6D9D7"/>
                </a:solidFill>
                <a:latin typeface="Inter" pitchFamily="34" charset="0"/>
                <a:ea typeface="Inter" pitchFamily="34" charset="-122"/>
                <a:cs typeface="Inter" pitchFamily="34" charset="-120"/>
              </a:rPr>
              <a:t>Expanding knowledge and gaining practical experience in IT.</a:t>
            </a:r>
            <a:endParaRPr lang="en-US" sz="1360" dirty="0"/>
          </a:p>
        </p:txBody>
      </p:sp>
      <p:sp>
        <p:nvSpPr>
          <p:cNvPr id="15" name="Shape 12"/>
          <p:cNvSpPr/>
          <p:nvPr/>
        </p:nvSpPr>
        <p:spPr>
          <a:xfrm>
            <a:off x="604837" y="5953958"/>
            <a:ext cx="388739" cy="388739"/>
          </a:xfrm>
          <a:prstGeom prst="roundRect">
            <a:avLst>
              <a:gd name="adj" fmla="val 6669"/>
            </a:avLst>
          </a:prstGeom>
          <a:solidFill>
            <a:srgbClr val="4C5052"/>
          </a:solidFill>
        </p:spPr>
      </p:sp>
      <p:sp>
        <p:nvSpPr>
          <p:cNvPr id="16" name="Text 13"/>
          <p:cNvSpPr/>
          <p:nvPr/>
        </p:nvSpPr>
        <p:spPr>
          <a:xfrm>
            <a:off x="722114" y="6018728"/>
            <a:ext cx="154067" cy="259199"/>
          </a:xfrm>
          <a:prstGeom prst="rect">
            <a:avLst/>
          </a:prstGeom>
          <a:noFill/>
        </p:spPr>
        <p:txBody>
          <a:bodyPr wrap="none" rtlCol="0" anchor="t"/>
          <a:lstStyle/>
          <a:p>
            <a:pPr marL="0" indent="0" algn="ctr">
              <a:lnSpc>
                <a:spcPts val="2040"/>
              </a:lnSpc>
              <a:buNone/>
            </a:pPr>
            <a:r>
              <a:rPr lang="en-US" sz="2040" dirty="0">
                <a:solidFill>
                  <a:srgbClr val="D6D9D7"/>
                </a:solidFill>
                <a:latin typeface="DM Sans" pitchFamily="34" charset="0"/>
                <a:ea typeface="DM Sans" pitchFamily="34" charset="-122"/>
                <a:cs typeface="DM Sans" pitchFamily="34" charset="-120"/>
              </a:rPr>
              <a:t>3</a:t>
            </a:r>
            <a:endParaRPr lang="en-US" sz="2040" dirty="0"/>
          </a:p>
        </p:txBody>
      </p:sp>
      <p:sp>
        <p:nvSpPr>
          <p:cNvPr id="17" name="Text 14"/>
          <p:cNvSpPr/>
          <p:nvPr/>
        </p:nvSpPr>
        <p:spPr>
          <a:xfrm>
            <a:off x="1166336" y="5953958"/>
            <a:ext cx="2160270" cy="269915"/>
          </a:xfrm>
          <a:prstGeom prst="rect">
            <a:avLst/>
          </a:prstGeom>
          <a:noFill/>
        </p:spPr>
        <p:txBody>
          <a:bodyPr wrap="none" rtlCol="0" anchor="t"/>
          <a:lstStyle/>
          <a:p>
            <a:pPr marL="0" indent="0">
              <a:lnSpc>
                <a:spcPts val="2125"/>
              </a:lnSpc>
              <a:buNone/>
            </a:pPr>
            <a:r>
              <a:rPr lang="en-US" sz="1700" dirty="0">
                <a:solidFill>
                  <a:srgbClr val="D6D9D7"/>
                </a:solidFill>
                <a:latin typeface="DM Sans" pitchFamily="34" charset="0"/>
                <a:ea typeface="DM Sans" pitchFamily="34" charset="-122"/>
                <a:cs typeface="DM Sans" pitchFamily="34" charset="-120"/>
              </a:rPr>
              <a:t>Rigorous Curriculum</a:t>
            </a:r>
            <a:endParaRPr lang="en-US" sz="1700" dirty="0"/>
          </a:p>
        </p:txBody>
      </p:sp>
      <p:sp>
        <p:nvSpPr>
          <p:cNvPr id="18" name="Text 15"/>
          <p:cNvSpPr/>
          <p:nvPr/>
        </p:nvSpPr>
        <p:spPr>
          <a:xfrm>
            <a:off x="1166336" y="6327458"/>
            <a:ext cx="7372826" cy="553164"/>
          </a:xfrm>
          <a:prstGeom prst="rect">
            <a:avLst/>
          </a:prstGeom>
          <a:noFill/>
        </p:spPr>
        <p:txBody>
          <a:bodyPr wrap="square" rtlCol="0" anchor="t"/>
          <a:lstStyle/>
          <a:p>
            <a:pPr marL="0" indent="0">
              <a:lnSpc>
                <a:spcPts val="2175"/>
              </a:lnSpc>
              <a:buNone/>
            </a:pPr>
            <a:r>
              <a:rPr lang="en-US" sz="1360" dirty="0">
                <a:solidFill>
                  <a:srgbClr val="D6D9D7"/>
                </a:solidFill>
                <a:latin typeface="Inter" pitchFamily="34" charset="0"/>
                <a:ea typeface="Inter" pitchFamily="34" charset="-122"/>
                <a:cs typeface="Inter" pitchFamily="34" charset="-120"/>
              </a:rPr>
              <a:t>Developing a strong foundation in programming, database management, and cybersecurity.</a:t>
            </a:r>
            <a:endParaRPr lang="en-US" sz="136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1213"/>
          </a:solidFill>
        </p:spPr>
      </p:sp>
      <p:sp>
        <p:nvSpPr>
          <p:cNvPr id="3" name="Shape 1"/>
          <p:cNvSpPr/>
          <p:nvPr/>
        </p:nvSpPr>
        <p:spPr>
          <a:xfrm>
            <a:off x="0" y="0"/>
            <a:ext cx="14630400" cy="8229600"/>
          </a:xfrm>
          <a:prstGeom prst="rect">
            <a:avLst/>
          </a:prstGeom>
          <a:solidFill>
            <a:srgbClr val="2D3133"/>
          </a:solidFill>
        </p:spPr>
      </p:sp>
      <p:sp>
        <p:nvSpPr>
          <p:cNvPr id="5" name="Text 2"/>
          <p:cNvSpPr/>
          <p:nvPr/>
        </p:nvSpPr>
        <p:spPr>
          <a:xfrm>
            <a:off x="2505075" y="2826306"/>
            <a:ext cx="9620250" cy="1100614"/>
          </a:xfrm>
          <a:prstGeom prst="rect">
            <a:avLst/>
          </a:prstGeom>
          <a:noFill/>
        </p:spPr>
        <p:txBody>
          <a:bodyPr wrap="square" rtlCol="0" anchor="t"/>
          <a:lstStyle/>
          <a:p>
            <a:pPr marL="0" indent="0">
              <a:lnSpc>
                <a:spcPts val="4335"/>
              </a:lnSpc>
              <a:buNone/>
            </a:pPr>
            <a:r>
              <a:rPr lang="en-US" sz="3465" dirty="0">
                <a:solidFill>
                  <a:srgbClr val="F7F7F8"/>
                </a:solidFill>
                <a:latin typeface="DM Sans" pitchFamily="34" charset="0"/>
                <a:ea typeface="DM Sans" pitchFamily="34" charset="-122"/>
                <a:cs typeface="DM Sans" pitchFamily="34" charset="-120"/>
              </a:rPr>
              <a:t>Extracurricular Activities and Passion for Technology</a:t>
            </a:r>
            <a:endParaRPr lang="en-US" sz="3465" dirty="0"/>
          </a:p>
        </p:txBody>
      </p:sp>
      <p:sp>
        <p:nvSpPr>
          <p:cNvPr id="6" name="Text 3"/>
          <p:cNvSpPr/>
          <p:nvPr/>
        </p:nvSpPr>
        <p:spPr>
          <a:xfrm>
            <a:off x="2505075" y="4191000"/>
            <a:ext cx="9620250" cy="1126808"/>
          </a:xfrm>
          <a:prstGeom prst="rect">
            <a:avLst/>
          </a:prstGeom>
          <a:noFill/>
        </p:spPr>
        <p:txBody>
          <a:bodyPr wrap="square" rtlCol="0" anchor="t"/>
          <a:lstStyle/>
          <a:p>
            <a:pPr marL="0" indent="0">
              <a:lnSpc>
                <a:spcPts val="2220"/>
              </a:lnSpc>
              <a:buNone/>
            </a:pPr>
            <a:r>
              <a:rPr lang="en-US" sz="1385" dirty="0">
                <a:solidFill>
                  <a:srgbClr val="D6D9D7"/>
                </a:solidFill>
                <a:latin typeface="Inter" pitchFamily="34" charset="0"/>
                <a:ea typeface="Inter" pitchFamily="34" charset="-122"/>
                <a:cs typeface="Inter" pitchFamily="34" charset="-120"/>
              </a:rPr>
              <a:t>In addition to my academic pursuits, I have actively participated in extracurricular activities, such as tech clubs and hackathons. These experiences have allowed me to collaborate with like-minded individuals, exchange ideas, and develop innovative solutions to real-world problems. My involvement in these activities has further fueled my passion for technology and reinforced my commitment to making a positive impact through my work.</a:t>
            </a:r>
            <a:endParaRPr lang="en-US" sz="1385" dirty="0"/>
          </a:p>
        </p:txBody>
      </p:sp>
      <p:pic>
        <p:nvPicPr>
          <p:cNvPr id="7" name="Image 1" descr="preencoded.png"/>
          <p:cNvPicPr>
            <a:picLocks noChangeAspect="1"/>
          </p:cNvPicPr>
          <p:nvPr/>
        </p:nvPicPr>
        <p:blipFill>
          <a:blip r:embed="rId1"/>
          <a:stretch>
            <a:fillRect/>
          </a:stretch>
        </p:blipFill>
        <p:spPr>
          <a:xfrm>
            <a:off x="2505075" y="5515928"/>
            <a:ext cx="3206710" cy="704374"/>
          </a:xfrm>
          <a:prstGeom prst="rect">
            <a:avLst/>
          </a:prstGeom>
        </p:spPr>
      </p:pic>
      <p:sp>
        <p:nvSpPr>
          <p:cNvPr id="8" name="Text 4"/>
          <p:cNvSpPr/>
          <p:nvPr/>
        </p:nvSpPr>
        <p:spPr>
          <a:xfrm>
            <a:off x="2681168" y="6484382"/>
            <a:ext cx="2201347" cy="275153"/>
          </a:xfrm>
          <a:prstGeom prst="rect">
            <a:avLst/>
          </a:prstGeom>
          <a:noFill/>
        </p:spPr>
        <p:txBody>
          <a:bodyPr wrap="none" rtlCol="0" anchor="t"/>
          <a:lstStyle/>
          <a:p>
            <a:pPr marL="0" indent="0" algn="l">
              <a:lnSpc>
                <a:spcPts val="2165"/>
              </a:lnSpc>
              <a:buNone/>
            </a:pPr>
            <a:r>
              <a:rPr lang="en-US" sz="1735" dirty="0">
                <a:solidFill>
                  <a:srgbClr val="D6D9D7"/>
                </a:solidFill>
                <a:latin typeface="DM Sans" pitchFamily="34" charset="0"/>
                <a:ea typeface="DM Sans" pitchFamily="34" charset="-122"/>
                <a:cs typeface="DM Sans" pitchFamily="34" charset="-120"/>
              </a:rPr>
              <a:t>Tech Clubs</a:t>
            </a:r>
            <a:endParaRPr lang="en-US" sz="1735" dirty="0"/>
          </a:p>
        </p:txBody>
      </p:sp>
      <p:sp>
        <p:nvSpPr>
          <p:cNvPr id="9" name="Text 5"/>
          <p:cNvSpPr/>
          <p:nvPr/>
        </p:nvSpPr>
        <p:spPr>
          <a:xfrm>
            <a:off x="2681168" y="6865144"/>
            <a:ext cx="2854523" cy="563404"/>
          </a:xfrm>
          <a:prstGeom prst="rect">
            <a:avLst/>
          </a:prstGeom>
          <a:noFill/>
        </p:spPr>
        <p:txBody>
          <a:bodyPr wrap="square" rtlCol="0" anchor="t"/>
          <a:lstStyle/>
          <a:p>
            <a:pPr marL="0" indent="0" algn="l">
              <a:lnSpc>
                <a:spcPts val="2220"/>
              </a:lnSpc>
              <a:buNone/>
            </a:pPr>
            <a:r>
              <a:rPr lang="en-US" sz="1385" dirty="0">
                <a:solidFill>
                  <a:srgbClr val="D6D9D7"/>
                </a:solidFill>
                <a:latin typeface="Inter" pitchFamily="34" charset="0"/>
                <a:ea typeface="Inter" pitchFamily="34" charset="-122"/>
                <a:cs typeface="Inter" pitchFamily="34" charset="-120"/>
              </a:rPr>
              <a:t>Collaborating with like-minded individuals.</a:t>
            </a:r>
            <a:endParaRPr lang="en-US" sz="1385" dirty="0"/>
          </a:p>
        </p:txBody>
      </p:sp>
      <p:pic>
        <p:nvPicPr>
          <p:cNvPr id="10" name="Image 2" descr="preencoded.png"/>
          <p:cNvPicPr>
            <a:picLocks noChangeAspect="1"/>
          </p:cNvPicPr>
          <p:nvPr/>
        </p:nvPicPr>
        <p:blipFill>
          <a:blip r:embed="rId2"/>
          <a:stretch>
            <a:fillRect/>
          </a:stretch>
        </p:blipFill>
        <p:spPr>
          <a:xfrm>
            <a:off x="5711785" y="5515928"/>
            <a:ext cx="3206710" cy="704374"/>
          </a:xfrm>
          <a:prstGeom prst="rect">
            <a:avLst/>
          </a:prstGeom>
        </p:spPr>
      </p:pic>
      <p:sp>
        <p:nvSpPr>
          <p:cNvPr id="11" name="Text 6"/>
          <p:cNvSpPr/>
          <p:nvPr/>
        </p:nvSpPr>
        <p:spPr>
          <a:xfrm>
            <a:off x="5887879" y="6484382"/>
            <a:ext cx="2201347" cy="275153"/>
          </a:xfrm>
          <a:prstGeom prst="rect">
            <a:avLst/>
          </a:prstGeom>
          <a:noFill/>
        </p:spPr>
        <p:txBody>
          <a:bodyPr wrap="none" rtlCol="0" anchor="t"/>
          <a:lstStyle/>
          <a:p>
            <a:pPr marL="0" indent="0" algn="l">
              <a:lnSpc>
                <a:spcPts val="2165"/>
              </a:lnSpc>
              <a:buNone/>
            </a:pPr>
            <a:r>
              <a:rPr lang="en-US" sz="1735" dirty="0">
                <a:solidFill>
                  <a:srgbClr val="D6D9D7"/>
                </a:solidFill>
                <a:latin typeface="DM Sans" pitchFamily="34" charset="0"/>
                <a:ea typeface="DM Sans" pitchFamily="34" charset="-122"/>
                <a:cs typeface="DM Sans" pitchFamily="34" charset="-120"/>
              </a:rPr>
              <a:t>Hackathons</a:t>
            </a:r>
            <a:endParaRPr lang="en-US" sz="1735" dirty="0"/>
          </a:p>
        </p:txBody>
      </p:sp>
      <p:sp>
        <p:nvSpPr>
          <p:cNvPr id="12" name="Text 7"/>
          <p:cNvSpPr/>
          <p:nvPr/>
        </p:nvSpPr>
        <p:spPr>
          <a:xfrm>
            <a:off x="5887879" y="6865144"/>
            <a:ext cx="2854523" cy="563404"/>
          </a:xfrm>
          <a:prstGeom prst="rect">
            <a:avLst/>
          </a:prstGeom>
          <a:noFill/>
        </p:spPr>
        <p:txBody>
          <a:bodyPr wrap="square" rtlCol="0" anchor="t"/>
          <a:lstStyle/>
          <a:p>
            <a:pPr marL="0" indent="0" algn="l">
              <a:lnSpc>
                <a:spcPts val="2220"/>
              </a:lnSpc>
              <a:buNone/>
            </a:pPr>
            <a:r>
              <a:rPr lang="en-US" sz="1385" dirty="0">
                <a:solidFill>
                  <a:srgbClr val="D6D9D7"/>
                </a:solidFill>
                <a:latin typeface="Inter" pitchFamily="34" charset="0"/>
                <a:ea typeface="Inter" pitchFamily="34" charset="-122"/>
                <a:cs typeface="Inter" pitchFamily="34" charset="-120"/>
              </a:rPr>
              <a:t>Developing innovative solutions to real-world problems.</a:t>
            </a:r>
            <a:endParaRPr lang="en-US" sz="1385" dirty="0"/>
          </a:p>
        </p:txBody>
      </p:sp>
      <p:pic>
        <p:nvPicPr>
          <p:cNvPr id="13" name="Image 3" descr="preencoded.png"/>
          <p:cNvPicPr>
            <a:picLocks noChangeAspect="1"/>
          </p:cNvPicPr>
          <p:nvPr/>
        </p:nvPicPr>
        <p:blipFill>
          <a:blip r:embed="rId3"/>
          <a:stretch>
            <a:fillRect/>
          </a:stretch>
        </p:blipFill>
        <p:spPr>
          <a:xfrm>
            <a:off x="8918496" y="5515928"/>
            <a:ext cx="3206829" cy="704374"/>
          </a:xfrm>
          <a:prstGeom prst="rect">
            <a:avLst/>
          </a:prstGeom>
        </p:spPr>
      </p:pic>
      <p:sp>
        <p:nvSpPr>
          <p:cNvPr id="14" name="Text 8"/>
          <p:cNvSpPr/>
          <p:nvPr/>
        </p:nvSpPr>
        <p:spPr>
          <a:xfrm>
            <a:off x="9094589" y="6484382"/>
            <a:ext cx="2370653" cy="275153"/>
          </a:xfrm>
          <a:prstGeom prst="rect">
            <a:avLst/>
          </a:prstGeom>
          <a:noFill/>
        </p:spPr>
        <p:txBody>
          <a:bodyPr wrap="none" rtlCol="0" anchor="t"/>
          <a:lstStyle/>
          <a:p>
            <a:pPr marL="0" indent="0" algn="l">
              <a:lnSpc>
                <a:spcPts val="2165"/>
              </a:lnSpc>
              <a:buNone/>
            </a:pPr>
            <a:r>
              <a:rPr lang="en-US" sz="1735" dirty="0">
                <a:solidFill>
                  <a:srgbClr val="D6D9D7"/>
                </a:solidFill>
                <a:latin typeface="DM Sans" pitchFamily="34" charset="0"/>
                <a:ea typeface="DM Sans" pitchFamily="34" charset="-122"/>
                <a:cs typeface="DM Sans" pitchFamily="34" charset="-120"/>
              </a:rPr>
              <a:t>Passion for Technology</a:t>
            </a:r>
            <a:endParaRPr lang="en-US" sz="1735" dirty="0"/>
          </a:p>
        </p:txBody>
      </p:sp>
      <p:sp>
        <p:nvSpPr>
          <p:cNvPr id="15" name="Text 9"/>
          <p:cNvSpPr/>
          <p:nvPr/>
        </p:nvSpPr>
        <p:spPr>
          <a:xfrm>
            <a:off x="9094589" y="6865144"/>
            <a:ext cx="2854643" cy="563404"/>
          </a:xfrm>
          <a:prstGeom prst="rect">
            <a:avLst/>
          </a:prstGeom>
          <a:noFill/>
        </p:spPr>
        <p:txBody>
          <a:bodyPr wrap="square" rtlCol="0" anchor="t"/>
          <a:lstStyle/>
          <a:p>
            <a:pPr marL="0" indent="0" algn="l">
              <a:lnSpc>
                <a:spcPts val="2220"/>
              </a:lnSpc>
              <a:buNone/>
            </a:pPr>
            <a:r>
              <a:rPr lang="en-US" sz="1385" dirty="0">
                <a:solidFill>
                  <a:srgbClr val="D6D9D7"/>
                </a:solidFill>
                <a:latin typeface="Inter" pitchFamily="34" charset="0"/>
                <a:ea typeface="Inter" pitchFamily="34" charset="-122"/>
                <a:cs typeface="Inter" pitchFamily="34" charset="-120"/>
              </a:rPr>
              <a:t>Fueled by involvement in extracurricular activities.</a:t>
            </a:r>
            <a:endParaRPr lang="en-US" sz="138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1213"/>
          </a:solidFill>
        </p:spPr>
      </p:sp>
      <p:sp>
        <p:nvSpPr>
          <p:cNvPr id="3" name="Shape 1"/>
          <p:cNvSpPr/>
          <p:nvPr/>
        </p:nvSpPr>
        <p:spPr>
          <a:xfrm>
            <a:off x="0" y="0"/>
            <a:ext cx="14630400" cy="8229600"/>
          </a:xfrm>
          <a:prstGeom prst="rect">
            <a:avLst/>
          </a:prstGeom>
          <a:solidFill>
            <a:srgbClr val="2D3133"/>
          </a:solidFill>
        </p:spPr>
      </p:sp>
      <p:sp>
        <p:nvSpPr>
          <p:cNvPr id="5" name="Text 2"/>
          <p:cNvSpPr/>
          <p:nvPr/>
        </p:nvSpPr>
        <p:spPr>
          <a:xfrm>
            <a:off x="2594967" y="2676882"/>
            <a:ext cx="9440347" cy="1080135"/>
          </a:xfrm>
          <a:prstGeom prst="rect">
            <a:avLst/>
          </a:prstGeom>
          <a:noFill/>
        </p:spPr>
        <p:txBody>
          <a:bodyPr wrap="square" rtlCol="0" anchor="t"/>
          <a:lstStyle/>
          <a:p>
            <a:pPr marL="0" indent="0">
              <a:lnSpc>
                <a:spcPts val="4255"/>
              </a:lnSpc>
              <a:buNone/>
            </a:pPr>
            <a:r>
              <a:rPr lang="en-US" sz="3400" dirty="0">
                <a:solidFill>
                  <a:srgbClr val="F7F7F8"/>
                </a:solidFill>
                <a:latin typeface="DM Sans" pitchFamily="34" charset="0"/>
                <a:ea typeface="DM Sans" pitchFamily="34" charset="-122"/>
                <a:cs typeface="DM Sans" pitchFamily="34" charset="-120"/>
              </a:rPr>
              <a:t>Professional Experience: Backend Software Development</a:t>
            </a:r>
            <a:endParaRPr lang="en-US" sz="3400" dirty="0"/>
          </a:p>
        </p:txBody>
      </p:sp>
      <p:sp>
        <p:nvSpPr>
          <p:cNvPr id="6" name="Text 3"/>
          <p:cNvSpPr/>
          <p:nvPr/>
        </p:nvSpPr>
        <p:spPr>
          <a:xfrm>
            <a:off x="2594967" y="4016216"/>
            <a:ext cx="9440347" cy="1936075"/>
          </a:xfrm>
          <a:prstGeom prst="rect">
            <a:avLst/>
          </a:prstGeom>
          <a:noFill/>
        </p:spPr>
        <p:txBody>
          <a:bodyPr wrap="square" rtlCol="0" anchor="t"/>
          <a:lstStyle/>
          <a:p>
            <a:pPr marL="0" indent="0">
              <a:lnSpc>
                <a:spcPts val="2175"/>
              </a:lnSpc>
              <a:buNone/>
            </a:pPr>
            <a:r>
              <a:rPr lang="en-US" sz="1360" dirty="0">
                <a:solidFill>
                  <a:srgbClr val="D6D9D7"/>
                </a:solidFill>
                <a:latin typeface="Inter" pitchFamily="34" charset="0"/>
                <a:ea typeface="Inter" pitchFamily="34" charset="-122"/>
                <a:cs typeface="Inter" pitchFamily="34" charset="-120"/>
              </a:rPr>
              <a:t>As a Backend Software Developer in the work-study program at the DeKUT Siemens Certification Center, I had the opportunity to apply my theoretical knowledge to practical projects. During my time at the center, I developed an inventory system to track and manage equipment efficiently. This project taught me the importance of meticulous planning and attention to detail in software development. I also designed a management system to streamline administrative tasks and improve workflow. This experience provided valuable insights into the challenges of managing complex systems and highlighted the importance of user-centered design. Through these projects, I honed my problem-solving skills and gained hands-on experience in backend development.</a:t>
            </a:r>
            <a:endParaRPr lang="en-US" sz="1360" dirty="0"/>
          </a:p>
        </p:txBody>
      </p:sp>
      <p:sp>
        <p:nvSpPr>
          <p:cNvPr id="7" name="Shape 4"/>
          <p:cNvSpPr/>
          <p:nvPr/>
        </p:nvSpPr>
        <p:spPr>
          <a:xfrm>
            <a:off x="2594967" y="6146602"/>
            <a:ext cx="9440347" cy="1566386"/>
          </a:xfrm>
          <a:prstGeom prst="roundRect">
            <a:avLst>
              <a:gd name="adj" fmla="val 1655"/>
            </a:avLst>
          </a:prstGeom>
          <a:noFill/>
          <a:ln w="7620">
            <a:solidFill>
              <a:srgbClr val="FFFFFF">
                <a:alpha val="24000"/>
              </a:srgbClr>
            </a:solidFill>
            <a:prstDash val="solid"/>
          </a:ln>
        </p:spPr>
      </p:sp>
      <p:sp>
        <p:nvSpPr>
          <p:cNvPr id="8" name="Shape 5"/>
          <p:cNvSpPr/>
          <p:nvPr/>
        </p:nvSpPr>
        <p:spPr>
          <a:xfrm>
            <a:off x="2602587" y="6154222"/>
            <a:ext cx="9424154" cy="775573"/>
          </a:xfrm>
          <a:prstGeom prst="rect">
            <a:avLst/>
          </a:prstGeom>
          <a:solidFill>
            <a:srgbClr val="FFFFFF">
              <a:alpha val="4000"/>
            </a:srgbClr>
          </a:solidFill>
        </p:spPr>
      </p:sp>
      <p:sp>
        <p:nvSpPr>
          <p:cNvPr id="9" name="Text 6"/>
          <p:cNvSpPr/>
          <p:nvPr/>
        </p:nvSpPr>
        <p:spPr>
          <a:xfrm>
            <a:off x="2776537" y="6265426"/>
            <a:ext cx="2791658" cy="276582"/>
          </a:xfrm>
          <a:prstGeom prst="rect">
            <a:avLst/>
          </a:prstGeom>
          <a:noFill/>
        </p:spPr>
        <p:txBody>
          <a:bodyPr wrap="none" rtlCol="0" anchor="t"/>
          <a:lstStyle/>
          <a:p>
            <a:pPr marL="0" indent="0">
              <a:lnSpc>
                <a:spcPts val="2175"/>
              </a:lnSpc>
              <a:buNone/>
            </a:pPr>
            <a:r>
              <a:rPr lang="en-US" sz="1360" dirty="0">
                <a:solidFill>
                  <a:srgbClr val="D6D9D7"/>
                </a:solidFill>
                <a:latin typeface="Inter" pitchFamily="34" charset="0"/>
                <a:ea typeface="Inter" pitchFamily="34" charset="-122"/>
                <a:cs typeface="Inter" pitchFamily="34" charset="-120"/>
              </a:rPr>
              <a:t>Project 1</a:t>
            </a:r>
            <a:endParaRPr lang="en-US" sz="1360" dirty="0"/>
          </a:p>
        </p:txBody>
      </p:sp>
      <p:sp>
        <p:nvSpPr>
          <p:cNvPr id="10" name="Text 7"/>
          <p:cNvSpPr/>
          <p:nvPr/>
        </p:nvSpPr>
        <p:spPr>
          <a:xfrm>
            <a:off x="5921335" y="6265426"/>
            <a:ext cx="2787848" cy="276582"/>
          </a:xfrm>
          <a:prstGeom prst="rect">
            <a:avLst/>
          </a:prstGeom>
          <a:noFill/>
        </p:spPr>
        <p:txBody>
          <a:bodyPr wrap="none" rtlCol="0" anchor="t"/>
          <a:lstStyle/>
          <a:p>
            <a:pPr marL="0" indent="0">
              <a:lnSpc>
                <a:spcPts val="2175"/>
              </a:lnSpc>
              <a:buNone/>
            </a:pPr>
            <a:r>
              <a:rPr lang="en-US" sz="1360" dirty="0">
                <a:solidFill>
                  <a:srgbClr val="D6D9D7"/>
                </a:solidFill>
                <a:latin typeface="Inter" pitchFamily="34" charset="0"/>
                <a:ea typeface="Inter" pitchFamily="34" charset="-122"/>
                <a:cs typeface="Inter" pitchFamily="34" charset="-120"/>
              </a:rPr>
              <a:t>Inventory System</a:t>
            </a:r>
            <a:endParaRPr lang="en-US" sz="1360" dirty="0"/>
          </a:p>
        </p:txBody>
      </p:sp>
      <p:sp>
        <p:nvSpPr>
          <p:cNvPr id="11" name="Text 8"/>
          <p:cNvSpPr/>
          <p:nvPr/>
        </p:nvSpPr>
        <p:spPr>
          <a:xfrm>
            <a:off x="9062323" y="6265426"/>
            <a:ext cx="2791658" cy="553164"/>
          </a:xfrm>
          <a:prstGeom prst="rect">
            <a:avLst/>
          </a:prstGeom>
          <a:noFill/>
        </p:spPr>
        <p:txBody>
          <a:bodyPr wrap="square" rtlCol="0" anchor="t"/>
          <a:lstStyle/>
          <a:p>
            <a:pPr marL="0" indent="0">
              <a:lnSpc>
                <a:spcPts val="2175"/>
              </a:lnSpc>
              <a:buNone/>
            </a:pPr>
            <a:r>
              <a:rPr lang="en-US" sz="1360" dirty="0">
                <a:solidFill>
                  <a:srgbClr val="D6D9D7"/>
                </a:solidFill>
                <a:latin typeface="Inter" pitchFamily="34" charset="0"/>
                <a:ea typeface="Inter" pitchFamily="34" charset="-122"/>
                <a:cs typeface="Inter" pitchFamily="34" charset="-120"/>
              </a:rPr>
              <a:t>Efficiently track and manage equipment.</a:t>
            </a:r>
            <a:endParaRPr lang="en-US" sz="1360" dirty="0"/>
          </a:p>
        </p:txBody>
      </p:sp>
      <p:sp>
        <p:nvSpPr>
          <p:cNvPr id="12" name="Shape 9"/>
          <p:cNvSpPr/>
          <p:nvPr/>
        </p:nvSpPr>
        <p:spPr>
          <a:xfrm>
            <a:off x="2602587" y="6929795"/>
            <a:ext cx="9424154" cy="775573"/>
          </a:xfrm>
          <a:prstGeom prst="rect">
            <a:avLst/>
          </a:prstGeom>
          <a:solidFill>
            <a:srgbClr val="000000">
              <a:alpha val="4000"/>
            </a:srgbClr>
          </a:solidFill>
        </p:spPr>
      </p:sp>
      <p:sp>
        <p:nvSpPr>
          <p:cNvPr id="13" name="Text 10"/>
          <p:cNvSpPr/>
          <p:nvPr/>
        </p:nvSpPr>
        <p:spPr>
          <a:xfrm>
            <a:off x="2776537" y="7040999"/>
            <a:ext cx="2791658" cy="276582"/>
          </a:xfrm>
          <a:prstGeom prst="rect">
            <a:avLst/>
          </a:prstGeom>
          <a:noFill/>
        </p:spPr>
        <p:txBody>
          <a:bodyPr wrap="none" rtlCol="0" anchor="t"/>
          <a:lstStyle/>
          <a:p>
            <a:pPr marL="0" indent="0">
              <a:lnSpc>
                <a:spcPts val="2175"/>
              </a:lnSpc>
              <a:buNone/>
            </a:pPr>
            <a:r>
              <a:rPr lang="en-US" sz="1360" dirty="0">
                <a:solidFill>
                  <a:srgbClr val="D6D9D7"/>
                </a:solidFill>
                <a:latin typeface="Inter" pitchFamily="34" charset="0"/>
                <a:ea typeface="Inter" pitchFamily="34" charset="-122"/>
                <a:cs typeface="Inter" pitchFamily="34" charset="-120"/>
              </a:rPr>
              <a:t>Project 2</a:t>
            </a:r>
            <a:endParaRPr lang="en-US" sz="1360" dirty="0"/>
          </a:p>
        </p:txBody>
      </p:sp>
      <p:sp>
        <p:nvSpPr>
          <p:cNvPr id="14" name="Text 11"/>
          <p:cNvSpPr/>
          <p:nvPr/>
        </p:nvSpPr>
        <p:spPr>
          <a:xfrm>
            <a:off x="5921335" y="7040999"/>
            <a:ext cx="2787848" cy="276582"/>
          </a:xfrm>
          <a:prstGeom prst="rect">
            <a:avLst/>
          </a:prstGeom>
          <a:noFill/>
        </p:spPr>
        <p:txBody>
          <a:bodyPr wrap="none" rtlCol="0" anchor="t"/>
          <a:lstStyle/>
          <a:p>
            <a:pPr marL="0" indent="0">
              <a:lnSpc>
                <a:spcPts val="2175"/>
              </a:lnSpc>
              <a:buNone/>
            </a:pPr>
            <a:r>
              <a:rPr lang="en-US" sz="1360" dirty="0">
                <a:solidFill>
                  <a:srgbClr val="D6D9D7"/>
                </a:solidFill>
                <a:latin typeface="Inter" pitchFamily="34" charset="0"/>
                <a:ea typeface="Inter" pitchFamily="34" charset="-122"/>
                <a:cs typeface="Inter" pitchFamily="34" charset="-120"/>
              </a:rPr>
              <a:t>Management System</a:t>
            </a:r>
            <a:endParaRPr lang="en-US" sz="1360" dirty="0"/>
          </a:p>
        </p:txBody>
      </p:sp>
      <p:sp>
        <p:nvSpPr>
          <p:cNvPr id="15" name="Text 12"/>
          <p:cNvSpPr/>
          <p:nvPr/>
        </p:nvSpPr>
        <p:spPr>
          <a:xfrm>
            <a:off x="9062323" y="7040999"/>
            <a:ext cx="2791658" cy="553164"/>
          </a:xfrm>
          <a:prstGeom prst="rect">
            <a:avLst/>
          </a:prstGeom>
          <a:noFill/>
        </p:spPr>
        <p:txBody>
          <a:bodyPr wrap="square" rtlCol="0" anchor="t"/>
          <a:lstStyle/>
          <a:p>
            <a:pPr marL="0" indent="0">
              <a:lnSpc>
                <a:spcPts val="2175"/>
              </a:lnSpc>
              <a:buNone/>
            </a:pPr>
            <a:r>
              <a:rPr lang="en-US" sz="1360" dirty="0">
                <a:solidFill>
                  <a:srgbClr val="D6D9D7"/>
                </a:solidFill>
                <a:latin typeface="Inter" pitchFamily="34" charset="0"/>
                <a:ea typeface="Inter" pitchFamily="34" charset="-122"/>
                <a:cs typeface="Inter" pitchFamily="34" charset="-120"/>
              </a:rPr>
              <a:t>Streamline administrative tasks and improve workflow.</a:t>
            </a:r>
            <a:endParaRPr lang="en-US" sz="136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1213"/>
          </a:solidFill>
        </p:spPr>
      </p:sp>
      <p:sp>
        <p:nvSpPr>
          <p:cNvPr id="3" name="Shape 1"/>
          <p:cNvSpPr/>
          <p:nvPr/>
        </p:nvSpPr>
        <p:spPr>
          <a:xfrm>
            <a:off x="0" y="0"/>
            <a:ext cx="14630400" cy="8681204"/>
          </a:xfrm>
          <a:prstGeom prst="rect">
            <a:avLst/>
          </a:prstGeom>
          <a:solidFill>
            <a:srgbClr val="2D3133"/>
          </a:solidFill>
        </p:spPr>
      </p:sp>
      <p:sp>
        <p:nvSpPr>
          <p:cNvPr id="5" name="Text 2"/>
          <p:cNvSpPr/>
          <p:nvPr/>
        </p:nvSpPr>
        <p:spPr>
          <a:xfrm>
            <a:off x="604837" y="475178"/>
            <a:ext cx="7630597" cy="540068"/>
          </a:xfrm>
          <a:prstGeom prst="rect">
            <a:avLst/>
          </a:prstGeom>
          <a:noFill/>
        </p:spPr>
        <p:txBody>
          <a:bodyPr wrap="none" rtlCol="0" anchor="t"/>
          <a:lstStyle/>
          <a:p>
            <a:pPr marL="0" indent="0">
              <a:lnSpc>
                <a:spcPts val="4255"/>
              </a:lnSpc>
              <a:buNone/>
            </a:pPr>
            <a:r>
              <a:rPr lang="en-US" sz="3400" dirty="0">
                <a:solidFill>
                  <a:srgbClr val="F7F7F8"/>
                </a:solidFill>
                <a:latin typeface="DM Sans" pitchFamily="34" charset="0"/>
                <a:ea typeface="DM Sans" pitchFamily="34" charset="-122"/>
                <a:cs typeface="DM Sans" pitchFamily="34" charset="-120"/>
              </a:rPr>
              <a:t>Microsoft Learn Student Ambassador</a:t>
            </a:r>
            <a:endParaRPr lang="en-US" sz="3400" dirty="0"/>
          </a:p>
        </p:txBody>
      </p:sp>
      <p:sp>
        <p:nvSpPr>
          <p:cNvPr id="6" name="Text 3"/>
          <p:cNvSpPr/>
          <p:nvPr/>
        </p:nvSpPr>
        <p:spPr>
          <a:xfrm>
            <a:off x="604837" y="1274445"/>
            <a:ext cx="7934325" cy="1936075"/>
          </a:xfrm>
          <a:prstGeom prst="rect">
            <a:avLst/>
          </a:prstGeom>
          <a:noFill/>
        </p:spPr>
        <p:txBody>
          <a:bodyPr wrap="square" rtlCol="0" anchor="t"/>
          <a:lstStyle/>
          <a:p>
            <a:pPr marL="0" indent="0">
              <a:lnSpc>
                <a:spcPts val="2175"/>
              </a:lnSpc>
              <a:buNone/>
            </a:pPr>
            <a:r>
              <a:rPr lang="en-US" sz="1360" dirty="0">
                <a:solidFill>
                  <a:srgbClr val="D6D9D7"/>
                </a:solidFill>
                <a:latin typeface="Inter" pitchFamily="34" charset="0"/>
                <a:ea typeface="Inter" pitchFamily="34" charset="-122"/>
                <a:cs typeface="Inter" pitchFamily="34" charset="-120"/>
              </a:rPr>
              <a:t>My role as a Microsoft Learn Student Ambassador has been one of the most rewarding experiences of my academic journey. As an ambassador, I organized and led workshops to enhance technical skills within the campus community. These workshops covered a range of topics, from basic programming to advanced cloud computing techniques. Utilizing Microsoft Azure to host static web apps allowed me to gain practical experience in cloud services and software development. This experience not only expanded my technical skill set but also taught me the importance of scalability and reliability in cloud-based solutions.</a:t>
            </a:r>
            <a:endParaRPr lang="en-US" sz="1360" dirty="0"/>
          </a:p>
        </p:txBody>
      </p:sp>
      <p:pic>
        <p:nvPicPr>
          <p:cNvPr id="7" name="Image 1" descr="preencoded.png"/>
          <p:cNvPicPr>
            <a:picLocks noChangeAspect="1"/>
          </p:cNvPicPr>
          <p:nvPr/>
        </p:nvPicPr>
        <p:blipFill>
          <a:blip r:embed="rId1"/>
          <a:stretch>
            <a:fillRect/>
          </a:stretch>
        </p:blipFill>
        <p:spPr>
          <a:xfrm>
            <a:off x="604837" y="3404830"/>
            <a:ext cx="431959" cy="431959"/>
          </a:xfrm>
          <a:prstGeom prst="rect">
            <a:avLst/>
          </a:prstGeom>
        </p:spPr>
      </p:pic>
      <p:sp>
        <p:nvSpPr>
          <p:cNvPr id="8" name="Text 4"/>
          <p:cNvSpPr/>
          <p:nvPr/>
        </p:nvSpPr>
        <p:spPr>
          <a:xfrm>
            <a:off x="604837" y="4009549"/>
            <a:ext cx="2368868" cy="269915"/>
          </a:xfrm>
          <a:prstGeom prst="rect">
            <a:avLst/>
          </a:prstGeom>
          <a:noFill/>
        </p:spPr>
        <p:txBody>
          <a:bodyPr wrap="none" rtlCol="0" anchor="t"/>
          <a:lstStyle/>
          <a:p>
            <a:pPr marL="0" indent="0" algn="l">
              <a:lnSpc>
                <a:spcPts val="2125"/>
              </a:lnSpc>
              <a:buNone/>
            </a:pPr>
            <a:r>
              <a:rPr lang="en-US" sz="1700" dirty="0">
                <a:solidFill>
                  <a:srgbClr val="D6D9D7"/>
                </a:solidFill>
                <a:latin typeface="DM Sans" pitchFamily="34" charset="0"/>
                <a:ea typeface="DM Sans" pitchFamily="34" charset="-122"/>
                <a:cs typeface="DM Sans" pitchFamily="34" charset="-120"/>
              </a:rPr>
              <a:t>Workshop Organization</a:t>
            </a:r>
            <a:endParaRPr lang="en-US" sz="1700" dirty="0"/>
          </a:p>
        </p:txBody>
      </p:sp>
      <p:sp>
        <p:nvSpPr>
          <p:cNvPr id="9" name="Text 5"/>
          <p:cNvSpPr/>
          <p:nvPr/>
        </p:nvSpPr>
        <p:spPr>
          <a:xfrm>
            <a:off x="604837" y="4383048"/>
            <a:ext cx="7934325" cy="276582"/>
          </a:xfrm>
          <a:prstGeom prst="rect">
            <a:avLst/>
          </a:prstGeom>
          <a:noFill/>
        </p:spPr>
        <p:txBody>
          <a:bodyPr wrap="none" rtlCol="0" anchor="t"/>
          <a:lstStyle/>
          <a:p>
            <a:pPr marL="0" indent="0" algn="l">
              <a:lnSpc>
                <a:spcPts val="2175"/>
              </a:lnSpc>
              <a:buNone/>
            </a:pPr>
            <a:r>
              <a:rPr lang="en-US" sz="1360" dirty="0">
                <a:solidFill>
                  <a:srgbClr val="D6D9D7"/>
                </a:solidFill>
                <a:latin typeface="Inter" pitchFamily="34" charset="0"/>
                <a:ea typeface="Inter" pitchFamily="34" charset="-122"/>
                <a:cs typeface="Inter" pitchFamily="34" charset="-120"/>
              </a:rPr>
              <a:t>Leading workshops to enhance technical skills.</a:t>
            </a:r>
            <a:endParaRPr lang="en-US" sz="1360" dirty="0"/>
          </a:p>
        </p:txBody>
      </p:sp>
      <p:pic>
        <p:nvPicPr>
          <p:cNvPr id="10" name="Image 2" descr="preencoded.png"/>
          <p:cNvPicPr>
            <a:picLocks noChangeAspect="1"/>
          </p:cNvPicPr>
          <p:nvPr/>
        </p:nvPicPr>
        <p:blipFill>
          <a:blip r:embed="rId2"/>
          <a:stretch>
            <a:fillRect/>
          </a:stretch>
        </p:blipFill>
        <p:spPr>
          <a:xfrm>
            <a:off x="604837" y="5178028"/>
            <a:ext cx="431959" cy="431959"/>
          </a:xfrm>
          <a:prstGeom prst="rect">
            <a:avLst/>
          </a:prstGeom>
        </p:spPr>
      </p:pic>
      <p:sp>
        <p:nvSpPr>
          <p:cNvPr id="11" name="Text 6"/>
          <p:cNvSpPr/>
          <p:nvPr/>
        </p:nvSpPr>
        <p:spPr>
          <a:xfrm>
            <a:off x="604837" y="5782747"/>
            <a:ext cx="2160270" cy="269915"/>
          </a:xfrm>
          <a:prstGeom prst="rect">
            <a:avLst/>
          </a:prstGeom>
          <a:noFill/>
        </p:spPr>
        <p:txBody>
          <a:bodyPr wrap="none" rtlCol="0" anchor="t"/>
          <a:lstStyle/>
          <a:p>
            <a:pPr marL="0" indent="0" algn="l">
              <a:lnSpc>
                <a:spcPts val="2125"/>
              </a:lnSpc>
              <a:buNone/>
            </a:pPr>
            <a:r>
              <a:rPr lang="en-US" sz="1700" dirty="0">
                <a:solidFill>
                  <a:srgbClr val="D6D9D7"/>
                </a:solidFill>
                <a:latin typeface="DM Sans" pitchFamily="34" charset="0"/>
                <a:ea typeface="DM Sans" pitchFamily="34" charset="-122"/>
                <a:cs typeface="DM Sans" pitchFamily="34" charset="-120"/>
              </a:rPr>
              <a:t>Microsoft Azure</a:t>
            </a:r>
            <a:endParaRPr lang="en-US" sz="1700" dirty="0"/>
          </a:p>
        </p:txBody>
      </p:sp>
      <p:sp>
        <p:nvSpPr>
          <p:cNvPr id="12" name="Text 7"/>
          <p:cNvSpPr/>
          <p:nvPr/>
        </p:nvSpPr>
        <p:spPr>
          <a:xfrm>
            <a:off x="604837" y="6156246"/>
            <a:ext cx="7934325" cy="276582"/>
          </a:xfrm>
          <a:prstGeom prst="rect">
            <a:avLst/>
          </a:prstGeom>
          <a:noFill/>
        </p:spPr>
        <p:txBody>
          <a:bodyPr wrap="none" rtlCol="0" anchor="t"/>
          <a:lstStyle/>
          <a:p>
            <a:pPr marL="0" indent="0" algn="l">
              <a:lnSpc>
                <a:spcPts val="2175"/>
              </a:lnSpc>
              <a:buNone/>
            </a:pPr>
            <a:r>
              <a:rPr lang="en-US" sz="1360" dirty="0">
                <a:solidFill>
                  <a:srgbClr val="D6D9D7"/>
                </a:solidFill>
                <a:latin typeface="Inter" pitchFamily="34" charset="0"/>
                <a:ea typeface="Inter" pitchFamily="34" charset="-122"/>
                <a:cs typeface="Inter" pitchFamily="34" charset="-120"/>
              </a:rPr>
              <a:t>Gaining practical experience in cloud services.</a:t>
            </a:r>
            <a:endParaRPr lang="en-US" sz="1360" dirty="0"/>
          </a:p>
        </p:txBody>
      </p:sp>
      <p:pic>
        <p:nvPicPr>
          <p:cNvPr id="13" name="Image 3" descr="preencoded.png"/>
          <p:cNvPicPr>
            <a:picLocks noChangeAspect="1"/>
          </p:cNvPicPr>
          <p:nvPr/>
        </p:nvPicPr>
        <p:blipFill>
          <a:blip r:embed="rId3"/>
          <a:stretch>
            <a:fillRect/>
          </a:stretch>
        </p:blipFill>
        <p:spPr>
          <a:xfrm>
            <a:off x="604837" y="6951226"/>
            <a:ext cx="431959" cy="431959"/>
          </a:xfrm>
          <a:prstGeom prst="rect">
            <a:avLst/>
          </a:prstGeom>
        </p:spPr>
      </p:pic>
      <p:sp>
        <p:nvSpPr>
          <p:cNvPr id="14" name="Text 8"/>
          <p:cNvSpPr/>
          <p:nvPr/>
        </p:nvSpPr>
        <p:spPr>
          <a:xfrm>
            <a:off x="604837" y="7555944"/>
            <a:ext cx="2160270" cy="269915"/>
          </a:xfrm>
          <a:prstGeom prst="rect">
            <a:avLst/>
          </a:prstGeom>
          <a:noFill/>
        </p:spPr>
        <p:txBody>
          <a:bodyPr wrap="none" rtlCol="0" anchor="t"/>
          <a:lstStyle/>
          <a:p>
            <a:pPr marL="0" indent="0" algn="l">
              <a:lnSpc>
                <a:spcPts val="2125"/>
              </a:lnSpc>
              <a:buNone/>
            </a:pPr>
            <a:r>
              <a:rPr lang="en-US" sz="1700" dirty="0">
                <a:solidFill>
                  <a:srgbClr val="D6D9D7"/>
                </a:solidFill>
                <a:latin typeface="DM Sans" pitchFamily="34" charset="0"/>
                <a:ea typeface="DM Sans" pitchFamily="34" charset="-122"/>
                <a:cs typeface="DM Sans" pitchFamily="34" charset="-120"/>
              </a:rPr>
              <a:t>Technical Training</a:t>
            </a:r>
            <a:endParaRPr lang="en-US" sz="1700" dirty="0"/>
          </a:p>
        </p:txBody>
      </p:sp>
      <p:sp>
        <p:nvSpPr>
          <p:cNvPr id="15" name="Text 9"/>
          <p:cNvSpPr/>
          <p:nvPr/>
        </p:nvSpPr>
        <p:spPr>
          <a:xfrm>
            <a:off x="604837" y="7929443"/>
            <a:ext cx="7934325" cy="276582"/>
          </a:xfrm>
          <a:prstGeom prst="rect">
            <a:avLst/>
          </a:prstGeom>
          <a:noFill/>
        </p:spPr>
        <p:txBody>
          <a:bodyPr wrap="none" rtlCol="0" anchor="t"/>
          <a:lstStyle/>
          <a:p>
            <a:pPr marL="0" indent="0" algn="l">
              <a:lnSpc>
                <a:spcPts val="2175"/>
              </a:lnSpc>
              <a:buNone/>
            </a:pPr>
            <a:r>
              <a:rPr lang="en-US" sz="1360" dirty="0">
                <a:solidFill>
                  <a:srgbClr val="D6D9D7"/>
                </a:solidFill>
                <a:latin typeface="Inter" pitchFamily="34" charset="0"/>
                <a:ea typeface="Inter" pitchFamily="34" charset="-122"/>
                <a:cs typeface="Inter" pitchFamily="34" charset="-120"/>
              </a:rPr>
              <a:t>Engaging in online training and earning certifications.</a:t>
            </a:r>
            <a:endParaRPr lang="en-US" sz="136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1213"/>
          </a:solidFill>
        </p:spPr>
      </p:sp>
      <p:sp>
        <p:nvSpPr>
          <p:cNvPr id="3" name="Shape 1"/>
          <p:cNvSpPr/>
          <p:nvPr/>
        </p:nvSpPr>
        <p:spPr>
          <a:xfrm>
            <a:off x="0" y="0"/>
            <a:ext cx="14630400" cy="8356640"/>
          </a:xfrm>
          <a:prstGeom prst="rect">
            <a:avLst/>
          </a:prstGeom>
          <a:solidFill>
            <a:srgbClr val="2D3133"/>
          </a:solidFill>
        </p:spPr>
      </p:sp>
      <p:sp>
        <p:nvSpPr>
          <p:cNvPr id="4" name="Text 2"/>
          <p:cNvSpPr/>
          <p:nvPr/>
        </p:nvSpPr>
        <p:spPr>
          <a:xfrm>
            <a:off x="2517696" y="483037"/>
            <a:ext cx="7087433" cy="548878"/>
          </a:xfrm>
          <a:prstGeom prst="rect">
            <a:avLst/>
          </a:prstGeom>
          <a:noFill/>
        </p:spPr>
        <p:txBody>
          <a:bodyPr wrap="none" rtlCol="0" anchor="t"/>
          <a:lstStyle/>
          <a:p>
            <a:pPr marL="0" indent="0">
              <a:lnSpc>
                <a:spcPts val="4320"/>
              </a:lnSpc>
              <a:buNone/>
            </a:pPr>
            <a:r>
              <a:rPr lang="en-US" sz="3460" dirty="0">
                <a:solidFill>
                  <a:srgbClr val="F7F7F8"/>
                </a:solidFill>
                <a:latin typeface="DM Sans" pitchFamily="34" charset="0"/>
                <a:ea typeface="DM Sans" pitchFamily="34" charset="-122"/>
                <a:cs typeface="DM Sans" pitchFamily="34" charset="-120"/>
              </a:rPr>
              <a:t>Content Intern at Eneza Education</a:t>
            </a:r>
            <a:endParaRPr lang="en-US" sz="3460" dirty="0"/>
          </a:p>
        </p:txBody>
      </p:sp>
      <p:sp>
        <p:nvSpPr>
          <p:cNvPr id="5" name="Text 3"/>
          <p:cNvSpPr/>
          <p:nvPr/>
        </p:nvSpPr>
        <p:spPr>
          <a:xfrm>
            <a:off x="2517696" y="1383149"/>
            <a:ext cx="9594890" cy="2247900"/>
          </a:xfrm>
          <a:prstGeom prst="rect">
            <a:avLst/>
          </a:prstGeom>
          <a:noFill/>
        </p:spPr>
        <p:txBody>
          <a:bodyPr wrap="square" rtlCol="0" anchor="t"/>
          <a:lstStyle/>
          <a:p>
            <a:pPr marL="0" indent="0">
              <a:lnSpc>
                <a:spcPts val="2215"/>
              </a:lnSpc>
              <a:buNone/>
            </a:pPr>
            <a:r>
              <a:rPr lang="en-US" sz="1385" dirty="0">
                <a:solidFill>
                  <a:srgbClr val="D6D9D7"/>
                </a:solidFill>
                <a:latin typeface="Inter" pitchFamily="34" charset="0"/>
                <a:ea typeface="Inter" pitchFamily="34" charset="-122"/>
                <a:cs typeface="Inter" pitchFamily="34" charset="-120"/>
              </a:rPr>
              <a:t>As a Content Intern at Eneza Education, I had the responsibility of ensuring the quality and accuracy of educational content on the Mwalimoo Platform. I efficiently uploaded offline-created lessons, ensuring they met the platform's standards. This role required meticulous attention to detail and a strong understanding of educational content management. I reviewed responses provided by responders and the BOT, offering constructive feedback and suggestions for improvement. Collaborating with the content associate, I addressed content-related issues and discrepancies, ensuring that the platform delivered high-quality educational resources. This experience enhanced my content management skills and deepened my understanding of the importance of accessible and accurate educational materials.</a:t>
            </a:r>
            <a:endParaRPr lang="en-US" sz="1385" dirty="0"/>
          </a:p>
        </p:txBody>
      </p:sp>
      <p:sp>
        <p:nvSpPr>
          <p:cNvPr id="7" name="Text 4"/>
          <p:cNvSpPr/>
          <p:nvPr/>
        </p:nvSpPr>
        <p:spPr>
          <a:xfrm>
            <a:off x="2517696" y="6931700"/>
            <a:ext cx="2796302" cy="274439"/>
          </a:xfrm>
          <a:prstGeom prst="rect">
            <a:avLst/>
          </a:prstGeom>
          <a:noFill/>
        </p:spPr>
        <p:txBody>
          <a:bodyPr wrap="none" rtlCol="0" anchor="t"/>
          <a:lstStyle/>
          <a:p>
            <a:pPr marL="0" indent="0" algn="l">
              <a:lnSpc>
                <a:spcPts val="2160"/>
              </a:lnSpc>
              <a:buNone/>
            </a:pPr>
            <a:r>
              <a:rPr lang="en-US" sz="1730" dirty="0">
                <a:solidFill>
                  <a:srgbClr val="D6D9D7"/>
                </a:solidFill>
                <a:latin typeface="DM Sans" pitchFamily="34" charset="0"/>
                <a:ea typeface="DM Sans" pitchFamily="34" charset="-122"/>
                <a:cs typeface="DM Sans" pitchFamily="34" charset="-120"/>
              </a:rPr>
              <a:t>Content Quality Assurance</a:t>
            </a:r>
            <a:endParaRPr lang="en-US" sz="1730" dirty="0"/>
          </a:p>
        </p:txBody>
      </p:sp>
      <p:sp>
        <p:nvSpPr>
          <p:cNvPr id="8" name="Text 5"/>
          <p:cNvSpPr/>
          <p:nvPr/>
        </p:nvSpPr>
        <p:spPr>
          <a:xfrm>
            <a:off x="2517696" y="7311509"/>
            <a:ext cx="4665702" cy="561975"/>
          </a:xfrm>
          <a:prstGeom prst="rect">
            <a:avLst/>
          </a:prstGeom>
          <a:noFill/>
        </p:spPr>
        <p:txBody>
          <a:bodyPr wrap="square" rtlCol="0" anchor="t"/>
          <a:lstStyle/>
          <a:p>
            <a:pPr marL="0" indent="0" algn="l">
              <a:lnSpc>
                <a:spcPts val="2215"/>
              </a:lnSpc>
              <a:buNone/>
            </a:pPr>
            <a:r>
              <a:rPr lang="en-US" sz="1385" dirty="0">
                <a:solidFill>
                  <a:srgbClr val="D6D9D7"/>
                </a:solidFill>
                <a:latin typeface="Inter" pitchFamily="34" charset="0"/>
                <a:ea typeface="Inter" pitchFamily="34" charset="-122"/>
                <a:cs typeface="Inter" pitchFamily="34" charset="-120"/>
              </a:rPr>
              <a:t>Ensuring the accuracy and quality of educational content.</a:t>
            </a:r>
            <a:endParaRPr lang="en-US" sz="1385" dirty="0"/>
          </a:p>
        </p:txBody>
      </p:sp>
      <p:sp>
        <p:nvSpPr>
          <p:cNvPr id="10" name="Text 6"/>
          <p:cNvSpPr/>
          <p:nvPr/>
        </p:nvSpPr>
        <p:spPr>
          <a:xfrm>
            <a:off x="7446764" y="6931819"/>
            <a:ext cx="2258258" cy="274439"/>
          </a:xfrm>
          <a:prstGeom prst="rect">
            <a:avLst/>
          </a:prstGeom>
          <a:noFill/>
        </p:spPr>
        <p:txBody>
          <a:bodyPr wrap="none" rtlCol="0" anchor="t"/>
          <a:lstStyle/>
          <a:p>
            <a:pPr marL="0" indent="0" algn="l">
              <a:lnSpc>
                <a:spcPts val="2160"/>
              </a:lnSpc>
              <a:buNone/>
            </a:pPr>
            <a:r>
              <a:rPr lang="en-US" sz="1730" dirty="0">
                <a:solidFill>
                  <a:srgbClr val="D6D9D7"/>
                </a:solidFill>
                <a:latin typeface="DM Sans" pitchFamily="34" charset="0"/>
                <a:ea typeface="DM Sans" pitchFamily="34" charset="-122"/>
                <a:cs typeface="DM Sans" pitchFamily="34" charset="-120"/>
              </a:rPr>
              <a:t>Content Management</a:t>
            </a:r>
            <a:endParaRPr lang="en-US" sz="1730" dirty="0"/>
          </a:p>
        </p:txBody>
      </p:sp>
      <p:sp>
        <p:nvSpPr>
          <p:cNvPr id="11" name="Text 7"/>
          <p:cNvSpPr/>
          <p:nvPr/>
        </p:nvSpPr>
        <p:spPr>
          <a:xfrm>
            <a:off x="7446764" y="7311628"/>
            <a:ext cx="4665821" cy="561975"/>
          </a:xfrm>
          <a:prstGeom prst="rect">
            <a:avLst/>
          </a:prstGeom>
          <a:noFill/>
        </p:spPr>
        <p:txBody>
          <a:bodyPr wrap="square" rtlCol="0" anchor="t"/>
          <a:lstStyle/>
          <a:p>
            <a:pPr marL="0" indent="0" algn="l">
              <a:lnSpc>
                <a:spcPts val="2215"/>
              </a:lnSpc>
              <a:buNone/>
            </a:pPr>
            <a:r>
              <a:rPr lang="en-US" sz="1385" dirty="0">
                <a:solidFill>
                  <a:srgbClr val="D6D9D7"/>
                </a:solidFill>
                <a:latin typeface="Inter" pitchFamily="34" charset="0"/>
                <a:ea typeface="Inter" pitchFamily="34" charset="-122"/>
                <a:cs typeface="Inter" pitchFamily="34" charset="-120"/>
              </a:rPr>
              <a:t>Understanding and managing educational content effectively.</a:t>
            </a:r>
            <a:endParaRPr lang="en-US" sz="138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8403</Words>
  <Application>WPS Presentation</Application>
  <PresentationFormat>On-screen Show (16:9)</PresentationFormat>
  <Paragraphs>162</Paragraphs>
  <Slides>10</Slides>
  <Notes>10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10</vt:i4>
      </vt:variant>
    </vt:vector>
  </HeadingPairs>
  <TitlesOfParts>
    <vt:vector size="26" baseType="lpstr">
      <vt:lpstr>Arial</vt:lpstr>
      <vt:lpstr>SimSun</vt:lpstr>
      <vt:lpstr>Wingdings</vt:lpstr>
      <vt:lpstr>DejaVu Sans</vt:lpstr>
      <vt:lpstr>DM Sans</vt:lpstr>
      <vt:lpstr>C059</vt:lpstr>
      <vt:lpstr>DM Sans</vt:lpstr>
      <vt:lpstr>DM Sans</vt:lpstr>
      <vt:lpstr>Inter</vt:lpstr>
      <vt:lpstr>Inter</vt:lpstr>
      <vt:lpstr>Inter</vt:lpstr>
      <vt:lpstr>Calibri</vt:lpstr>
      <vt:lpstr>Microsoft YaHei</vt:lpstr>
      <vt:lpstr>Droid Sans Fallback</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mike-wetu</cp:lastModifiedBy>
  <cp:revision>2</cp:revision>
  <dcterms:created xsi:type="dcterms:W3CDTF">2024-08-04T15:58:16Z</dcterms:created>
  <dcterms:modified xsi:type="dcterms:W3CDTF">2024-08-04T15:58:16Z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1033-11.1.0.11698</vt:lpwstr>
  </property>
</Properties>
</file>