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Kollektif Bold" charset="1" panose="020B0604020101010102"/>
      <p:regular r:id="rId21"/>
    </p:embeddedFont>
    <p:embeddedFont>
      <p:font typeface="Arial" charset="1" panose="020B0502020202020204"/>
      <p:regular r:id="rId22"/>
    </p:embeddedFont>
    <p:embeddedFont>
      <p:font typeface="Canva Sans Bold" charset="1" panose="020B0803030501040103"/>
      <p:regular r:id="rId23"/>
    </p:embeddedFont>
    <p:embeddedFont>
      <p:font typeface="Inter Bold" charset="1" panose="020B0802030000000004"/>
      <p:regular r:id="rId24"/>
    </p:embeddedFont>
    <p:embeddedFont>
      <p:font typeface="Inter" charset="1" panose="020B0502030000000004"/>
      <p:regular r:id="rId25"/>
    </p:embeddedFont>
    <p:embeddedFont>
      <p:font typeface="Garet Bold" charset="1" panose="00000000000000000000"/>
      <p:regular r:id="rId26"/>
    </p:embeddedFont>
    <p:embeddedFont>
      <p:font typeface="Garet" charset="1" panose="00000000000000000000"/>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258213" y="1995496"/>
            <a:ext cx="6296008" cy="629600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alpha val="49804"/>
              </a:srgbClr>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6" id="6"/>
          <p:cNvGrpSpPr/>
          <p:nvPr/>
        </p:nvGrpSpPr>
        <p:grpSpPr>
          <a:xfrm rot="0">
            <a:off x="10229765" y="1995496"/>
            <a:ext cx="6296008" cy="629600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9" id="9"/>
          <p:cNvGrpSpPr/>
          <p:nvPr/>
        </p:nvGrpSpPr>
        <p:grpSpPr>
          <a:xfrm rot="0">
            <a:off x="6292331" y="1995496"/>
            <a:ext cx="6296008" cy="629600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2" id="12"/>
          <p:cNvSpPr txBox="true"/>
          <p:nvPr/>
        </p:nvSpPr>
        <p:spPr>
          <a:xfrm rot="0">
            <a:off x="3737179" y="1418500"/>
            <a:ext cx="10524612" cy="8420100"/>
          </a:xfrm>
          <a:prstGeom prst="rect">
            <a:avLst/>
          </a:prstGeom>
        </p:spPr>
        <p:txBody>
          <a:bodyPr anchor="t" rtlCol="false" tIns="0" lIns="0" bIns="0" rIns="0">
            <a:spAutoFit/>
          </a:bodyPr>
          <a:lstStyle/>
          <a:p>
            <a:pPr algn="ctr">
              <a:lnSpc>
                <a:spcPts val="9360"/>
              </a:lnSpc>
            </a:pPr>
            <a:r>
              <a:rPr lang="en-US" b="true" sz="7800" spc="1365">
                <a:solidFill>
                  <a:srgbClr val="000000"/>
                </a:solidFill>
                <a:latin typeface="Kollektif Bold"/>
                <a:ea typeface="Kollektif Bold"/>
                <a:cs typeface="Kollektif Bold"/>
                <a:sym typeface="Kollektif Bold"/>
              </a:rPr>
              <a:t>ANALYZING</a:t>
            </a:r>
            <a:r>
              <a:rPr lang="en-US" b="true" sz="7800" spc="1365">
                <a:solidFill>
                  <a:srgbClr val="000000"/>
                </a:solidFill>
                <a:latin typeface="Kollektif Bold"/>
                <a:ea typeface="Kollektif Bold"/>
                <a:cs typeface="Kollektif Bold"/>
                <a:sym typeface="Kollektif Bold"/>
              </a:rPr>
              <a:t> AND COMPRESSING IMAGES USING </a:t>
            </a:r>
          </a:p>
          <a:p>
            <a:pPr algn="ctr">
              <a:lnSpc>
                <a:spcPts val="9360"/>
              </a:lnSpc>
            </a:pPr>
            <a:r>
              <a:rPr lang="en-US" b="true" sz="7800" spc="1365">
                <a:solidFill>
                  <a:srgbClr val="000000"/>
                </a:solidFill>
                <a:latin typeface="Kollektif Bold"/>
                <a:ea typeface="Kollektif Bold"/>
                <a:cs typeface="Kollektif Bold"/>
                <a:sym typeface="Kollektif Bold"/>
              </a:rPr>
              <a:t>WAVELET TRANSFORM </a:t>
            </a:r>
          </a:p>
          <a:p>
            <a:pPr algn="ctr" marL="0" indent="0" lvl="0">
              <a:lnSpc>
                <a:spcPts val="9360"/>
              </a:lnSpc>
            </a:pPr>
          </a:p>
        </p:txBody>
      </p:sp>
      <p:sp>
        <p:nvSpPr>
          <p:cNvPr name="TextBox 13" id="13"/>
          <p:cNvSpPr txBox="true"/>
          <p:nvPr/>
        </p:nvSpPr>
        <p:spPr>
          <a:xfrm rot="0">
            <a:off x="10227475" y="9044913"/>
            <a:ext cx="7001386" cy="469900"/>
          </a:xfrm>
          <a:prstGeom prst="rect">
            <a:avLst/>
          </a:prstGeom>
        </p:spPr>
        <p:txBody>
          <a:bodyPr anchor="t" rtlCol="false" tIns="0" lIns="0" bIns="0" rIns="0">
            <a:spAutoFit/>
          </a:bodyPr>
          <a:lstStyle/>
          <a:p>
            <a:pPr algn="r" marL="0" indent="0" lvl="0">
              <a:lnSpc>
                <a:spcPts val="3499"/>
              </a:lnSpc>
              <a:spcBef>
                <a:spcPct val="0"/>
              </a:spcBef>
            </a:pPr>
            <a:r>
              <a:rPr lang="en-US" sz="2499" spc="124">
                <a:solidFill>
                  <a:srgbClr val="000000"/>
                </a:solidFill>
                <a:latin typeface="Arial"/>
                <a:ea typeface="Arial"/>
                <a:cs typeface="Arial"/>
                <a:sym typeface="Arial"/>
              </a:rPr>
              <a:t>18 April 2024</a:t>
            </a:r>
          </a:p>
        </p:txBody>
      </p:sp>
      <p:sp>
        <p:nvSpPr>
          <p:cNvPr name="TextBox 14" id="14"/>
          <p:cNvSpPr txBox="true"/>
          <p:nvPr/>
        </p:nvSpPr>
        <p:spPr>
          <a:xfrm rot="0">
            <a:off x="0" y="7754434"/>
            <a:ext cx="6417766" cy="219836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Project by </a:t>
            </a:r>
          </a:p>
          <a:p>
            <a:pPr algn="l">
              <a:lnSpc>
                <a:spcPts val="5880"/>
              </a:lnSpc>
            </a:pPr>
            <a:r>
              <a:rPr lang="en-US" sz="4200" b="true">
                <a:solidFill>
                  <a:srgbClr val="000000"/>
                </a:solidFill>
                <a:latin typeface="Canva Sans Bold"/>
                <a:ea typeface="Canva Sans Bold"/>
                <a:cs typeface="Canva Sans Bold"/>
                <a:sym typeface="Canva Sans Bold"/>
              </a:rPr>
              <a:t>Aditya (2210993506)</a:t>
            </a:r>
          </a:p>
          <a:p>
            <a:pPr algn="l">
              <a:lnSpc>
                <a:spcPts val="5880"/>
              </a:lnSpc>
            </a:pPr>
            <a:r>
              <a:rPr lang="en-US" sz="4200" b="true">
                <a:solidFill>
                  <a:srgbClr val="000000"/>
                </a:solidFill>
                <a:latin typeface="Canva Sans Bold"/>
                <a:ea typeface="Canva Sans Bold"/>
                <a:cs typeface="Canva Sans Bold"/>
                <a:sym typeface="Canva Sans Bold"/>
              </a:rPr>
              <a:t>Marushika (2210993538)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66044" y="-249701"/>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6193586"/>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6433481" y="8947187"/>
            <a:ext cx="825819" cy="8258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15917025" y="8947187"/>
            <a:ext cx="825819" cy="8258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Freeform 14" id="14"/>
          <p:cNvSpPr/>
          <p:nvPr/>
        </p:nvSpPr>
        <p:spPr>
          <a:xfrm flipH="false" flipV="false" rot="0">
            <a:off x="3257139" y="7404225"/>
            <a:ext cx="4058898" cy="1172022"/>
          </a:xfrm>
          <a:custGeom>
            <a:avLst/>
            <a:gdLst/>
            <a:ahLst/>
            <a:cxnLst/>
            <a:rect r="r" b="b" t="t" l="l"/>
            <a:pathLst>
              <a:path h="1172022" w="4058898">
                <a:moveTo>
                  <a:pt x="0" y="0"/>
                </a:moveTo>
                <a:lnTo>
                  <a:pt x="4058899" y="0"/>
                </a:lnTo>
                <a:lnTo>
                  <a:pt x="4058899" y="1172023"/>
                </a:lnTo>
                <a:lnTo>
                  <a:pt x="0" y="1172023"/>
                </a:lnTo>
                <a:lnTo>
                  <a:pt x="0" y="0"/>
                </a:lnTo>
                <a:close/>
              </a:path>
            </a:pathLst>
          </a:custGeom>
          <a:blipFill>
            <a:blip r:embed="rId2"/>
            <a:stretch>
              <a:fillRect l="0" t="0" r="0" b="0"/>
            </a:stretch>
          </a:blipFill>
        </p:spPr>
      </p:sp>
      <p:sp>
        <p:nvSpPr>
          <p:cNvPr name="TextBox 15" id="15"/>
          <p:cNvSpPr txBox="true"/>
          <p:nvPr/>
        </p:nvSpPr>
        <p:spPr>
          <a:xfrm rot="0">
            <a:off x="389560" y="688949"/>
            <a:ext cx="15322796" cy="1066800"/>
          </a:xfrm>
          <a:prstGeom prst="rect">
            <a:avLst/>
          </a:prstGeom>
        </p:spPr>
        <p:txBody>
          <a:bodyPr anchor="t" rtlCol="false" tIns="0" lIns="0" bIns="0" rIns="0">
            <a:spAutoFit/>
          </a:bodyPr>
          <a:lstStyle/>
          <a:p>
            <a:pPr algn="l" marL="0" indent="0" lvl="0">
              <a:lnSpc>
                <a:spcPts val="7440"/>
              </a:lnSpc>
            </a:pPr>
            <a:r>
              <a:rPr lang="en-US" b="true" sz="6200" spc="1085">
                <a:solidFill>
                  <a:srgbClr val="000000"/>
                </a:solidFill>
                <a:latin typeface="Kollektif Bold"/>
                <a:ea typeface="Kollektif Bold"/>
                <a:cs typeface="Kollektif Bold"/>
                <a:sym typeface="Kollektif Bold"/>
              </a:rPr>
              <a:t>PERFORMANCES METRICES</a:t>
            </a:r>
          </a:p>
        </p:txBody>
      </p:sp>
      <p:sp>
        <p:nvSpPr>
          <p:cNvPr name="TextBox 16" id="16"/>
          <p:cNvSpPr txBox="true"/>
          <p:nvPr/>
        </p:nvSpPr>
        <p:spPr>
          <a:xfrm rot="0">
            <a:off x="856338" y="2457091"/>
            <a:ext cx="15886506" cy="1362957"/>
          </a:xfrm>
          <a:prstGeom prst="rect">
            <a:avLst/>
          </a:prstGeom>
        </p:spPr>
        <p:txBody>
          <a:bodyPr anchor="t" rtlCol="false" tIns="0" lIns="0" bIns="0" rIns="0">
            <a:spAutoFit/>
          </a:bodyPr>
          <a:lstStyle/>
          <a:p>
            <a:pPr algn="l">
              <a:lnSpc>
                <a:spcPts val="3626"/>
              </a:lnSpc>
              <a:spcBef>
                <a:spcPct val="0"/>
              </a:spcBef>
            </a:pPr>
            <a:r>
              <a:rPr lang="en-US" sz="2590">
                <a:solidFill>
                  <a:srgbClr val="000000"/>
                </a:solidFill>
                <a:latin typeface="Inter"/>
                <a:ea typeface="Inter"/>
                <a:cs typeface="Inter"/>
                <a:sym typeface="Inter"/>
              </a:rPr>
              <a:t>Quantification of Error: MSE quantifies the average squared difference between the intensity values of corresponding pixels in two images. It measures the overall discrepancy or error between the original and reconstructed images. </a:t>
            </a:r>
          </a:p>
        </p:txBody>
      </p:sp>
      <p:sp>
        <p:nvSpPr>
          <p:cNvPr name="TextBox 17" id="17"/>
          <p:cNvSpPr txBox="true"/>
          <p:nvPr/>
        </p:nvSpPr>
        <p:spPr>
          <a:xfrm rot="0">
            <a:off x="856338" y="4105797"/>
            <a:ext cx="15319211" cy="1783245"/>
          </a:xfrm>
          <a:prstGeom prst="rect">
            <a:avLst/>
          </a:prstGeom>
        </p:spPr>
        <p:txBody>
          <a:bodyPr anchor="t" rtlCol="false" tIns="0" lIns="0" bIns="0" rIns="0">
            <a:spAutoFit/>
          </a:bodyPr>
          <a:lstStyle/>
          <a:p>
            <a:pPr algn="l">
              <a:lnSpc>
                <a:spcPts val="3560"/>
              </a:lnSpc>
              <a:spcBef>
                <a:spcPct val="0"/>
              </a:spcBef>
            </a:pPr>
            <a:r>
              <a:rPr lang="en-US" sz="2543">
                <a:solidFill>
                  <a:srgbClr val="000000"/>
                </a:solidFill>
                <a:latin typeface="Inter"/>
                <a:ea typeface="Inter"/>
                <a:cs typeface="Inter"/>
                <a:sym typeface="Inter"/>
              </a:rPr>
              <a:t>Use in Image Compression: In the context of image compression, MSE is often used as a quality measure to evaluate the performance of compression algorithms. Lower MSE values imply better compression performance, indicating that the compressed image closely resembles the original with minimal distortion.</a:t>
            </a:r>
          </a:p>
        </p:txBody>
      </p:sp>
      <p:sp>
        <p:nvSpPr>
          <p:cNvPr name="TextBox 18" id="18"/>
          <p:cNvSpPr txBox="true"/>
          <p:nvPr/>
        </p:nvSpPr>
        <p:spPr>
          <a:xfrm rot="0">
            <a:off x="-538645" y="1910354"/>
            <a:ext cx="7180663" cy="440220"/>
          </a:xfrm>
          <a:prstGeom prst="rect">
            <a:avLst/>
          </a:prstGeom>
        </p:spPr>
        <p:txBody>
          <a:bodyPr anchor="t" rtlCol="false" tIns="0" lIns="0" bIns="0" rIns="0">
            <a:spAutoFit/>
          </a:bodyPr>
          <a:lstStyle/>
          <a:p>
            <a:pPr algn="ctr">
              <a:lnSpc>
                <a:spcPts val="3560"/>
              </a:lnSpc>
              <a:spcBef>
                <a:spcPct val="0"/>
              </a:spcBef>
            </a:pPr>
            <a:r>
              <a:rPr lang="en-US" b="true" sz="2543">
                <a:solidFill>
                  <a:srgbClr val="000000"/>
                </a:solidFill>
                <a:latin typeface="Inter Bold"/>
                <a:ea typeface="Inter Bold"/>
                <a:cs typeface="Inter Bold"/>
                <a:sym typeface="Inter Bold"/>
              </a:rPr>
              <a:t>MSE(Mean Squared Error):</a:t>
            </a:r>
          </a:p>
        </p:txBody>
      </p:sp>
      <p:sp>
        <p:nvSpPr>
          <p:cNvPr name="TextBox 19" id="19"/>
          <p:cNvSpPr txBox="true"/>
          <p:nvPr/>
        </p:nvSpPr>
        <p:spPr>
          <a:xfrm rot="0">
            <a:off x="816784" y="6136436"/>
            <a:ext cx="4469805" cy="513245"/>
          </a:xfrm>
          <a:prstGeom prst="rect">
            <a:avLst/>
          </a:prstGeom>
        </p:spPr>
        <p:txBody>
          <a:bodyPr anchor="t" rtlCol="false" tIns="0" lIns="0" bIns="0" rIns="0">
            <a:spAutoFit/>
          </a:bodyPr>
          <a:lstStyle/>
          <a:p>
            <a:pPr algn="ctr">
              <a:lnSpc>
                <a:spcPts val="4260"/>
              </a:lnSpc>
              <a:spcBef>
                <a:spcPct val="0"/>
              </a:spcBef>
            </a:pPr>
            <a:r>
              <a:rPr lang="en-US" b="true" sz="3043">
                <a:solidFill>
                  <a:srgbClr val="000000"/>
                </a:solidFill>
                <a:latin typeface="Inter Bold"/>
                <a:ea typeface="Inter Bold"/>
                <a:cs typeface="Inter Bold"/>
                <a:sym typeface="Inter Bold"/>
              </a:rPr>
              <a:t>COMMAND in MATLAB:</a:t>
            </a:r>
          </a:p>
        </p:txBody>
      </p:sp>
      <p:sp>
        <p:nvSpPr>
          <p:cNvPr name="TextBox 20" id="20"/>
          <p:cNvSpPr txBox="true"/>
          <p:nvPr/>
        </p:nvSpPr>
        <p:spPr>
          <a:xfrm rot="0">
            <a:off x="2753601" y="6754456"/>
            <a:ext cx="8683625" cy="440220"/>
          </a:xfrm>
          <a:prstGeom prst="rect">
            <a:avLst/>
          </a:prstGeom>
        </p:spPr>
        <p:txBody>
          <a:bodyPr anchor="t" rtlCol="false" tIns="0" lIns="0" bIns="0" rIns="0">
            <a:spAutoFit/>
          </a:bodyPr>
          <a:lstStyle/>
          <a:p>
            <a:pPr algn="ctr">
              <a:lnSpc>
                <a:spcPts val="3560"/>
              </a:lnSpc>
              <a:spcBef>
                <a:spcPct val="0"/>
              </a:spcBef>
            </a:pPr>
            <a:r>
              <a:rPr lang="en-US" sz="2543">
                <a:solidFill>
                  <a:srgbClr val="000000"/>
                </a:solidFill>
                <a:latin typeface="Inter"/>
                <a:ea typeface="Inter"/>
                <a:cs typeface="Inter"/>
                <a:sym typeface="Inter"/>
              </a:rPr>
              <a:t>MSE_value = immse(originalImage, reconstructedImage);</a:t>
            </a:r>
          </a:p>
        </p:txBody>
      </p:sp>
      <p:sp>
        <p:nvSpPr>
          <p:cNvPr name="TextBox 21" id="21"/>
          <p:cNvSpPr txBox="true"/>
          <p:nvPr/>
        </p:nvSpPr>
        <p:spPr>
          <a:xfrm rot="0">
            <a:off x="298085" y="7321701"/>
            <a:ext cx="2753601" cy="440220"/>
          </a:xfrm>
          <a:prstGeom prst="rect">
            <a:avLst/>
          </a:prstGeom>
        </p:spPr>
        <p:txBody>
          <a:bodyPr anchor="t" rtlCol="false" tIns="0" lIns="0" bIns="0" rIns="0">
            <a:spAutoFit/>
          </a:bodyPr>
          <a:lstStyle/>
          <a:p>
            <a:pPr algn="ctr">
              <a:lnSpc>
                <a:spcPts val="3560"/>
              </a:lnSpc>
              <a:spcBef>
                <a:spcPct val="0"/>
              </a:spcBef>
            </a:pPr>
            <a:r>
              <a:rPr lang="en-US" b="true" sz="2543">
                <a:solidFill>
                  <a:srgbClr val="000000"/>
                </a:solidFill>
                <a:latin typeface="Inter Bold"/>
                <a:ea typeface="Inter Bold"/>
                <a:cs typeface="Inter Bold"/>
                <a:sym typeface="Inter Bold"/>
              </a:rPr>
              <a:t>FORMULA: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66044" y="-249701"/>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6433481" y="8947187"/>
            <a:ext cx="825819" cy="8258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15917025" y="8947187"/>
            <a:ext cx="825819" cy="8258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4" id="14"/>
          <p:cNvGrpSpPr/>
          <p:nvPr/>
        </p:nvGrpSpPr>
        <p:grpSpPr>
          <a:xfrm rot="0">
            <a:off x="389560" y="1899862"/>
            <a:ext cx="16742844" cy="5274558"/>
            <a:chOff x="0" y="0"/>
            <a:chExt cx="22323792" cy="7032743"/>
          </a:xfrm>
        </p:grpSpPr>
        <p:sp>
          <p:nvSpPr>
            <p:cNvPr name="TextBox 15" id="15"/>
            <p:cNvSpPr txBox="true"/>
            <p:nvPr/>
          </p:nvSpPr>
          <p:spPr>
            <a:xfrm rot="0">
              <a:off x="0" y="-38100"/>
              <a:ext cx="10187620" cy="516026"/>
            </a:xfrm>
            <a:prstGeom prst="rect">
              <a:avLst/>
            </a:prstGeom>
          </p:spPr>
          <p:txBody>
            <a:bodyPr anchor="t" rtlCol="false" tIns="0" lIns="0" bIns="0" rIns="0">
              <a:spAutoFit/>
            </a:bodyPr>
            <a:lstStyle/>
            <a:p>
              <a:pPr algn="l">
                <a:lnSpc>
                  <a:spcPts val="3343"/>
                </a:lnSpc>
                <a:spcBef>
                  <a:spcPct val="0"/>
                </a:spcBef>
              </a:pPr>
              <a:r>
                <a:rPr lang="en-US" b="true" sz="2388">
                  <a:solidFill>
                    <a:srgbClr val="000000"/>
                  </a:solidFill>
                  <a:latin typeface="Garet Bold"/>
                  <a:ea typeface="Garet Bold"/>
                  <a:cs typeface="Garet Bold"/>
                  <a:sym typeface="Garet Bold"/>
                </a:rPr>
                <a:t>PSNR(Peak Signal Noise to Ratio):</a:t>
              </a:r>
            </a:p>
          </p:txBody>
        </p:sp>
        <p:sp>
          <p:nvSpPr>
            <p:cNvPr name="TextBox 16" id="16"/>
            <p:cNvSpPr txBox="true"/>
            <p:nvPr/>
          </p:nvSpPr>
          <p:spPr>
            <a:xfrm rot="0">
              <a:off x="0" y="513666"/>
              <a:ext cx="22323792" cy="1164810"/>
            </a:xfrm>
            <a:prstGeom prst="rect">
              <a:avLst/>
            </a:prstGeom>
          </p:spPr>
          <p:txBody>
            <a:bodyPr anchor="t" rtlCol="false" tIns="0" lIns="0" bIns="0" rIns="0">
              <a:spAutoFit/>
            </a:bodyPr>
            <a:lstStyle/>
            <a:p>
              <a:pPr algn="l">
                <a:lnSpc>
                  <a:spcPts val="3560"/>
                </a:lnSpc>
                <a:spcBef>
                  <a:spcPct val="0"/>
                </a:spcBef>
              </a:pPr>
              <a:r>
                <a:rPr lang="en-US" sz="2543">
                  <a:solidFill>
                    <a:srgbClr val="000000"/>
                  </a:solidFill>
                  <a:latin typeface="Inter"/>
                  <a:ea typeface="Inter"/>
                  <a:cs typeface="Inter"/>
                  <a:sym typeface="Inter"/>
                </a:rPr>
                <a:t>Quantification of Quality: PSNR quantifies the quality of the reconstructed image by measuring the ratio of the peak signal strength to the noise introduced by compression or reconstruction errors.</a:t>
              </a:r>
            </a:p>
          </p:txBody>
        </p:sp>
        <p:sp>
          <p:nvSpPr>
            <p:cNvPr name="TextBox 17" id="17"/>
            <p:cNvSpPr txBox="true"/>
            <p:nvPr/>
          </p:nvSpPr>
          <p:spPr>
            <a:xfrm rot="0">
              <a:off x="0" y="1710226"/>
              <a:ext cx="22323792" cy="1164810"/>
            </a:xfrm>
            <a:prstGeom prst="rect">
              <a:avLst/>
            </a:prstGeom>
          </p:spPr>
          <p:txBody>
            <a:bodyPr anchor="t" rtlCol="false" tIns="0" lIns="0" bIns="0" rIns="0">
              <a:spAutoFit/>
            </a:bodyPr>
            <a:lstStyle/>
            <a:p>
              <a:pPr algn="l">
                <a:lnSpc>
                  <a:spcPts val="3560"/>
                </a:lnSpc>
                <a:spcBef>
                  <a:spcPct val="0"/>
                </a:spcBef>
              </a:pPr>
              <a:r>
                <a:rPr lang="en-US" sz="2543">
                  <a:solidFill>
                    <a:srgbClr val="000000"/>
                  </a:solidFill>
                  <a:latin typeface="Inter"/>
                  <a:ea typeface="Inter"/>
                  <a:cs typeface="Inter"/>
                  <a:sym typeface="Inter"/>
                </a:rPr>
                <a:t>Higher Value, Better Quality: PSNR is typically expressed in decibels (dB), and a higher PSNR value indicates better quality, meaning that the reconstructed image closely resembles the original with minimal distortion.</a:t>
              </a:r>
            </a:p>
          </p:txBody>
        </p:sp>
        <p:sp>
          <p:nvSpPr>
            <p:cNvPr name="TextBox 18" id="18"/>
            <p:cNvSpPr txBox="true"/>
            <p:nvPr/>
          </p:nvSpPr>
          <p:spPr>
            <a:xfrm rot="0">
              <a:off x="0" y="2883434"/>
              <a:ext cx="22323792" cy="4149310"/>
            </a:xfrm>
            <a:prstGeom prst="rect">
              <a:avLst/>
            </a:prstGeom>
          </p:spPr>
          <p:txBody>
            <a:bodyPr anchor="t" rtlCol="false" tIns="0" lIns="0" bIns="0" rIns="0">
              <a:spAutoFit/>
            </a:bodyPr>
            <a:lstStyle/>
            <a:p>
              <a:pPr algn="l">
                <a:lnSpc>
                  <a:spcPts val="3560"/>
                </a:lnSpc>
                <a:spcBef>
                  <a:spcPct val="0"/>
                </a:spcBef>
              </a:pPr>
              <a:r>
                <a:rPr lang="en-US" b="true" sz="2543">
                  <a:solidFill>
                    <a:srgbClr val="000000"/>
                  </a:solidFill>
                  <a:latin typeface="Inter Bold"/>
                  <a:ea typeface="Inter Bold"/>
                  <a:cs typeface="Inter Bold"/>
                  <a:sym typeface="Inter Bold"/>
                </a:rPr>
                <a:t>Interpretation : </a:t>
              </a:r>
              <a:r>
                <a:rPr lang="en-US" sz="2543">
                  <a:solidFill>
                    <a:srgbClr val="000000"/>
                  </a:solidFill>
                  <a:latin typeface="Inter"/>
                  <a:ea typeface="Inter"/>
                  <a:cs typeface="Inter"/>
                  <a:sym typeface="Inter"/>
                </a:rPr>
                <a:t>PS</a:t>
              </a:r>
              <a:r>
                <a:rPr lang="en-US" sz="2543">
                  <a:solidFill>
                    <a:srgbClr val="000000"/>
                  </a:solidFill>
                  <a:latin typeface="Inter"/>
                  <a:ea typeface="Inter"/>
                  <a:cs typeface="Inter"/>
                  <a:sym typeface="Inter"/>
                </a:rPr>
                <a:t>NR values are commonly interpreted as follows:</a:t>
              </a:r>
            </a:p>
            <a:p>
              <a:pPr algn="l">
                <a:lnSpc>
                  <a:spcPts val="3560"/>
                </a:lnSpc>
                <a:spcBef>
                  <a:spcPct val="0"/>
                </a:spcBef>
              </a:pPr>
              <a:r>
                <a:rPr lang="en-US" sz="2543">
                  <a:solidFill>
                    <a:srgbClr val="000000"/>
                  </a:solidFill>
                  <a:latin typeface="Inter"/>
                  <a:ea typeface="Inter"/>
                  <a:cs typeface="Inter"/>
                  <a:sym typeface="Inter"/>
                </a:rPr>
                <a:t>20 dB or less: Indicates a poor quality image.</a:t>
              </a:r>
            </a:p>
            <a:p>
              <a:pPr algn="l">
                <a:lnSpc>
                  <a:spcPts val="3560"/>
                </a:lnSpc>
                <a:spcBef>
                  <a:spcPct val="0"/>
                </a:spcBef>
              </a:pPr>
              <a:r>
                <a:rPr lang="en-US" sz="2543">
                  <a:solidFill>
                    <a:srgbClr val="000000"/>
                  </a:solidFill>
                  <a:latin typeface="Inter"/>
                  <a:ea typeface="Inter"/>
                  <a:cs typeface="Inter"/>
                  <a:sym typeface="Inter"/>
                </a:rPr>
                <a:t>20-30 dB: Represents acceptable quality, but with noticeable degradation.</a:t>
              </a:r>
            </a:p>
            <a:p>
              <a:pPr algn="l">
                <a:lnSpc>
                  <a:spcPts val="3560"/>
                </a:lnSpc>
                <a:spcBef>
                  <a:spcPct val="0"/>
                </a:spcBef>
              </a:pPr>
              <a:r>
                <a:rPr lang="en-US" sz="2543">
                  <a:solidFill>
                    <a:srgbClr val="000000"/>
                  </a:solidFill>
                  <a:latin typeface="Inter"/>
                  <a:ea typeface="Inter"/>
                  <a:cs typeface="Inter"/>
                  <a:sym typeface="Inter"/>
                </a:rPr>
                <a:t>Above 30 dB: Indicates high quality, where differences from the original are imperceptible to the human eye.</a:t>
              </a:r>
            </a:p>
            <a:p>
              <a:pPr algn="l">
                <a:lnSpc>
                  <a:spcPts val="3560"/>
                </a:lnSpc>
                <a:spcBef>
                  <a:spcPct val="0"/>
                </a:spcBef>
              </a:pPr>
              <a:r>
                <a:rPr lang="en-US" sz="2543">
                  <a:solidFill>
                    <a:srgbClr val="000000"/>
                  </a:solidFill>
                  <a:latin typeface="Inter"/>
                  <a:ea typeface="Inter"/>
                  <a:cs typeface="Inter"/>
                  <a:sym typeface="Inter"/>
                </a:rPr>
                <a:t>Use in Compression: In image compression, PSNR is often used to evaluate the trade-off between compression ratio and image quality. Higher PSNR values indicate less loss in image quality due to compression.</a:t>
              </a:r>
            </a:p>
          </p:txBody>
        </p:sp>
      </p:grpSp>
      <p:sp>
        <p:nvSpPr>
          <p:cNvPr name="Freeform 19" id="19"/>
          <p:cNvSpPr/>
          <p:nvPr/>
        </p:nvSpPr>
        <p:spPr>
          <a:xfrm flipH="false" flipV="false" rot="0">
            <a:off x="3041893" y="8419953"/>
            <a:ext cx="4778175" cy="1235735"/>
          </a:xfrm>
          <a:custGeom>
            <a:avLst/>
            <a:gdLst/>
            <a:ahLst/>
            <a:cxnLst/>
            <a:rect r="r" b="b" t="t" l="l"/>
            <a:pathLst>
              <a:path h="1235735" w="4778175">
                <a:moveTo>
                  <a:pt x="0" y="0"/>
                </a:moveTo>
                <a:lnTo>
                  <a:pt x="4778175" y="0"/>
                </a:lnTo>
                <a:lnTo>
                  <a:pt x="4778175" y="1235735"/>
                </a:lnTo>
                <a:lnTo>
                  <a:pt x="0" y="1235735"/>
                </a:lnTo>
                <a:lnTo>
                  <a:pt x="0" y="0"/>
                </a:lnTo>
                <a:close/>
              </a:path>
            </a:pathLst>
          </a:custGeom>
          <a:blipFill>
            <a:blip r:embed="rId2"/>
            <a:stretch>
              <a:fillRect l="0" t="0" r="0" b="0"/>
            </a:stretch>
          </a:blipFill>
        </p:spPr>
      </p:sp>
      <p:sp>
        <p:nvSpPr>
          <p:cNvPr name="TextBox 20" id="20"/>
          <p:cNvSpPr txBox="true"/>
          <p:nvPr/>
        </p:nvSpPr>
        <p:spPr>
          <a:xfrm rot="0">
            <a:off x="389560" y="688949"/>
            <a:ext cx="15322796" cy="1066800"/>
          </a:xfrm>
          <a:prstGeom prst="rect">
            <a:avLst/>
          </a:prstGeom>
        </p:spPr>
        <p:txBody>
          <a:bodyPr anchor="t" rtlCol="false" tIns="0" lIns="0" bIns="0" rIns="0">
            <a:spAutoFit/>
          </a:bodyPr>
          <a:lstStyle/>
          <a:p>
            <a:pPr algn="l" marL="0" indent="0" lvl="0">
              <a:lnSpc>
                <a:spcPts val="7440"/>
              </a:lnSpc>
            </a:pPr>
            <a:r>
              <a:rPr lang="en-US" b="true" sz="6200" spc="1085">
                <a:solidFill>
                  <a:srgbClr val="000000"/>
                </a:solidFill>
                <a:latin typeface="Kollektif Bold"/>
                <a:ea typeface="Kollektif Bold"/>
                <a:cs typeface="Kollektif Bold"/>
                <a:sym typeface="Kollektif Bold"/>
              </a:rPr>
              <a:t>PERFORMANCES METRICES</a:t>
            </a:r>
          </a:p>
        </p:txBody>
      </p:sp>
      <p:sp>
        <p:nvSpPr>
          <p:cNvPr name="TextBox 21" id="21"/>
          <p:cNvSpPr txBox="true"/>
          <p:nvPr/>
        </p:nvSpPr>
        <p:spPr>
          <a:xfrm rot="0">
            <a:off x="389560" y="7261383"/>
            <a:ext cx="4220071" cy="489750"/>
          </a:xfrm>
          <a:prstGeom prst="rect">
            <a:avLst/>
          </a:prstGeom>
        </p:spPr>
        <p:txBody>
          <a:bodyPr anchor="t" rtlCol="false" tIns="0" lIns="0" bIns="0" rIns="0">
            <a:spAutoFit/>
          </a:bodyPr>
          <a:lstStyle/>
          <a:p>
            <a:pPr algn="ctr">
              <a:lnSpc>
                <a:spcPts val="3980"/>
              </a:lnSpc>
              <a:spcBef>
                <a:spcPct val="0"/>
              </a:spcBef>
            </a:pPr>
            <a:r>
              <a:rPr lang="en-US" b="true" sz="2843">
                <a:solidFill>
                  <a:srgbClr val="000000"/>
                </a:solidFill>
                <a:latin typeface="Inter Bold"/>
                <a:ea typeface="Inter Bold"/>
                <a:cs typeface="Inter Bold"/>
                <a:sym typeface="Inter Bold"/>
              </a:rPr>
              <a:t>COMMAND IN MATLAB:</a:t>
            </a:r>
          </a:p>
        </p:txBody>
      </p:sp>
      <p:sp>
        <p:nvSpPr>
          <p:cNvPr name="TextBox 22" id="22"/>
          <p:cNvSpPr txBox="true"/>
          <p:nvPr/>
        </p:nvSpPr>
        <p:spPr>
          <a:xfrm rot="0">
            <a:off x="2753601" y="7836858"/>
            <a:ext cx="8534004" cy="440220"/>
          </a:xfrm>
          <a:prstGeom prst="rect">
            <a:avLst/>
          </a:prstGeom>
        </p:spPr>
        <p:txBody>
          <a:bodyPr anchor="t" rtlCol="false" tIns="0" lIns="0" bIns="0" rIns="0">
            <a:spAutoFit/>
          </a:bodyPr>
          <a:lstStyle/>
          <a:p>
            <a:pPr algn="ctr">
              <a:lnSpc>
                <a:spcPts val="3560"/>
              </a:lnSpc>
              <a:spcBef>
                <a:spcPct val="0"/>
              </a:spcBef>
            </a:pPr>
            <a:r>
              <a:rPr lang="en-US" sz="2543">
                <a:solidFill>
                  <a:srgbClr val="000000"/>
                </a:solidFill>
                <a:latin typeface="Inter"/>
                <a:ea typeface="Inter"/>
                <a:cs typeface="Inter"/>
                <a:sym typeface="Inter"/>
              </a:rPr>
              <a:t>PSNR_value = psnr(originalImage, reconstructedImage);</a:t>
            </a:r>
          </a:p>
        </p:txBody>
      </p:sp>
      <p:sp>
        <p:nvSpPr>
          <p:cNvPr name="TextBox 23" id="23"/>
          <p:cNvSpPr txBox="true"/>
          <p:nvPr/>
        </p:nvSpPr>
        <p:spPr>
          <a:xfrm rot="0">
            <a:off x="790950" y="8638184"/>
            <a:ext cx="1708646" cy="440220"/>
          </a:xfrm>
          <a:prstGeom prst="rect">
            <a:avLst/>
          </a:prstGeom>
        </p:spPr>
        <p:txBody>
          <a:bodyPr anchor="t" rtlCol="false" tIns="0" lIns="0" bIns="0" rIns="0">
            <a:spAutoFit/>
          </a:bodyPr>
          <a:lstStyle/>
          <a:p>
            <a:pPr algn="ctr">
              <a:lnSpc>
                <a:spcPts val="3560"/>
              </a:lnSpc>
              <a:spcBef>
                <a:spcPct val="0"/>
              </a:spcBef>
            </a:pPr>
            <a:r>
              <a:rPr lang="en-US" b="true" sz="2543">
                <a:solidFill>
                  <a:srgbClr val="000000"/>
                </a:solidFill>
                <a:latin typeface="Inter Bold"/>
                <a:ea typeface="Inter Bold"/>
                <a:cs typeface="Inter Bold"/>
                <a:sym typeface="Inter Bold"/>
              </a:rPr>
              <a:t>FORMULA: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66044" y="-249701"/>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6433481" y="8947187"/>
            <a:ext cx="825819" cy="8258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15917025" y="8947187"/>
            <a:ext cx="825819" cy="8258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Freeform 14" id="14"/>
          <p:cNvSpPr/>
          <p:nvPr/>
        </p:nvSpPr>
        <p:spPr>
          <a:xfrm flipH="false" flipV="false" rot="0">
            <a:off x="1047750" y="1968171"/>
            <a:ext cx="4039754" cy="5137939"/>
          </a:xfrm>
          <a:custGeom>
            <a:avLst/>
            <a:gdLst/>
            <a:ahLst/>
            <a:cxnLst/>
            <a:rect r="r" b="b" t="t" l="l"/>
            <a:pathLst>
              <a:path h="5137939" w="4039754">
                <a:moveTo>
                  <a:pt x="0" y="0"/>
                </a:moveTo>
                <a:lnTo>
                  <a:pt x="4039754" y="0"/>
                </a:lnTo>
                <a:lnTo>
                  <a:pt x="4039754" y="5137940"/>
                </a:lnTo>
                <a:lnTo>
                  <a:pt x="0" y="5137940"/>
                </a:lnTo>
                <a:lnTo>
                  <a:pt x="0" y="0"/>
                </a:lnTo>
                <a:close/>
              </a:path>
            </a:pathLst>
          </a:custGeom>
          <a:blipFill>
            <a:blip r:embed="rId2"/>
            <a:stretch>
              <a:fillRect l="0" t="0" r="0" b="0"/>
            </a:stretch>
          </a:blipFill>
        </p:spPr>
      </p:sp>
      <p:sp>
        <p:nvSpPr>
          <p:cNvPr name="Freeform 15" id="15"/>
          <p:cNvSpPr/>
          <p:nvPr/>
        </p:nvSpPr>
        <p:spPr>
          <a:xfrm flipH="false" flipV="false" rot="0">
            <a:off x="6320950" y="1968171"/>
            <a:ext cx="4067826" cy="5242586"/>
          </a:xfrm>
          <a:custGeom>
            <a:avLst/>
            <a:gdLst/>
            <a:ahLst/>
            <a:cxnLst/>
            <a:rect r="r" b="b" t="t" l="l"/>
            <a:pathLst>
              <a:path h="5242586" w="4067826">
                <a:moveTo>
                  <a:pt x="0" y="0"/>
                </a:moveTo>
                <a:lnTo>
                  <a:pt x="4067826" y="0"/>
                </a:lnTo>
                <a:lnTo>
                  <a:pt x="4067826" y="5242587"/>
                </a:lnTo>
                <a:lnTo>
                  <a:pt x="0" y="5242587"/>
                </a:lnTo>
                <a:lnTo>
                  <a:pt x="0" y="0"/>
                </a:lnTo>
                <a:close/>
              </a:path>
            </a:pathLst>
          </a:custGeom>
          <a:blipFill>
            <a:blip r:embed="rId3"/>
            <a:stretch>
              <a:fillRect l="0" t="0" r="0" b="0"/>
            </a:stretch>
          </a:blipFill>
        </p:spPr>
      </p:sp>
      <p:sp>
        <p:nvSpPr>
          <p:cNvPr name="Freeform 16" id="16"/>
          <p:cNvSpPr/>
          <p:nvPr/>
        </p:nvSpPr>
        <p:spPr>
          <a:xfrm flipH="false" flipV="false" rot="0">
            <a:off x="11636551" y="1968171"/>
            <a:ext cx="4569467" cy="5259197"/>
          </a:xfrm>
          <a:custGeom>
            <a:avLst/>
            <a:gdLst/>
            <a:ahLst/>
            <a:cxnLst/>
            <a:rect r="r" b="b" t="t" l="l"/>
            <a:pathLst>
              <a:path h="5259197" w="4569467">
                <a:moveTo>
                  <a:pt x="0" y="0"/>
                </a:moveTo>
                <a:lnTo>
                  <a:pt x="4569466" y="0"/>
                </a:lnTo>
                <a:lnTo>
                  <a:pt x="4569466" y="5259198"/>
                </a:lnTo>
                <a:lnTo>
                  <a:pt x="0" y="5259198"/>
                </a:lnTo>
                <a:lnTo>
                  <a:pt x="0" y="0"/>
                </a:lnTo>
                <a:close/>
              </a:path>
            </a:pathLst>
          </a:custGeom>
          <a:blipFill>
            <a:blip r:embed="rId4"/>
            <a:stretch>
              <a:fillRect l="0" t="0" r="0" b="0"/>
            </a:stretch>
          </a:blipFill>
        </p:spPr>
      </p:sp>
      <p:sp>
        <p:nvSpPr>
          <p:cNvPr name="TextBox 17" id="17"/>
          <p:cNvSpPr txBox="true"/>
          <p:nvPr/>
        </p:nvSpPr>
        <p:spPr>
          <a:xfrm rot="0">
            <a:off x="389560" y="688949"/>
            <a:ext cx="15322796" cy="1066800"/>
          </a:xfrm>
          <a:prstGeom prst="rect">
            <a:avLst/>
          </a:prstGeom>
        </p:spPr>
        <p:txBody>
          <a:bodyPr anchor="t" rtlCol="false" tIns="0" lIns="0" bIns="0" rIns="0">
            <a:spAutoFit/>
          </a:bodyPr>
          <a:lstStyle/>
          <a:p>
            <a:pPr algn="l" marL="0" indent="0" lvl="0">
              <a:lnSpc>
                <a:spcPts val="7440"/>
              </a:lnSpc>
            </a:pPr>
            <a:r>
              <a:rPr lang="en-US" b="true" sz="6200" spc="1085">
                <a:solidFill>
                  <a:srgbClr val="000000"/>
                </a:solidFill>
                <a:latin typeface="Kollektif Bold"/>
                <a:ea typeface="Kollektif Bold"/>
                <a:cs typeface="Kollektif Bold"/>
                <a:sym typeface="Kollektif Bold"/>
              </a:rPr>
              <a:t>INTERPRETATION:</a:t>
            </a:r>
          </a:p>
        </p:txBody>
      </p:sp>
      <p:sp>
        <p:nvSpPr>
          <p:cNvPr name="TextBox 18" id="18"/>
          <p:cNvSpPr txBox="true"/>
          <p:nvPr/>
        </p:nvSpPr>
        <p:spPr>
          <a:xfrm rot="0">
            <a:off x="516456" y="3240708"/>
            <a:ext cx="16742844" cy="440220"/>
          </a:xfrm>
          <a:prstGeom prst="rect">
            <a:avLst/>
          </a:prstGeom>
        </p:spPr>
        <p:txBody>
          <a:bodyPr anchor="t" rtlCol="false" tIns="0" lIns="0" bIns="0" rIns="0">
            <a:spAutoFit/>
          </a:bodyPr>
          <a:lstStyle/>
          <a:p>
            <a:pPr algn="l">
              <a:lnSpc>
                <a:spcPts val="3560"/>
              </a:lnSpc>
              <a:spcBef>
                <a:spcPct val="0"/>
              </a:spcBef>
            </a:pPr>
          </a:p>
        </p:txBody>
      </p:sp>
      <p:sp>
        <p:nvSpPr>
          <p:cNvPr name="TextBox 19" id="19"/>
          <p:cNvSpPr txBox="true"/>
          <p:nvPr/>
        </p:nvSpPr>
        <p:spPr>
          <a:xfrm rot="0">
            <a:off x="12628885" y="7261383"/>
            <a:ext cx="2967831" cy="440220"/>
          </a:xfrm>
          <a:prstGeom prst="rect">
            <a:avLst/>
          </a:prstGeom>
        </p:spPr>
        <p:txBody>
          <a:bodyPr anchor="t" rtlCol="false" tIns="0" lIns="0" bIns="0" rIns="0">
            <a:spAutoFit/>
          </a:bodyPr>
          <a:lstStyle/>
          <a:p>
            <a:pPr algn="ctr">
              <a:lnSpc>
                <a:spcPts val="3560"/>
              </a:lnSpc>
              <a:spcBef>
                <a:spcPct val="0"/>
              </a:spcBef>
            </a:pPr>
            <a:r>
              <a:rPr lang="en-US" sz="2543">
                <a:solidFill>
                  <a:srgbClr val="000000"/>
                </a:solidFill>
                <a:latin typeface="Inter"/>
                <a:ea typeface="Inter"/>
                <a:cs typeface="Inter"/>
                <a:sym typeface="Inter"/>
              </a:rPr>
              <a:t>Compressed Image</a:t>
            </a:r>
          </a:p>
        </p:txBody>
      </p:sp>
      <p:sp>
        <p:nvSpPr>
          <p:cNvPr name="TextBox 20" id="20"/>
          <p:cNvSpPr txBox="true"/>
          <p:nvPr/>
        </p:nvSpPr>
        <p:spPr>
          <a:xfrm rot="0">
            <a:off x="6206330" y="7261383"/>
            <a:ext cx="4297065" cy="440220"/>
          </a:xfrm>
          <a:prstGeom prst="rect">
            <a:avLst/>
          </a:prstGeom>
        </p:spPr>
        <p:txBody>
          <a:bodyPr anchor="t" rtlCol="false" tIns="0" lIns="0" bIns="0" rIns="0">
            <a:spAutoFit/>
          </a:bodyPr>
          <a:lstStyle/>
          <a:p>
            <a:pPr algn="ctr">
              <a:lnSpc>
                <a:spcPts val="3560"/>
              </a:lnSpc>
              <a:spcBef>
                <a:spcPct val="0"/>
              </a:spcBef>
            </a:pPr>
            <a:r>
              <a:rPr lang="en-US" sz="2543">
                <a:solidFill>
                  <a:srgbClr val="000000"/>
                </a:solidFill>
                <a:latin typeface="Inter"/>
                <a:ea typeface="Inter"/>
                <a:cs typeface="Inter"/>
                <a:sym typeface="Inter"/>
              </a:rPr>
              <a:t>Horizontal Detail Coefficient</a:t>
            </a:r>
          </a:p>
        </p:txBody>
      </p:sp>
      <p:sp>
        <p:nvSpPr>
          <p:cNvPr name="TextBox 21" id="21"/>
          <p:cNvSpPr txBox="true"/>
          <p:nvPr/>
        </p:nvSpPr>
        <p:spPr>
          <a:xfrm rot="0">
            <a:off x="972045" y="7153608"/>
            <a:ext cx="3986510" cy="440220"/>
          </a:xfrm>
          <a:prstGeom prst="rect">
            <a:avLst/>
          </a:prstGeom>
        </p:spPr>
        <p:txBody>
          <a:bodyPr anchor="t" rtlCol="false" tIns="0" lIns="0" bIns="0" rIns="0">
            <a:spAutoFit/>
          </a:bodyPr>
          <a:lstStyle/>
          <a:p>
            <a:pPr algn="ctr">
              <a:lnSpc>
                <a:spcPts val="3560"/>
              </a:lnSpc>
              <a:spcBef>
                <a:spcPct val="0"/>
              </a:spcBef>
            </a:pPr>
            <a:r>
              <a:rPr lang="en-US" sz="2543">
                <a:solidFill>
                  <a:srgbClr val="000000"/>
                </a:solidFill>
                <a:latin typeface="Inter"/>
                <a:ea typeface="Inter"/>
                <a:cs typeface="Inter"/>
                <a:sym typeface="Inter"/>
              </a:rPr>
              <a:t>Approximation Coefficient</a:t>
            </a:r>
          </a:p>
        </p:txBody>
      </p:sp>
      <p:sp>
        <p:nvSpPr>
          <p:cNvPr name="Freeform 22" id="22"/>
          <p:cNvSpPr/>
          <p:nvPr/>
        </p:nvSpPr>
        <p:spPr>
          <a:xfrm flipH="false" flipV="false" rot="0">
            <a:off x="972045" y="1853655"/>
            <a:ext cx="4066289" cy="5259197"/>
          </a:xfrm>
          <a:custGeom>
            <a:avLst/>
            <a:gdLst/>
            <a:ahLst/>
            <a:cxnLst/>
            <a:rect r="r" b="b" t="t" l="l"/>
            <a:pathLst>
              <a:path h="5259197" w="4066289">
                <a:moveTo>
                  <a:pt x="0" y="0"/>
                </a:moveTo>
                <a:lnTo>
                  <a:pt x="4066289" y="0"/>
                </a:lnTo>
                <a:lnTo>
                  <a:pt x="4066289" y="5259197"/>
                </a:lnTo>
                <a:lnTo>
                  <a:pt x="0" y="5259197"/>
                </a:lnTo>
                <a:lnTo>
                  <a:pt x="0" y="0"/>
                </a:lnTo>
                <a:close/>
              </a:path>
            </a:pathLst>
          </a:custGeom>
          <a:blipFill>
            <a:blip r:embed="rId4"/>
            <a:stretch>
              <a:fillRect l="-12374"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66044" y="-249701"/>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6433481" y="8947187"/>
            <a:ext cx="825819" cy="8258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15917025" y="8947187"/>
            <a:ext cx="825819" cy="8258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Freeform 14" id="14"/>
          <p:cNvSpPr/>
          <p:nvPr/>
        </p:nvSpPr>
        <p:spPr>
          <a:xfrm flipH="false" flipV="false" rot="0">
            <a:off x="2009361" y="1892608"/>
            <a:ext cx="4743055" cy="6045256"/>
          </a:xfrm>
          <a:custGeom>
            <a:avLst/>
            <a:gdLst/>
            <a:ahLst/>
            <a:cxnLst/>
            <a:rect r="r" b="b" t="t" l="l"/>
            <a:pathLst>
              <a:path h="6045256" w="4743055">
                <a:moveTo>
                  <a:pt x="0" y="0"/>
                </a:moveTo>
                <a:lnTo>
                  <a:pt x="4743055" y="0"/>
                </a:lnTo>
                <a:lnTo>
                  <a:pt x="4743055" y="6045256"/>
                </a:lnTo>
                <a:lnTo>
                  <a:pt x="0" y="6045256"/>
                </a:lnTo>
                <a:lnTo>
                  <a:pt x="0" y="0"/>
                </a:lnTo>
                <a:close/>
              </a:path>
            </a:pathLst>
          </a:custGeom>
          <a:blipFill>
            <a:blip r:embed="rId2"/>
            <a:stretch>
              <a:fillRect l="0" t="0" r="0" b="0"/>
            </a:stretch>
          </a:blipFill>
        </p:spPr>
      </p:sp>
      <p:sp>
        <p:nvSpPr>
          <p:cNvPr name="Freeform 15" id="15"/>
          <p:cNvSpPr/>
          <p:nvPr/>
        </p:nvSpPr>
        <p:spPr>
          <a:xfrm flipH="false" flipV="false" rot="0">
            <a:off x="8492659" y="1892608"/>
            <a:ext cx="6971732" cy="6045256"/>
          </a:xfrm>
          <a:custGeom>
            <a:avLst/>
            <a:gdLst/>
            <a:ahLst/>
            <a:cxnLst/>
            <a:rect r="r" b="b" t="t" l="l"/>
            <a:pathLst>
              <a:path h="6045256" w="6971732">
                <a:moveTo>
                  <a:pt x="0" y="0"/>
                </a:moveTo>
                <a:lnTo>
                  <a:pt x="6971732" y="0"/>
                </a:lnTo>
                <a:lnTo>
                  <a:pt x="6971732" y="6045256"/>
                </a:lnTo>
                <a:lnTo>
                  <a:pt x="0" y="6045256"/>
                </a:lnTo>
                <a:lnTo>
                  <a:pt x="0" y="0"/>
                </a:lnTo>
                <a:close/>
              </a:path>
            </a:pathLst>
          </a:custGeom>
          <a:blipFill>
            <a:blip r:embed="rId3"/>
            <a:stretch>
              <a:fillRect l="0" t="0" r="0" b="0"/>
            </a:stretch>
          </a:blipFill>
        </p:spPr>
      </p:sp>
      <p:sp>
        <p:nvSpPr>
          <p:cNvPr name="TextBox 16" id="16"/>
          <p:cNvSpPr txBox="true"/>
          <p:nvPr/>
        </p:nvSpPr>
        <p:spPr>
          <a:xfrm rot="0">
            <a:off x="235811" y="30676"/>
            <a:ext cx="15322796" cy="1304925"/>
          </a:xfrm>
          <a:prstGeom prst="rect">
            <a:avLst/>
          </a:prstGeom>
        </p:spPr>
        <p:txBody>
          <a:bodyPr anchor="t" rtlCol="false" tIns="0" lIns="0" bIns="0" rIns="0">
            <a:spAutoFit/>
          </a:bodyPr>
          <a:lstStyle/>
          <a:p>
            <a:pPr algn="l" marL="0" indent="0" lvl="0">
              <a:lnSpc>
                <a:spcPts val="9120"/>
              </a:lnSpc>
            </a:pPr>
            <a:r>
              <a:rPr lang="en-US" b="true" sz="7600" spc="1330">
                <a:solidFill>
                  <a:srgbClr val="000000"/>
                </a:solidFill>
                <a:latin typeface="Kollektif Bold"/>
                <a:ea typeface="Kollektif Bold"/>
                <a:cs typeface="Kollektif Bold"/>
                <a:sym typeface="Kollektif Bold"/>
              </a:rPr>
              <a:t>GUI:</a:t>
            </a:r>
          </a:p>
        </p:txBody>
      </p:sp>
      <p:sp>
        <p:nvSpPr>
          <p:cNvPr name="TextBox 17" id="17"/>
          <p:cNvSpPr txBox="true"/>
          <p:nvPr/>
        </p:nvSpPr>
        <p:spPr>
          <a:xfrm rot="0">
            <a:off x="516456" y="3240708"/>
            <a:ext cx="16742844" cy="440220"/>
          </a:xfrm>
          <a:prstGeom prst="rect">
            <a:avLst/>
          </a:prstGeom>
        </p:spPr>
        <p:txBody>
          <a:bodyPr anchor="t" rtlCol="false" tIns="0" lIns="0" bIns="0" rIns="0">
            <a:spAutoFit/>
          </a:bodyPr>
          <a:lstStyle/>
          <a:p>
            <a:pPr algn="l">
              <a:lnSpc>
                <a:spcPts val="356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66044" y="-249701"/>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6433481" y="8947187"/>
            <a:ext cx="825819" cy="8258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15917025" y="9246315"/>
            <a:ext cx="825819" cy="8258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aphicFrame>
        <p:nvGraphicFramePr>
          <p:cNvPr name="Table 14" id="14"/>
          <p:cNvGraphicFramePr>
            <a:graphicFrameLocks noGrp="true"/>
          </p:cNvGraphicFramePr>
          <p:nvPr/>
        </p:nvGraphicFramePr>
        <p:xfrm>
          <a:off x="3097235" y="2794037"/>
          <a:ext cx="11682654" cy="5322270"/>
        </p:xfrm>
        <a:graphic>
          <a:graphicData uri="http://schemas.openxmlformats.org/drawingml/2006/table">
            <a:tbl>
              <a:tblPr/>
              <a:tblGrid>
                <a:gridCol w="3894218"/>
                <a:gridCol w="3894218"/>
                <a:gridCol w="3894218"/>
              </a:tblGrid>
              <a:tr h="893687">
                <a:tc>
                  <a:txBody>
                    <a:bodyPr anchor="t" rtlCol="false"/>
                    <a:lstStyle/>
                    <a:p>
                      <a:pPr algn="ctr">
                        <a:lnSpc>
                          <a:spcPts val="2923"/>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b="true">
                          <a:solidFill>
                            <a:srgbClr val="000000"/>
                          </a:solidFill>
                          <a:latin typeface="Garet Bold"/>
                          <a:ea typeface="Garet Bold"/>
                          <a:cs typeface="Garet Bold"/>
                          <a:sym typeface="Garet Bold"/>
                        </a:rPr>
                        <a:t>PSNR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b="true">
                          <a:solidFill>
                            <a:srgbClr val="000000"/>
                          </a:solidFill>
                          <a:latin typeface="Garet Bold"/>
                          <a:ea typeface="Garet Bold"/>
                          <a:cs typeface="Garet Bold"/>
                          <a:sym typeface="Garet Bold"/>
                        </a:rPr>
                        <a:t>MSE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93687">
                <a:tc>
                  <a:txBody>
                    <a:bodyPr anchor="t" rtlCol="false"/>
                    <a:lstStyle/>
                    <a:p>
                      <a:pPr algn="ctr">
                        <a:lnSpc>
                          <a:spcPts val="2923"/>
                        </a:lnSpc>
                        <a:defRPr/>
                      </a:pPr>
                      <a:r>
                        <a:rPr lang="en-US" sz="2088">
                          <a:solidFill>
                            <a:srgbClr val="000000"/>
                          </a:solidFill>
                          <a:latin typeface="Garet"/>
                          <a:ea typeface="Garet"/>
                          <a:cs typeface="Garet"/>
                          <a:sym typeface="Garet"/>
                        </a:rPr>
                        <a:t>haar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35.70db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15.62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3837">
                <a:tc>
                  <a:txBody>
                    <a:bodyPr anchor="t" rtlCol="false"/>
                    <a:lstStyle/>
                    <a:p>
                      <a:pPr algn="ctr">
                        <a:lnSpc>
                          <a:spcPts val="2923"/>
                        </a:lnSpc>
                        <a:defRPr/>
                      </a:pPr>
                      <a:r>
                        <a:rPr lang="en-US" sz="2088">
                          <a:solidFill>
                            <a:srgbClr val="000000"/>
                          </a:solidFill>
                          <a:latin typeface="Garet"/>
                          <a:ea typeface="Garet"/>
                          <a:cs typeface="Garet"/>
                          <a:sym typeface="Garet"/>
                        </a:rPr>
                        <a:t>coif3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37.05db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11.47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93687">
                <a:tc>
                  <a:txBody>
                    <a:bodyPr anchor="t" rtlCol="false"/>
                    <a:lstStyle/>
                    <a:p>
                      <a:pPr algn="ctr">
                        <a:lnSpc>
                          <a:spcPts val="2923"/>
                        </a:lnSpc>
                        <a:defRPr/>
                      </a:pPr>
                      <a:r>
                        <a:rPr lang="en-US" sz="2088">
                          <a:solidFill>
                            <a:srgbClr val="000000"/>
                          </a:solidFill>
                          <a:latin typeface="Garet"/>
                          <a:ea typeface="Garet"/>
                          <a:cs typeface="Garet"/>
                          <a:sym typeface="Garet"/>
                        </a:rPr>
                        <a:t>sym3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37.64db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10.01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93687">
                <a:tc>
                  <a:txBody>
                    <a:bodyPr anchor="t" rtlCol="false"/>
                    <a:lstStyle/>
                    <a:p>
                      <a:pPr algn="ctr">
                        <a:lnSpc>
                          <a:spcPts val="2923"/>
                        </a:lnSpc>
                        <a:defRPr/>
                      </a:pPr>
                      <a:r>
                        <a:rPr lang="en-US" sz="2088">
                          <a:solidFill>
                            <a:srgbClr val="000000"/>
                          </a:solidFill>
                          <a:latin typeface="Garet"/>
                          <a:ea typeface="Garet"/>
                          <a:cs typeface="Garet"/>
                          <a:sym typeface="Garet"/>
                        </a:rPr>
                        <a:t>db2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38.17db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8.86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93687">
                <a:tc>
                  <a:txBody>
                    <a:bodyPr anchor="t" rtlCol="false"/>
                    <a:lstStyle/>
                    <a:p>
                      <a:pPr algn="ctr">
                        <a:lnSpc>
                          <a:spcPts val="2923"/>
                        </a:lnSpc>
                        <a:defRPr/>
                      </a:pPr>
                      <a:r>
                        <a:rPr lang="en-US" sz="2088">
                          <a:solidFill>
                            <a:srgbClr val="000000"/>
                          </a:solidFill>
                          <a:latin typeface="Garet"/>
                          <a:ea typeface="Garet"/>
                          <a:cs typeface="Garet"/>
                          <a:sym typeface="Garet"/>
                        </a:rPr>
                        <a:t>bior1.3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35.26db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3"/>
                        </a:lnSpc>
                        <a:defRPr/>
                      </a:pPr>
                      <a:r>
                        <a:rPr lang="en-US" sz="2088">
                          <a:solidFill>
                            <a:srgbClr val="000000"/>
                          </a:solidFill>
                          <a:latin typeface="Garet"/>
                          <a:ea typeface="Garet"/>
                          <a:cs typeface="Garet"/>
                          <a:sym typeface="Garet"/>
                        </a:rPr>
                        <a:t>17.28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5" id="15"/>
          <p:cNvSpPr txBox="true"/>
          <p:nvPr/>
        </p:nvSpPr>
        <p:spPr>
          <a:xfrm rot="0">
            <a:off x="3948907" y="398437"/>
            <a:ext cx="15322796" cy="1304925"/>
          </a:xfrm>
          <a:prstGeom prst="rect">
            <a:avLst/>
          </a:prstGeom>
        </p:spPr>
        <p:txBody>
          <a:bodyPr anchor="t" rtlCol="false" tIns="0" lIns="0" bIns="0" rIns="0">
            <a:spAutoFit/>
          </a:bodyPr>
          <a:lstStyle/>
          <a:p>
            <a:pPr algn="l" marL="0" indent="0" lvl="0">
              <a:lnSpc>
                <a:spcPts val="9120"/>
              </a:lnSpc>
            </a:pPr>
            <a:r>
              <a:rPr lang="en-US" b="true" sz="7600" spc="1330">
                <a:solidFill>
                  <a:srgbClr val="000000"/>
                </a:solidFill>
                <a:latin typeface="Kollektif Bold"/>
                <a:ea typeface="Kollektif Bold"/>
                <a:cs typeface="Kollektif Bold"/>
                <a:sym typeface="Kollektif Bold"/>
              </a:rPr>
              <a:t>CONCLUSION</a:t>
            </a:r>
          </a:p>
        </p:txBody>
      </p:sp>
      <p:sp>
        <p:nvSpPr>
          <p:cNvPr name="TextBox 16" id="16"/>
          <p:cNvSpPr txBox="true"/>
          <p:nvPr/>
        </p:nvSpPr>
        <p:spPr>
          <a:xfrm rot="0">
            <a:off x="2868146" y="8230515"/>
            <a:ext cx="13326517" cy="464818"/>
          </a:xfrm>
          <a:prstGeom prst="rect">
            <a:avLst/>
          </a:prstGeom>
        </p:spPr>
        <p:txBody>
          <a:bodyPr anchor="t" rtlCol="false" tIns="0" lIns="0" bIns="0" rIns="0">
            <a:spAutoFit/>
          </a:bodyPr>
          <a:lstStyle/>
          <a:p>
            <a:pPr algn="ctr">
              <a:lnSpc>
                <a:spcPts val="3780"/>
              </a:lnSpc>
            </a:pPr>
            <a:r>
              <a:rPr lang="en-US" sz="2700">
                <a:solidFill>
                  <a:srgbClr val="000000"/>
                </a:solidFill>
                <a:latin typeface="Canva Sans"/>
                <a:ea typeface="Canva Sans"/>
                <a:cs typeface="Canva Sans"/>
                <a:sym typeface="Canva Sans"/>
              </a:rPr>
              <a:t>*These values are calculated at constant threshold value of 40 and image as lena</a:t>
            </a:r>
          </a:p>
        </p:txBody>
      </p:sp>
      <p:sp>
        <p:nvSpPr>
          <p:cNvPr name="TextBox 17" id="17"/>
          <p:cNvSpPr txBox="true"/>
          <p:nvPr/>
        </p:nvSpPr>
        <p:spPr>
          <a:xfrm rot="0">
            <a:off x="3078036" y="8890037"/>
            <a:ext cx="12564963" cy="481329"/>
          </a:xfrm>
          <a:prstGeom prst="rect">
            <a:avLst/>
          </a:prstGeom>
        </p:spPr>
        <p:txBody>
          <a:bodyPr anchor="t" rtlCol="false" tIns="0" lIns="0" bIns="0" rIns="0">
            <a:spAutoFit/>
          </a:bodyPr>
          <a:lstStyle/>
          <a:p>
            <a:pPr algn="ctr">
              <a:lnSpc>
                <a:spcPts val="3920"/>
              </a:lnSpc>
            </a:pPr>
            <a:r>
              <a:rPr lang="en-US" sz="2800" b="true">
                <a:solidFill>
                  <a:srgbClr val="000000"/>
                </a:solidFill>
                <a:latin typeface="Canva Sans Bold"/>
                <a:ea typeface="Canva Sans Bold"/>
                <a:cs typeface="Canva Sans Bold"/>
                <a:sym typeface="Canva Sans Bold"/>
              </a:rPr>
              <a:t>Hence db2 is the most efficient wavelet technique in image compression</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66044" y="-249701"/>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6433481" y="8947187"/>
            <a:ext cx="825819" cy="8258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15917025" y="8947187"/>
            <a:ext cx="825819" cy="8258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4" id="14"/>
          <p:cNvSpPr txBox="true"/>
          <p:nvPr/>
        </p:nvSpPr>
        <p:spPr>
          <a:xfrm rot="0">
            <a:off x="5896761" y="4048125"/>
            <a:ext cx="15322796" cy="1304925"/>
          </a:xfrm>
          <a:prstGeom prst="rect">
            <a:avLst/>
          </a:prstGeom>
        </p:spPr>
        <p:txBody>
          <a:bodyPr anchor="t" rtlCol="false" tIns="0" lIns="0" bIns="0" rIns="0">
            <a:spAutoFit/>
          </a:bodyPr>
          <a:lstStyle/>
          <a:p>
            <a:pPr algn="l" marL="0" indent="0" lvl="0">
              <a:lnSpc>
                <a:spcPts val="9120"/>
              </a:lnSpc>
            </a:pPr>
            <a:r>
              <a:rPr lang="en-US" b="true" sz="7600" spc="1330">
                <a:solidFill>
                  <a:srgbClr val="000000"/>
                </a:solidFill>
                <a:latin typeface="Kollektif Bold"/>
                <a:ea typeface="Kollektif Bold"/>
                <a:cs typeface="Kollektif Bold"/>
                <a:sym typeface="Kollektif Bold"/>
              </a:rPr>
              <a:t>THANK YOU </a:t>
            </a:r>
          </a:p>
        </p:txBody>
      </p:sp>
      <p:sp>
        <p:nvSpPr>
          <p:cNvPr name="TextBox 15" id="15"/>
          <p:cNvSpPr txBox="true"/>
          <p:nvPr/>
        </p:nvSpPr>
        <p:spPr>
          <a:xfrm rot="0">
            <a:off x="516456" y="3240708"/>
            <a:ext cx="16742844" cy="440220"/>
          </a:xfrm>
          <a:prstGeom prst="rect">
            <a:avLst/>
          </a:prstGeom>
        </p:spPr>
        <p:txBody>
          <a:bodyPr anchor="t" rtlCol="false" tIns="0" lIns="0" bIns="0" rIns="0">
            <a:spAutoFit/>
          </a:bodyPr>
          <a:lstStyle/>
          <a:p>
            <a:pPr algn="l">
              <a:lnSpc>
                <a:spcPts val="356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52531" y="6643249"/>
            <a:ext cx="3189416" cy="318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324406" y="2253683"/>
            <a:ext cx="3189416" cy="318941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Freeform 8" id="8"/>
          <p:cNvSpPr/>
          <p:nvPr/>
        </p:nvSpPr>
        <p:spPr>
          <a:xfrm flipH="false" flipV="false" rot="0">
            <a:off x="6043128" y="378949"/>
            <a:ext cx="12154173" cy="9115630"/>
          </a:xfrm>
          <a:custGeom>
            <a:avLst/>
            <a:gdLst/>
            <a:ahLst/>
            <a:cxnLst/>
            <a:rect r="r" b="b" t="t" l="l"/>
            <a:pathLst>
              <a:path h="9115630" w="12154173">
                <a:moveTo>
                  <a:pt x="0" y="0"/>
                </a:moveTo>
                <a:lnTo>
                  <a:pt x="12154173" y="0"/>
                </a:lnTo>
                <a:lnTo>
                  <a:pt x="12154173" y="9115630"/>
                </a:lnTo>
                <a:lnTo>
                  <a:pt x="0" y="9115630"/>
                </a:lnTo>
                <a:lnTo>
                  <a:pt x="0" y="0"/>
                </a:lnTo>
                <a:close/>
              </a:path>
            </a:pathLst>
          </a:custGeom>
          <a:blipFill>
            <a:blip r:embed="rId2"/>
            <a:stretch>
              <a:fillRect l="0" t="0" r="0" b="0"/>
            </a:stretch>
          </a:blipFill>
        </p:spPr>
      </p:sp>
      <p:grpSp>
        <p:nvGrpSpPr>
          <p:cNvPr name="Group 9" id="9"/>
          <p:cNvGrpSpPr/>
          <p:nvPr/>
        </p:nvGrpSpPr>
        <p:grpSpPr>
          <a:xfrm rot="0">
            <a:off x="16433481" y="8947187"/>
            <a:ext cx="825819" cy="8258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2" id="12"/>
          <p:cNvGrpSpPr/>
          <p:nvPr/>
        </p:nvGrpSpPr>
        <p:grpSpPr>
          <a:xfrm rot="0">
            <a:off x="15917025" y="8947187"/>
            <a:ext cx="825819" cy="8258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5" id="15"/>
          <p:cNvGrpSpPr/>
          <p:nvPr/>
        </p:nvGrpSpPr>
        <p:grpSpPr>
          <a:xfrm rot="0">
            <a:off x="14838773" y="-1215759"/>
            <a:ext cx="3189416" cy="318941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8" id="18"/>
          <p:cNvSpPr txBox="true"/>
          <p:nvPr/>
        </p:nvSpPr>
        <p:spPr>
          <a:xfrm rot="0">
            <a:off x="1028700" y="1187032"/>
            <a:ext cx="7132069" cy="1066800"/>
          </a:xfrm>
          <a:prstGeom prst="rect">
            <a:avLst/>
          </a:prstGeom>
        </p:spPr>
        <p:txBody>
          <a:bodyPr anchor="t" rtlCol="false" tIns="0" lIns="0" bIns="0" rIns="0">
            <a:spAutoFit/>
          </a:bodyPr>
          <a:lstStyle/>
          <a:p>
            <a:pPr algn="l" marL="0" indent="0" lvl="0">
              <a:lnSpc>
                <a:spcPts val="7440"/>
              </a:lnSpc>
            </a:pPr>
            <a:r>
              <a:rPr lang="en-US" b="true" sz="6200" spc="1085">
                <a:solidFill>
                  <a:srgbClr val="000000"/>
                </a:solidFill>
                <a:latin typeface="Kollektif Bold"/>
                <a:ea typeface="Kollektif Bold"/>
                <a:cs typeface="Kollektif Bold"/>
                <a:sym typeface="Kollektif Bold"/>
              </a:rPr>
              <a:t>FLOWCHART </a:t>
            </a:r>
          </a:p>
        </p:txBody>
      </p:sp>
      <p:sp>
        <p:nvSpPr>
          <p:cNvPr name="TextBox 19" id="19"/>
          <p:cNvSpPr txBox="true"/>
          <p:nvPr/>
        </p:nvSpPr>
        <p:spPr>
          <a:xfrm rot="0">
            <a:off x="9199565" y="9163050"/>
            <a:ext cx="6512791" cy="469900"/>
          </a:xfrm>
          <a:prstGeom prst="rect">
            <a:avLst/>
          </a:prstGeom>
        </p:spPr>
        <p:txBody>
          <a:bodyPr anchor="t" rtlCol="false" tIns="0" lIns="0" bIns="0" rIns="0">
            <a:spAutoFit/>
          </a:bodyPr>
          <a:lstStyle/>
          <a:p>
            <a:pPr algn="r" marL="0" indent="0" lvl="0">
              <a:lnSpc>
                <a:spcPts val="3499"/>
              </a:lnSpc>
              <a:spcBef>
                <a:spcPct val="0"/>
              </a:spcBef>
            </a:pPr>
            <a:r>
              <a:rPr lang="en-US" sz="2499" spc="124">
                <a:solidFill>
                  <a:srgbClr val="000000"/>
                </a:solidFill>
                <a:latin typeface="Arial"/>
                <a:ea typeface="Arial"/>
                <a:cs typeface="Arial"/>
                <a:sym typeface="Arial"/>
              </a:rPr>
              <a:t> DSP PROGRESS REPORT 2024</a:t>
            </a:r>
          </a:p>
        </p:txBody>
      </p:sp>
      <p:sp>
        <p:nvSpPr>
          <p:cNvPr name="TextBox 20" id="20"/>
          <p:cNvSpPr txBox="true"/>
          <p:nvPr/>
        </p:nvSpPr>
        <p:spPr>
          <a:xfrm rot="0">
            <a:off x="10522088" y="1357771"/>
            <a:ext cx="2246114" cy="191336"/>
          </a:xfrm>
          <a:prstGeom prst="rect">
            <a:avLst/>
          </a:prstGeom>
        </p:spPr>
        <p:txBody>
          <a:bodyPr anchor="t" rtlCol="false" tIns="0" lIns="0" bIns="0" rIns="0">
            <a:spAutoFit/>
          </a:bodyPr>
          <a:lstStyle/>
          <a:p>
            <a:pPr algn="l">
              <a:lnSpc>
                <a:spcPts val="1528"/>
              </a:lnSpc>
              <a:spcBef>
                <a:spcPct val="0"/>
              </a:spcBef>
            </a:pPr>
            <a:r>
              <a:rPr lang="en-US" b="true" sz="1092">
                <a:solidFill>
                  <a:srgbClr val="000000"/>
                </a:solidFill>
                <a:latin typeface="Inter Bold"/>
                <a:ea typeface="Inter Bold"/>
                <a:cs typeface="Inter Bold"/>
                <a:sym typeface="Inter Bold"/>
              </a:rPr>
              <a:t>imageData = imread('image.file');</a:t>
            </a:r>
          </a:p>
        </p:txBody>
      </p:sp>
      <p:sp>
        <p:nvSpPr>
          <p:cNvPr name="TextBox 21" id="21"/>
          <p:cNvSpPr txBox="true"/>
          <p:nvPr/>
        </p:nvSpPr>
        <p:spPr>
          <a:xfrm rot="0">
            <a:off x="10211837" y="3198196"/>
            <a:ext cx="2373040" cy="203944"/>
          </a:xfrm>
          <a:prstGeom prst="rect">
            <a:avLst/>
          </a:prstGeom>
        </p:spPr>
        <p:txBody>
          <a:bodyPr anchor="t" rtlCol="false" tIns="0" lIns="0" bIns="0" rIns="0">
            <a:spAutoFit/>
          </a:bodyPr>
          <a:lstStyle/>
          <a:p>
            <a:pPr algn="l">
              <a:lnSpc>
                <a:spcPts val="1630"/>
              </a:lnSpc>
              <a:spcBef>
                <a:spcPct val="0"/>
              </a:spcBef>
            </a:pPr>
            <a:r>
              <a:rPr lang="en-US" sz="1164">
                <a:solidFill>
                  <a:srgbClr val="000000"/>
                </a:solidFill>
                <a:latin typeface="Inter"/>
                <a:ea typeface="Inter"/>
                <a:cs typeface="Inter"/>
                <a:sym typeface="Inter"/>
              </a:rPr>
              <a:t>grayImage = rgb2gray(rgbImage);</a:t>
            </a:r>
          </a:p>
        </p:txBody>
      </p:sp>
      <p:sp>
        <p:nvSpPr>
          <p:cNvPr name="TextBox 22" id="22"/>
          <p:cNvSpPr txBox="true"/>
          <p:nvPr/>
        </p:nvSpPr>
        <p:spPr>
          <a:xfrm rot="0">
            <a:off x="9932371" y="4981698"/>
            <a:ext cx="2931973" cy="161802"/>
          </a:xfrm>
          <a:prstGeom prst="rect">
            <a:avLst/>
          </a:prstGeom>
        </p:spPr>
        <p:txBody>
          <a:bodyPr anchor="t" rtlCol="false" tIns="0" lIns="0" bIns="0" rIns="0">
            <a:spAutoFit/>
          </a:bodyPr>
          <a:lstStyle/>
          <a:p>
            <a:pPr algn="l">
              <a:lnSpc>
                <a:spcPts val="1326"/>
              </a:lnSpc>
              <a:spcBef>
                <a:spcPct val="0"/>
              </a:spcBef>
            </a:pPr>
            <a:r>
              <a:rPr lang="en-US" sz="947">
                <a:solidFill>
                  <a:srgbClr val="000000"/>
                </a:solidFill>
                <a:latin typeface="Inter"/>
                <a:ea typeface="Inter"/>
                <a:cs typeface="Inter"/>
                <a:sym typeface="Inter"/>
              </a:rPr>
              <a:t>[cA, cH, cV, cD] = dwt2(inputImage, waveletName);</a:t>
            </a:r>
          </a:p>
        </p:txBody>
      </p:sp>
      <p:sp>
        <p:nvSpPr>
          <p:cNvPr name="TextBox 23" id="23"/>
          <p:cNvSpPr txBox="true"/>
          <p:nvPr/>
        </p:nvSpPr>
        <p:spPr>
          <a:xfrm rot="0">
            <a:off x="9597119" y="6614674"/>
            <a:ext cx="3602477" cy="153990"/>
          </a:xfrm>
          <a:prstGeom prst="rect">
            <a:avLst/>
          </a:prstGeom>
        </p:spPr>
        <p:txBody>
          <a:bodyPr anchor="t" rtlCol="false" tIns="0" lIns="0" bIns="0" rIns="0">
            <a:spAutoFit/>
          </a:bodyPr>
          <a:lstStyle/>
          <a:p>
            <a:pPr algn="ctr">
              <a:lnSpc>
                <a:spcPts val="1165"/>
              </a:lnSpc>
              <a:spcBef>
                <a:spcPct val="0"/>
              </a:spcBef>
            </a:pPr>
            <a:r>
              <a:rPr lang="en-US" sz="832">
                <a:solidFill>
                  <a:srgbClr val="000000"/>
                </a:solidFill>
                <a:latin typeface="Inter"/>
                <a:ea typeface="Inter"/>
                <a:cs typeface="Inter"/>
                <a:sym typeface="Inter"/>
              </a:rPr>
              <a:t> compressed_image = idwt2(cA, cH_thresholded, cV, cD, wavelets{idx});</a:t>
            </a:r>
          </a:p>
        </p:txBody>
      </p:sp>
      <p:sp>
        <p:nvSpPr>
          <p:cNvPr name="TextBox 24" id="24"/>
          <p:cNvSpPr txBox="true"/>
          <p:nvPr/>
        </p:nvSpPr>
        <p:spPr>
          <a:xfrm rot="0">
            <a:off x="9835690" y="6461729"/>
            <a:ext cx="3267225" cy="181520"/>
          </a:xfrm>
          <a:prstGeom prst="rect">
            <a:avLst/>
          </a:prstGeom>
        </p:spPr>
        <p:txBody>
          <a:bodyPr anchor="t" rtlCol="false" tIns="0" lIns="0" bIns="0" rIns="0">
            <a:spAutoFit/>
          </a:bodyPr>
          <a:lstStyle/>
          <a:p>
            <a:pPr algn="ctr">
              <a:lnSpc>
                <a:spcPts val="1421"/>
              </a:lnSpc>
              <a:spcBef>
                <a:spcPct val="0"/>
              </a:spcBef>
            </a:pPr>
            <a:r>
              <a:rPr lang="en-US" sz="1015">
                <a:solidFill>
                  <a:srgbClr val="000000"/>
                </a:solidFill>
                <a:latin typeface="Inter"/>
                <a:ea typeface="Inter"/>
                <a:cs typeface="Inter"/>
                <a:sym typeface="Inter"/>
              </a:rPr>
              <a:t>cH_thresholded = wthresh(double(cH), 's', threshold);</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66044" y="378949"/>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8" id="8"/>
          <p:cNvSpPr txBox="true"/>
          <p:nvPr/>
        </p:nvSpPr>
        <p:spPr>
          <a:xfrm rot="0">
            <a:off x="2219031" y="3420966"/>
            <a:ext cx="19957852" cy="3245043"/>
          </a:xfrm>
          <a:prstGeom prst="rect">
            <a:avLst/>
          </a:prstGeom>
        </p:spPr>
        <p:txBody>
          <a:bodyPr anchor="t" rtlCol="false" tIns="0" lIns="0" bIns="0" rIns="0">
            <a:spAutoFit/>
          </a:bodyPr>
          <a:lstStyle/>
          <a:p>
            <a:pPr algn="l" marL="0" indent="0" lvl="0">
              <a:lnSpc>
                <a:spcPts val="12013"/>
              </a:lnSpc>
            </a:pPr>
            <a:r>
              <a:rPr lang="en-US" b="true" sz="10011" spc="1751">
                <a:solidFill>
                  <a:srgbClr val="000000"/>
                </a:solidFill>
                <a:latin typeface="Kollektif Bold"/>
                <a:ea typeface="Kollektif Bold"/>
                <a:cs typeface="Kollektif Bold"/>
                <a:sym typeface="Kollektif Bold"/>
              </a:rPr>
              <a:t>COMMANDS AND CALCULATIONS </a:t>
            </a:r>
          </a:p>
        </p:txBody>
      </p:sp>
      <p:grpSp>
        <p:nvGrpSpPr>
          <p:cNvPr name="Group 9" id="9"/>
          <p:cNvGrpSpPr/>
          <p:nvPr/>
        </p:nvGrpSpPr>
        <p:grpSpPr>
          <a:xfrm rot="0">
            <a:off x="16433481" y="8947187"/>
            <a:ext cx="825819" cy="8258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2" id="12"/>
          <p:cNvGrpSpPr/>
          <p:nvPr/>
        </p:nvGrpSpPr>
        <p:grpSpPr>
          <a:xfrm rot="0">
            <a:off x="15917025" y="8947187"/>
            <a:ext cx="825819" cy="8258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5" id="15"/>
          <p:cNvSpPr txBox="true"/>
          <p:nvPr/>
        </p:nvSpPr>
        <p:spPr>
          <a:xfrm rot="0">
            <a:off x="9545414" y="9163050"/>
            <a:ext cx="6166942" cy="469900"/>
          </a:xfrm>
          <a:prstGeom prst="rect">
            <a:avLst/>
          </a:prstGeom>
        </p:spPr>
        <p:txBody>
          <a:bodyPr anchor="t" rtlCol="false" tIns="0" lIns="0" bIns="0" rIns="0">
            <a:spAutoFit/>
          </a:bodyPr>
          <a:lstStyle/>
          <a:p>
            <a:pPr algn="r" marL="0" indent="0" lvl="0">
              <a:lnSpc>
                <a:spcPts val="3499"/>
              </a:lnSpc>
              <a:spcBef>
                <a:spcPct val="0"/>
              </a:spcBef>
            </a:pPr>
            <a:r>
              <a:rPr lang="en-US" sz="2499" spc="124">
                <a:solidFill>
                  <a:srgbClr val="000000"/>
                </a:solidFill>
                <a:latin typeface="Arial"/>
                <a:ea typeface="Arial"/>
                <a:cs typeface="Arial"/>
                <a:sym typeface="Arial"/>
              </a:rPr>
              <a:t>DSP PROGRESS REPORT 2025</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66044" y="378949"/>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8" id="8"/>
          <p:cNvSpPr txBox="true"/>
          <p:nvPr/>
        </p:nvSpPr>
        <p:spPr>
          <a:xfrm rot="0">
            <a:off x="401976" y="551828"/>
            <a:ext cx="12361013" cy="2009775"/>
          </a:xfrm>
          <a:prstGeom prst="rect">
            <a:avLst/>
          </a:prstGeom>
        </p:spPr>
        <p:txBody>
          <a:bodyPr anchor="t" rtlCol="false" tIns="0" lIns="0" bIns="0" rIns="0">
            <a:spAutoFit/>
          </a:bodyPr>
          <a:lstStyle/>
          <a:p>
            <a:pPr algn="l" marL="0" indent="0" lvl="0">
              <a:lnSpc>
                <a:spcPts val="7440"/>
              </a:lnSpc>
            </a:pPr>
            <a:r>
              <a:rPr lang="en-US" b="true" sz="6200" spc="1085">
                <a:solidFill>
                  <a:srgbClr val="000000"/>
                </a:solidFill>
                <a:latin typeface="Kollektif Bold"/>
                <a:ea typeface="Kollektif Bold"/>
                <a:cs typeface="Kollektif Bold"/>
                <a:sym typeface="Kollektif Bold"/>
              </a:rPr>
              <a:t>COMMANDS AND CALCULATIONS </a:t>
            </a:r>
          </a:p>
        </p:txBody>
      </p:sp>
      <p:grpSp>
        <p:nvGrpSpPr>
          <p:cNvPr name="Group 9" id="9"/>
          <p:cNvGrpSpPr/>
          <p:nvPr/>
        </p:nvGrpSpPr>
        <p:grpSpPr>
          <a:xfrm rot="0">
            <a:off x="16433481" y="8947187"/>
            <a:ext cx="825819" cy="8258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2" id="12"/>
          <p:cNvGrpSpPr/>
          <p:nvPr/>
        </p:nvGrpSpPr>
        <p:grpSpPr>
          <a:xfrm rot="0">
            <a:off x="15917025" y="8947187"/>
            <a:ext cx="825819" cy="8258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5" id="15"/>
          <p:cNvSpPr txBox="true"/>
          <p:nvPr/>
        </p:nvSpPr>
        <p:spPr>
          <a:xfrm rot="0">
            <a:off x="401976" y="2690393"/>
            <a:ext cx="7876403" cy="7233589"/>
          </a:xfrm>
          <a:prstGeom prst="rect">
            <a:avLst/>
          </a:prstGeom>
        </p:spPr>
        <p:txBody>
          <a:bodyPr anchor="t" rtlCol="false" tIns="0" lIns="0" bIns="0" rIns="0">
            <a:spAutoFit/>
          </a:bodyPr>
          <a:lstStyle/>
          <a:p>
            <a:pPr algn="l">
              <a:lnSpc>
                <a:spcPts val="2923"/>
              </a:lnSpc>
              <a:spcBef>
                <a:spcPct val="0"/>
              </a:spcBef>
            </a:pPr>
            <a:r>
              <a:rPr lang="en-US" b="true" sz="2088">
                <a:solidFill>
                  <a:srgbClr val="000000"/>
                </a:solidFill>
                <a:latin typeface="Garet Bold"/>
                <a:ea typeface="Garet Bold"/>
                <a:cs typeface="Garet Bold"/>
                <a:sym typeface="Garet Bold"/>
              </a:rPr>
              <a:t>T</a:t>
            </a:r>
            <a:r>
              <a:rPr lang="en-US" b="true" sz="2088">
                <a:solidFill>
                  <a:srgbClr val="000000"/>
                </a:solidFill>
                <a:latin typeface="Garet Bold"/>
                <a:ea typeface="Garet Bold"/>
                <a:cs typeface="Garet Bold"/>
                <a:sym typeface="Garet Bold"/>
              </a:rPr>
              <a:t>heory behind RGB to grayscale conversion in the context of image compression.</a:t>
            </a:r>
          </a:p>
          <a:p>
            <a:pPr algn="l">
              <a:lnSpc>
                <a:spcPts val="2923"/>
              </a:lnSpc>
              <a:spcBef>
                <a:spcPct val="0"/>
              </a:spcBef>
            </a:pPr>
          </a:p>
          <a:p>
            <a:pPr algn="l">
              <a:lnSpc>
                <a:spcPts val="2923"/>
              </a:lnSpc>
              <a:spcBef>
                <a:spcPct val="0"/>
              </a:spcBef>
            </a:pPr>
            <a:r>
              <a:rPr lang="en-US" b="true" sz="2088">
                <a:solidFill>
                  <a:srgbClr val="000000"/>
                </a:solidFill>
                <a:latin typeface="Garet Bold"/>
                <a:ea typeface="Garet Bold"/>
                <a:cs typeface="Garet Bold"/>
                <a:sym typeface="Garet Bold"/>
              </a:rPr>
              <a:t>1. *RGB Image Representation*:</a:t>
            </a:r>
          </a:p>
          <a:p>
            <a:pPr algn="l">
              <a:lnSpc>
                <a:spcPts val="2923"/>
              </a:lnSpc>
              <a:spcBef>
                <a:spcPct val="0"/>
              </a:spcBef>
            </a:pPr>
            <a:r>
              <a:rPr lang="en-US" b="true" sz="2088">
                <a:solidFill>
                  <a:srgbClr val="000000"/>
                </a:solidFill>
                <a:latin typeface="Garet Bold"/>
                <a:ea typeface="Garet Bold"/>
                <a:cs typeface="Garet Bold"/>
                <a:sym typeface="Garet Bold"/>
              </a:rPr>
              <a:t>  </a:t>
            </a:r>
            <a:r>
              <a:rPr lang="en-US" sz="2088">
                <a:solidFill>
                  <a:srgbClr val="000000"/>
                </a:solidFill>
                <a:latin typeface="Garet"/>
                <a:ea typeface="Garet"/>
                <a:cs typeface="Garet"/>
                <a:sym typeface="Garet"/>
              </a:rPr>
              <a:t> - RGB images are composed of three color channels: Red (R), Green (G), and Blue (B).</a:t>
            </a:r>
          </a:p>
          <a:p>
            <a:pPr algn="l">
              <a:lnSpc>
                <a:spcPts val="2923"/>
              </a:lnSpc>
              <a:spcBef>
                <a:spcPct val="0"/>
              </a:spcBef>
            </a:pPr>
            <a:r>
              <a:rPr lang="en-US" sz="2088">
                <a:solidFill>
                  <a:srgbClr val="000000"/>
                </a:solidFill>
                <a:latin typeface="Garet"/>
                <a:ea typeface="Garet"/>
                <a:cs typeface="Garet"/>
                <a:sym typeface="Garet"/>
              </a:rPr>
              <a:t>   - Each pixel in an RGB image is represented by three intensity values, one for each color channel.</a:t>
            </a:r>
          </a:p>
          <a:p>
            <a:pPr algn="l">
              <a:lnSpc>
                <a:spcPts val="2923"/>
              </a:lnSpc>
              <a:spcBef>
                <a:spcPct val="0"/>
              </a:spcBef>
            </a:pPr>
            <a:r>
              <a:rPr lang="en-US" sz="2088">
                <a:solidFill>
                  <a:srgbClr val="000000"/>
                </a:solidFill>
                <a:latin typeface="Garet"/>
                <a:ea typeface="Garet"/>
                <a:cs typeface="Garet"/>
                <a:sym typeface="Garet"/>
              </a:rPr>
              <a:t>  - The intensity values range from 0 to 255 (8-bit       representation) or 0 to 1 (floating-point representation),   representing the intensity of each color.</a:t>
            </a:r>
          </a:p>
          <a:p>
            <a:pPr algn="l">
              <a:lnSpc>
                <a:spcPts val="2923"/>
              </a:lnSpc>
              <a:spcBef>
                <a:spcPct val="0"/>
              </a:spcBef>
            </a:pPr>
          </a:p>
          <a:p>
            <a:pPr algn="l">
              <a:lnSpc>
                <a:spcPts val="2923"/>
              </a:lnSpc>
              <a:spcBef>
                <a:spcPct val="0"/>
              </a:spcBef>
            </a:pPr>
            <a:r>
              <a:rPr lang="en-US" b="true" sz="2088">
                <a:solidFill>
                  <a:srgbClr val="000000"/>
                </a:solidFill>
                <a:latin typeface="Garet Bold"/>
                <a:ea typeface="Garet Bold"/>
                <a:cs typeface="Garet Bold"/>
                <a:sym typeface="Garet Bold"/>
              </a:rPr>
              <a:t>2. *Grayscale Image Representation*:</a:t>
            </a:r>
          </a:p>
          <a:p>
            <a:pPr algn="l">
              <a:lnSpc>
                <a:spcPts val="2923"/>
              </a:lnSpc>
              <a:spcBef>
                <a:spcPct val="0"/>
              </a:spcBef>
            </a:pPr>
            <a:r>
              <a:rPr lang="en-US" b="true" sz="2088">
                <a:solidFill>
                  <a:srgbClr val="000000"/>
                </a:solidFill>
                <a:latin typeface="Garet Bold"/>
                <a:ea typeface="Garet Bold"/>
                <a:cs typeface="Garet Bold"/>
                <a:sym typeface="Garet Bold"/>
              </a:rPr>
              <a:t>  </a:t>
            </a:r>
            <a:r>
              <a:rPr lang="en-US" sz="2088">
                <a:solidFill>
                  <a:srgbClr val="000000"/>
                </a:solidFill>
                <a:latin typeface="Garet"/>
                <a:ea typeface="Garet"/>
                <a:cs typeface="Garet"/>
                <a:sym typeface="Garet"/>
              </a:rPr>
              <a:t> - Grayscale images are single-channel images where each pixel represents the intensity of light.</a:t>
            </a:r>
          </a:p>
          <a:p>
            <a:pPr algn="l">
              <a:lnSpc>
                <a:spcPts val="2923"/>
              </a:lnSpc>
              <a:spcBef>
                <a:spcPct val="0"/>
              </a:spcBef>
            </a:pPr>
            <a:r>
              <a:rPr lang="en-US" sz="2088">
                <a:solidFill>
                  <a:srgbClr val="000000"/>
                </a:solidFill>
                <a:latin typeface="Garet"/>
                <a:ea typeface="Garet"/>
                <a:cs typeface="Garet"/>
                <a:sym typeface="Garet"/>
              </a:rPr>
              <a:t>   - Unlike RGB images, grayscale images have only one intensity value per pixel, ranging from 0 to 255 (8-bit) or 0 to 1 (floating-point).</a:t>
            </a:r>
          </a:p>
          <a:p>
            <a:pPr algn="l">
              <a:lnSpc>
                <a:spcPts val="2923"/>
              </a:lnSpc>
              <a:spcBef>
                <a:spcPct val="0"/>
              </a:spcBef>
            </a:pPr>
            <a:r>
              <a:rPr lang="en-US" sz="2088">
                <a:solidFill>
                  <a:srgbClr val="000000"/>
                </a:solidFill>
                <a:latin typeface="Garet"/>
                <a:ea typeface="Garet"/>
                <a:cs typeface="Garet"/>
                <a:sym typeface="Garet"/>
              </a:rPr>
              <a:t>   - The intensity value represents the brightness or luminance of the pixel.</a:t>
            </a:r>
          </a:p>
        </p:txBody>
      </p:sp>
      <p:sp>
        <p:nvSpPr>
          <p:cNvPr name="TextBox 16" id="16"/>
          <p:cNvSpPr txBox="true"/>
          <p:nvPr/>
        </p:nvSpPr>
        <p:spPr>
          <a:xfrm rot="0">
            <a:off x="8563430" y="2150745"/>
            <a:ext cx="9144000" cy="5937885"/>
          </a:xfrm>
          <a:prstGeom prst="rect">
            <a:avLst/>
          </a:prstGeom>
        </p:spPr>
        <p:txBody>
          <a:bodyPr anchor="t" rtlCol="false" tIns="0" lIns="0" bIns="0" rIns="0">
            <a:spAutoFit/>
          </a:bodyPr>
          <a:lstStyle/>
          <a:p>
            <a:pPr algn="l">
              <a:lnSpc>
                <a:spcPts val="2940"/>
              </a:lnSpc>
              <a:spcBef>
                <a:spcPct val="0"/>
              </a:spcBef>
            </a:pPr>
          </a:p>
          <a:p>
            <a:pPr algn="l">
              <a:lnSpc>
                <a:spcPts val="2940"/>
              </a:lnSpc>
              <a:spcBef>
                <a:spcPct val="0"/>
              </a:spcBef>
            </a:pPr>
          </a:p>
          <a:p>
            <a:pPr algn="l">
              <a:lnSpc>
                <a:spcPts val="2940"/>
              </a:lnSpc>
              <a:spcBef>
                <a:spcPct val="0"/>
              </a:spcBef>
            </a:pPr>
            <a:r>
              <a:rPr lang="en-US" b="true" sz="2100">
                <a:solidFill>
                  <a:srgbClr val="000000"/>
                </a:solidFill>
                <a:latin typeface="Garet Bold"/>
                <a:ea typeface="Garet Bold"/>
                <a:cs typeface="Garet Bold"/>
                <a:sym typeface="Garet Bold"/>
              </a:rPr>
              <a:t>3. *Conversion Process*:</a:t>
            </a:r>
          </a:p>
          <a:p>
            <a:pPr algn="l">
              <a:lnSpc>
                <a:spcPts val="2940"/>
              </a:lnSpc>
              <a:spcBef>
                <a:spcPct val="0"/>
              </a:spcBef>
            </a:pPr>
            <a:r>
              <a:rPr lang="en-US" b="true" sz="2100">
                <a:solidFill>
                  <a:srgbClr val="000000"/>
                </a:solidFill>
                <a:latin typeface="Garet Bold"/>
                <a:ea typeface="Garet Bold"/>
                <a:cs typeface="Garet Bold"/>
                <a:sym typeface="Garet Bold"/>
              </a:rPr>
              <a:t>  </a:t>
            </a:r>
            <a:r>
              <a:rPr lang="en-US" sz="2100">
                <a:solidFill>
                  <a:srgbClr val="000000"/>
                </a:solidFill>
                <a:latin typeface="Garet"/>
                <a:ea typeface="Garet"/>
                <a:cs typeface="Garet"/>
                <a:sym typeface="Garet"/>
              </a:rPr>
              <a:t> - RGB to grayscale conversion is typically done by taking a weighted sum of the R, G, and B channels.</a:t>
            </a:r>
          </a:p>
          <a:p>
            <a:pPr algn="l">
              <a:lnSpc>
                <a:spcPts val="2940"/>
              </a:lnSpc>
              <a:spcBef>
                <a:spcPct val="0"/>
              </a:spcBef>
            </a:pPr>
            <a:r>
              <a:rPr lang="en-US" sz="2100">
                <a:solidFill>
                  <a:srgbClr val="000000"/>
                </a:solidFill>
                <a:latin typeface="Garet"/>
                <a:ea typeface="Garet"/>
                <a:cs typeface="Garet"/>
                <a:sym typeface="Garet"/>
              </a:rPr>
              <a:t>   - The weights are chosen based on the perception of human vision, where green has the highest weight, followed by red, and then blue.</a:t>
            </a:r>
          </a:p>
          <a:p>
            <a:pPr algn="l">
              <a:lnSpc>
                <a:spcPts val="2940"/>
              </a:lnSpc>
              <a:spcBef>
                <a:spcPct val="0"/>
              </a:spcBef>
            </a:pPr>
            <a:r>
              <a:rPr lang="en-US" sz="2100">
                <a:solidFill>
                  <a:srgbClr val="000000"/>
                </a:solidFill>
                <a:latin typeface="Garet"/>
                <a:ea typeface="Garet"/>
                <a:cs typeface="Garet"/>
                <a:sym typeface="Garet"/>
              </a:rPr>
              <a:t>   - The formula commonly used for conversion is:</a:t>
            </a:r>
          </a:p>
          <a:p>
            <a:pPr algn="l">
              <a:lnSpc>
                <a:spcPts val="2940"/>
              </a:lnSpc>
              <a:spcBef>
                <a:spcPct val="0"/>
              </a:spcBef>
            </a:pPr>
            <a:r>
              <a:rPr lang="en-US" sz="2100">
                <a:solidFill>
                  <a:srgbClr val="000000"/>
                </a:solidFill>
                <a:latin typeface="Garet"/>
                <a:ea typeface="Garet"/>
                <a:cs typeface="Garet"/>
                <a:sym typeface="Garet"/>
              </a:rPr>
              <a:t>     </a:t>
            </a:r>
          </a:p>
          <a:p>
            <a:pPr algn="l">
              <a:lnSpc>
                <a:spcPts val="2940"/>
              </a:lnSpc>
              <a:spcBef>
                <a:spcPct val="0"/>
              </a:spcBef>
            </a:pPr>
            <a:r>
              <a:rPr lang="en-US" sz="2100">
                <a:solidFill>
                  <a:srgbClr val="000000"/>
                </a:solidFill>
                <a:latin typeface="Garet"/>
                <a:ea typeface="Garet"/>
                <a:cs typeface="Garet"/>
                <a:sym typeface="Garet"/>
              </a:rPr>
              <a:t>     </a:t>
            </a:r>
            <a:r>
              <a:rPr lang="en-US" b="true" sz="2100">
                <a:solidFill>
                  <a:srgbClr val="000000"/>
                </a:solidFill>
                <a:latin typeface="Garet Bold"/>
                <a:ea typeface="Garet Bold"/>
                <a:cs typeface="Garet Bold"/>
                <a:sym typeface="Garet Bold"/>
              </a:rPr>
              <a:t>Gray = 0.2989 * R + 0.5870 * G + 0.1140 * B</a:t>
            </a:r>
          </a:p>
          <a:p>
            <a:pPr algn="l">
              <a:lnSpc>
                <a:spcPts val="2940"/>
              </a:lnSpc>
              <a:spcBef>
                <a:spcPct val="0"/>
              </a:spcBef>
            </a:pPr>
            <a:r>
              <a:rPr lang="en-US" sz="2100">
                <a:solidFill>
                  <a:srgbClr val="000000"/>
                </a:solidFill>
                <a:latin typeface="Garet"/>
                <a:ea typeface="Garet"/>
                <a:cs typeface="Garet"/>
                <a:sym typeface="Garet"/>
              </a:rPr>
              <a:t>     </a:t>
            </a:r>
          </a:p>
          <a:p>
            <a:pPr algn="l">
              <a:lnSpc>
                <a:spcPts val="2940"/>
              </a:lnSpc>
              <a:spcBef>
                <a:spcPct val="0"/>
              </a:spcBef>
            </a:pPr>
            <a:r>
              <a:rPr lang="en-US" sz="2100">
                <a:solidFill>
                  <a:srgbClr val="000000"/>
                </a:solidFill>
                <a:latin typeface="Garet"/>
                <a:ea typeface="Garet"/>
                <a:cs typeface="Garet"/>
                <a:sym typeface="Garet"/>
              </a:rPr>
              <a:t>    - This formula computes a weighted sum of the RGB values to obtain the corresponding grayscale intensity.</a:t>
            </a:r>
          </a:p>
          <a:p>
            <a:pPr algn="l">
              <a:lnSpc>
                <a:spcPts val="2940"/>
              </a:lnSpc>
              <a:spcBef>
                <a:spcPct val="0"/>
              </a:spcBef>
            </a:pPr>
          </a:p>
          <a:p>
            <a:pPr algn="l">
              <a:lnSpc>
                <a:spcPts val="2940"/>
              </a:lnSpc>
              <a:spcBef>
                <a:spcPct val="0"/>
              </a:spcBef>
            </a:pPr>
          </a:p>
        </p:txBody>
      </p:sp>
      <p:sp>
        <p:nvSpPr>
          <p:cNvPr name="TextBox 17" id="17"/>
          <p:cNvSpPr txBox="true"/>
          <p:nvPr/>
        </p:nvSpPr>
        <p:spPr>
          <a:xfrm rot="0">
            <a:off x="8514664" y="7648410"/>
            <a:ext cx="3371850" cy="440220"/>
          </a:xfrm>
          <a:prstGeom prst="rect">
            <a:avLst/>
          </a:prstGeom>
        </p:spPr>
        <p:txBody>
          <a:bodyPr anchor="t" rtlCol="false" tIns="0" lIns="0" bIns="0" rIns="0">
            <a:spAutoFit/>
          </a:bodyPr>
          <a:lstStyle/>
          <a:p>
            <a:pPr algn="ctr">
              <a:lnSpc>
                <a:spcPts val="3560"/>
              </a:lnSpc>
              <a:spcBef>
                <a:spcPct val="0"/>
              </a:spcBef>
            </a:pPr>
            <a:r>
              <a:rPr lang="en-US" b="true" sz="2543">
                <a:solidFill>
                  <a:srgbClr val="000000"/>
                </a:solidFill>
                <a:latin typeface="Inter Bold"/>
                <a:ea typeface="Inter Bold"/>
                <a:cs typeface="Inter Bold"/>
                <a:sym typeface="Inter Bold"/>
              </a:rPr>
              <a:t>MATLAB COMMAND:</a:t>
            </a:r>
          </a:p>
        </p:txBody>
      </p:sp>
      <p:sp>
        <p:nvSpPr>
          <p:cNvPr name="TextBox 18" id="18"/>
          <p:cNvSpPr txBox="true"/>
          <p:nvPr/>
        </p:nvSpPr>
        <p:spPr>
          <a:xfrm rot="0">
            <a:off x="9746871" y="8031480"/>
            <a:ext cx="5183585" cy="440220"/>
          </a:xfrm>
          <a:prstGeom prst="rect">
            <a:avLst/>
          </a:prstGeom>
        </p:spPr>
        <p:txBody>
          <a:bodyPr anchor="t" rtlCol="false" tIns="0" lIns="0" bIns="0" rIns="0">
            <a:spAutoFit/>
          </a:bodyPr>
          <a:lstStyle/>
          <a:p>
            <a:pPr algn="ctr">
              <a:lnSpc>
                <a:spcPts val="3560"/>
              </a:lnSpc>
              <a:spcBef>
                <a:spcPct val="0"/>
              </a:spcBef>
            </a:pPr>
            <a:r>
              <a:rPr lang="en-US" sz="2543">
                <a:solidFill>
                  <a:srgbClr val="000000"/>
                </a:solidFill>
                <a:latin typeface="Inter"/>
                <a:ea typeface="Inter"/>
                <a:cs typeface="Inter"/>
                <a:sym typeface="Inter"/>
              </a:rPr>
              <a:t>grayImage = rgb2gray(rgbImage);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66044" y="378949"/>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6433481" y="8947187"/>
            <a:ext cx="825819" cy="8258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15917025" y="8947187"/>
            <a:ext cx="825819" cy="8258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4" id="14"/>
          <p:cNvSpPr txBox="true"/>
          <p:nvPr/>
        </p:nvSpPr>
        <p:spPr>
          <a:xfrm rot="0">
            <a:off x="9545414" y="9163050"/>
            <a:ext cx="6166942" cy="469900"/>
          </a:xfrm>
          <a:prstGeom prst="rect">
            <a:avLst/>
          </a:prstGeom>
        </p:spPr>
        <p:txBody>
          <a:bodyPr anchor="t" rtlCol="false" tIns="0" lIns="0" bIns="0" rIns="0">
            <a:spAutoFit/>
          </a:bodyPr>
          <a:lstStyle/>
          <a:p>
            <a:pPr algn="r" marL="0" indent="0" lvl="0">
              <a:lnSpc>
                <a:spcPts val="3499"/>
              </a:lnSpc>
              <a:spcBef>
                <a:spcPct val="0"/>
              </a:spcBef>
            </a:pPr>
            <a:r>
              <a:rPr lang="en-US" sz="2499" spc="124">
                <a:solidFill>
                  <a:srgbClr val="000000"/>
                </a:solidFill>
                <a:latin typeface="Arial"/>
                <a:ea typeface="Arial"/>
                <a:cs typeface="Arial"/>
                <a:sym typeface="Arial"/>
              </a:rPr>
              <a:t>DSP PROGRESS REPORT 2025</a:t>
            </a:r>
          </a:p>
        </p:txBody>
      </p:sp>
      <p:sp>
        <p:nvSpPr>
          <p:cNvPr name="TextBox 15" id="15"/>
          <p:cNvSpPr txBox="true"/>
          <p:nvPr/>
        </p:nvSpPr>
        <p:spPr>
          <a:xfrm rot="0">
            <a:off x="267872" y="2951240"/>
            <a:ext cx="8579113" cy="4823460"/>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Garet Bold"/>
                <a:ea typeface="Garet Bold"/>
                <a:cs typeface="Garet Bold"/>
                <a:sym typeface="Garet Bold"/>
              </a:rPr>
              <a:t>4. Size and Compression:</a:t>
            </a:r>
          </a:p>
          <a:p>
            <a:pPr algn="l">
              <a:lnSpc>
                <a:spcPts val="2940"/>
              </a:lnSpc>
              <a:spcBef>
                <a:spcPct val="0"/>
              </a:spcBef>
            </a:pPr>
            <a:r>
              <a:rPr lang="en-US" sz="2100">
                <a:solidFill>
                  <a:srgbClr val="000000"/>
                </a:solidFill>
                <a:latin typeface="Garet"/>
                <a:ea typeface="Garet"/>
                <a:cs typeface="Garet"/>
                <a:sym typeface="Garet"/>
              </a:rPr>
              <a:t>   - RGB images are typically larger in size compared to grayscale images because they store color information for each pixel.</a:t>
            </a:r>
          </a:p>
          <a:p>
            <a:pPr algn="l">
              <a:lnSpc>
                <a:spcPts val="2940"/>
              </a:lnSpc>
              <a:spcBef>
                <a:spcPct val="0"/>
              </a:spcBef>
            </a:pPr>
            <a:r>
              <a:rPr lang="en-US" sz="2100">
                <a:solidFill>
                  <a:srgbClr val="000000"/>
                </a:solidFill>
                <a:latin typeface="Garet"/>
                <a:ea typeface="Garet"/>
                <a:cs typeface="Garet"/>
                <a:sym typeface="Garet"/>
              </a:rPr>
              <a:t>   - Converting an RGB image to grayscale reduces the size by a factor of three since it eliminates the need to store color information.</a:t>
            </a:r>
          </a:p>
          <a:p>
            <a:pPr algn="l">
              <a:lnSpc>
                <a:spcPts val="2940"/>
              </a:lnSpc>
              <a:spcBef>
                <a:spcPct val="0"/>
              </a:spcBef>
            </a:pPr>
            <a:r>
              <a:rPr lang="en-US" sz="2100">
                <a:solidFill>
                  <a:srgbClr val="000000"/>
                </a:solidFill>
                <a:latin typeface="Garet"/>
                <a:ea typeface="Garet"/>
                <a:cs typeface="Garet"/>
                <a:sym typeface="Garet"/>
              </a:rPr>
              <a:t>   - For example, if an RGB image has dimensions of 1000x1000 pixels, converting it to grayscale results in an image with the same dimensions but with only one channel instead of three.</a:t>
            </a:r>
          </a:p>
          <a:p>
            <a:pPr algn="l">
              <a:lnSpc>
                <a:spcPts val="2940"/>
              </a:lnSpc>
              <a:spcBef>
                <a:spcPct val="0"/>
              </a:spcBef>
            </a:pPr>
            <a:r>
              <a:rPr lang="en-US" sz="2100">
                <a:solidFill>
                  <a:srgbClr val="000000"/>
                </a:solidFill>
                <a:latin typeface="Garet"/>
                <a:ea typeface="Garet"/>
                <a:cs typeface="Garet"/>
                <a:sym typeface="Garet"/>
              </a:rPr>
              <a:t>   - This reduction in size makes grayscale images more efficient for compression algorithms like JPEG, PNG, or GIF.</a:t>
            </a:r>
          </a:p>
          <a:p>
            <a:pPr algn="l">
              <a:lnSpc>
                <a:spcPts val="2940"/>
              </a:lnSpc>
              <a:spcBef>
                <a:spcPct val="0"/>
              </a:spcBef>
            </a:pPr>
          </a:p>
        </p:txBody>
      </p:sp>
      <p:sp>
        <p:nvSpPr>
          <p:cNvPr name="TextBox 16" id="16"/>
          <p:cNvSpPr txBox="true"/>
          <p:nvPr/>
        </p:nvSpPr>
        <p:spPr>
          <a:xfrm rot="0">
            <a:off x="9144000" y="1836815"/>
            <a:ext cx="8700906" cy="5937885"/>
          </a:xfrm>
          <a:prstGeom prst="rect">
            <a:avLst/>
          </a:prstGeom>
        </p:spPr>
        <p:txBody>
          <a:bodyPr anchor="t" rtlCol="false" tIns="0" lIns="0" bIns="0" rIns="0">
            <a:spAutoFit/>
          </a:bodyPr>
          <a:lstStyle/>
          <a:p>
            <a:pPr algn="l">
              <a:lnSpc>
                <a:spcPts val="2940"/>
              </a:lnSpc>
              <a:spcBef>
                <a:spcPct val="0"/>
              </a:spcBef>
            </a:pPr>
          </a:p>
          <a:p>
            <a:pPr algn="l">
              <a:lnSpc>
                <a:spcPts val="2940"/>
              </a:lnSpc>
              <a:spcBef>
                <a:spcPct val="0"/>
              </a:spcBef>
            </a:pPr>
            <a:r>
              <a:rPr lang="en-US" b="true" sz="2100">
                <a:solidFill>
                  <a:srgbClr val="000000"/>
                </a:solidFill>
                <a:latin typeface="Garet Bold"/>
                <a:ea typeface="Garet Bold"/>
                <a:cs typeface="Garet Bold"/>
                <a:sym typeface="Garet Bold"/>
              </a:rPr>
              <a:t>5. Quality Considerations:</a:t>
            </a:r>
          </a:p>
          <a:p>
            <a:pPr algn="l">
              <a:lnSpc>
                <a:spcPts val="2940"/>
              </a:lnSpc>
              <a:spcBef>
                <a:spcPct val="0"/>
              </a:spcBef>
            </a:pPr>
            <a:r>
              <a:rPr lang="en-US" sz="2100">
                <a:solidFill>
                  <a:srgbClr val="000000"/>
                </a:solidFill>
                <a:latin typeface="Garet"/>
                <a:ea typeface="Garet"/>
                <a:cs typeface="Garet"/>
                <a:sym typeface="Garet"/>
              </a:rPr>
              <a:t>   - While converting RGB to grayscale reduces the size of the image, it also results in loss of color information.</a:t>
            </a:r>
          </a:p>
          <a:p>
            <a:pPr algn="l">
              <a:lnSpc>
                <a:spcPts val="2940"/>
              </a:lnSpc>
              <a:spcBef>
                <a:spcPct val="0"/>
              </a:spcBef>
            </a:pPr>
            <a:r>
              <a:rPr lang="en-US" sz="2100">
                <a:solidFill>
                  <a:srgbClr val="000000"/>
                </a:solidFill>
                <a:latin typeface="Garet"/>
                <a:ea typeface="Garet"/>
                <a:cs typeface="Garet"/>
                <a:sym typeface="Garet"/>
              </a:rPr>
              <a:t>   - The choice of conversion method and the weights used in the conversion formula can affect the perceived quality of the grayscale image.</a:t>
            </a:r>
          </a:p>
          <a:p>
            <a:pPr algn="l">
              <a:lnSpc>
                <a:spcPts val="2940"/>
              </a:lnSpc>
              <a:spcBef>
                <a:spcPct val="0"/>
              </a:spcBef>
            </a:pPr>
            <a:r>
              <a:rPr lang="en-US" sz="2100">
                <a:solidFill>
                  <a:srgbClr val="000000"/>
                </a:solidFill>
                <a:latin typeface="Garet"/>
                <a:ea typeface="Garet"/>
                <a:cs typeface="Garet"/>
                <a:sym typeface="Garet"/>
              </a:rPr>
              <a:t>   - In image compression applications, it's essential to balance the reduction in size with the preservation of image quality to ensure that important visual information is retained.</a:t>
            </a:r>
          </a:p>
          <a:p>
            <a:pPr algn="l">
              <a:lnSpc>
                <a:spcPts val="2940"/>
              </a:lnSpc>
              <a:spcBef>
                <a:spcPct val="0"/>
              </a:spcBef>
            </a:pPr>
          </a:p>
          <a:p>
            <a:pPr algn="l">
              <a:lnSpc>
                <a:spcPts val="2940"/>
              </a:lnSpc>
              <a:spcBef>
                <a:spcPct val="0"/>
              </a:spcBef>
            </a:pPr>
            <a:r>
              <a:rPr lang="en-US" sz="2100">
                <a:solidFill>
                  <a:srgbClr val="000000"/>
                </a:solidFill>
                <a:latin typeface="Garet"/>
                <a:ea typeface="Garet"/>
                <a:cs typeface="Garet"/>
                <a:sym typeface="Garet"/>
              </a:rPr>
              <a:t>In summary, RGB to grayscale conversion simplifies image data by eliminating color information, resulting in smaller file sizes and potentially more efficient compression. However, the conversion process should be carefully chosen to maintain image quality while reducing size.</a:t>
            </a:r>
          </a:p>
        </p:txBody>
      </p:sp>
      <p:sp>
        <p:nvSpPr>
          <p:cNvPr name="TextBox 17" id="17"/>
          <p:cNvSpPr txBox="true"/>
          <p:nvPr/>
        </p:nvSpPr>
        <p:spPr>
          <a:xfrm rot="0">
            <a:off x="267872" y="325354"/>
            <a:ext cx="12361013" cy="2009775"/>
          </a:xfrm>
          <a:prstGeom prst="rect">
            <a:avLst/>
          </a:prstGeom>
        </p:spPr>
        <p:txBody>
          <a:bodyPr anchor="t" rtlCol="false" tIns="0" lIns="0" bIns="0" rIns="0">
            <a:spAutoFit/>
          </a:bodyPr>
          <a:lstStyle/>
          <a:p>
            <a:pPr algn="l" marL="0" indent="0" lvl="0">
              <a:lnSpc>
                <a:spcPts val="7440"/>
              </a:lnSpc>
            </a:pPr>
            <a:r>
              <a:rPr lang="en-US" b="true" sz="6200" spc="1085">
                <a:solidFill>
                  <a:srgbClr val="000000"/>
                </a:solidFill>
                <a:latin typeface="Kollektif Bold"/>
                <a:ea typeface="Kollektif Bold"/>
                <a:cs typeface="Kollektif Bold"/>
                <a:sym typeface="Kollektif Bold"/>
              </a:rPr>
              <a:t>COMMANDS AND CALCULATIONS </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66044" y="378949"/>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8" id="8"/>
          <p:cNvSpPr txBox="true"/>
          <p:nvPr/>
        </p:nvSpPr>
        <p:spPr>
          <a:xfrm rot="0">
            <a:off x="401976" y="551828"/>
            <a:ext cx="18765164" cy="1066800"/>
          </a:xfrm>
          <a:prstGeom prst="rect">
            <a:avLst/>
          </a:prstGeom>
        </p:spPr>
        <p:txBody>
          <a:bodyPr anchor="t" rtlCol="false" tIns="0" lIns="0" bIns="0" rIns="0">
            <a:spAutoFit/>
          </a:bodyPr>
          <a:lstStyle/>
          <a:p>
            <a:pPr algn="l" marL="0" indent="0" lvl="0">
              <a:lnSpc>
                <a:spcPts val="7440"/>
              </a:lnSpc>
            </a:pPr>
            <a:r>
              <a:rPr lang="en-US" b="true" sz="6200" spc="1085">
                <a:solidFill>
                  <a:srgbClr val="000000"/>
                </a:solidFill>
                <a:latin typeface="Kollektif Bold"/>
                <a:ea typeface="Kollektif Bold"/>
                <a:cs typeface="Kollektif Bold"/>
                <a:sym typeface="Kollektif Bold"/>
              </a:rPr>
              <a:t>DISCRETE WAVELET TRANSFORM:</a:t>
            </a:r>
          </a:p>
        </p:txBody>
      </p:sp>
      <p:grpSp>
        <p:nvGrpSpPr>
          <p:cNvPr name="Group 9" id="9"/>
          <p:cNvGrpSpPr/>
          <p:nvPr/>
        </p:nvGrpSpPr>
        <p:grpSpPr>
          <a:xfrm rot="0">
            <a:off x="16433481" y="8947187"/>
            <a:ext cx="825819" cy="8258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2" id="12"/>
          <p:cNvGrpSpPr/>
          <p:nvPr/>
        </p:nvGrpSpPr>
        <p:grpSpPr>
          <a:xfrm rot="0">
            <a:off x="15917025" y="8947187"/>
            <a:ext cx="825819" cy="8258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5" id="15"/>
          <p:cNvSpPr txBox="true"/>
          <p:nvPr/>
        </p:nvSpPr>
        <p:spPr>
          <a:xfrm rot="0">
            <a:off x="401976" y="1895344"/>
            <a:ext cx="17771544" cy="8996210"/>
          </a:xfrm>
          <a:prstGeom prst="rect">
            <a:avLst/>
          </a:prstGeom>
        </p:spPr>
        <p:txBody>
          <a:bodyPr anchor="t" rtlCol="false" tIns="0" lIns="0" bIns="0" rIns="0">
            <a:spAutoFit/>
          </a:bodyPr>
          <a:lstStyle/>
          <a:p>
            <a:pPr algn="just">
              <a:lnSpc>
                <a:spcPts val="3420"/>
              </a:lnSpc>
              <a:spcBef>
                <a:spcPct val="0"/>
              </a:spcBef>
            </a:pPr>
            <a:r>
              <a:rPr lang="en-US" b="true" sz="2443">
                <a:solidFill>
                  <a:srgbClr val="000000"/>
                </a:solidFill>
                <a:latin typeface="Inter Bold"/>
                <a:ea typeface="Inter Bold"/>
                <a:cs typeface="Inter Bold"/>
                <a:sym typeface="Inter Bold"/>
              </a:rPr>
              <a:t>Decomposition:</a:t>
            </a:r>
          </a:p>
          <a:p>
            <a:pPr algn="just">
              <a:lnSpc>
                <a:spcPts val="3420"/>
              </a:lnSpc>
              <a:spcBef>
                <a:spcPct val="0"/>
              </a:spcBef>
            </a:pPr>
            <a:r>
              <a:rPr lang="en-US" b="true" sz="2443">
                <a:solidFill>
                  <a:srgbClr val="000000"/>
                </a:solidFill>
                <a:latin typeface="Inter Bold"/>
                <a:ea typeface="Inter Bold"/>
                <a:cs typeface="Inter Bold"/>
                <a:sym typeface="Inter Bold"/>
              </a:rPr>
              <a:t>  </a:t>
            </a:r>
            <a:r>
              <a:rPr lang="en-US" sz="2443">
                <a:solidFill>
                  <a:srgbClr val="000000"/>
                </a:solidFill>
                <a:latin typeface="Inter"/>
                <a:ea typeface="Inter"/>
                <a:cs typeface="Inter"/>
                <a:sym typeface="Inter"/>
              </a:rPr>
              <a:t> - Decomposes a signal or image into approximation and detail coefficients.</a:t>
            </a:r>
          </a:p>
          <a:p>
            <a:pPr algn="just">
              <a:lnSpc>
                <a:spcPts val="3420"/>
              </a:lnSpc>
              <a:spcBef>
                <a:spcPct val="0"/>
              </a:spcBef>
            </a:pPr>
            <a:r>
              <a:rPr lang="en-US" b="true" sz="2443">
                <a:solidFill>
                  <a:srgbClr val="000000"/>
                </a:solidFill>
                <a:latin typeface="Inter Bold"/>
                <a:ea typeface="Inter Bold"/>
                <a:cs typeface="Inter Bold"/>
                <a:sym typeface="Inter Bold"/>
              </a:rPr>
              <a:t>Filtering:</a:t>
            </a:r>
          </a:p>
          <a:p>
            <a:pPr algn="just">
              <a:lnSpc>
                <a:spcPts val="3420"/>
              </a:lnSpc>
              <a:spcBef>
                <a:spcPct val="0"/>
              </a:spcBef>
            </a:pPr>
            <a:r>
              <a:rPr lang="en-US" b="true" sz="2443">
                <a:solidFill>
                  <a:srgbClr val="000000"/>
                </a:solidFill>
                <a:latin typeface="Inter Bold"/>
                <a:ea typeface="Inter Bold"/>
                <a:cs typeface="Inter Bold"/>
                <a:sym typeface="Inter Bold"/>
              </a:rPr>
              <a:t>   </a:t>
            </a:r>
            <a:r>
              <a:rPr lang="en-US" sz="2443">
                <a:solidFill>
                  <a:srgbClr val="000000"/>
                </a:solidFill>
                <a:latin typeface="Inter"/>
                <a:ea typeface="Inter"/>
                <a:cs typeface="Inter"/>
                <a:sym typeface="Inter"/>
              </a:rPr>
              <a:t>- Applies a low-pass filter (approximation filter) and a high-pass filter (detail filter) to extract frequency components.</a:t>
            </a:r>
          </a:p>
          <a:p>
            <a:pPr algn="just">
              <a:lnSpc>
                <a:spcPts val="3420"/>
              </a:lnSpc>
              <a:spcBef>
                <a:spcPct val="0"/>
              </a:spcBef>
            </a:pPr>
            <a:r>
              <a:rPr lang="en-US" sz="2443">
                <a:solidFill>
                  <a:srgbClr val="000000"/>
                </a:solidFill>
                <a:latin typeface="Inter"/>
                <a:ea typeface="Inter"/>
                <a:cs typeface="Inter"/>
                <a:sym typeface="Inter"/>
              </a:rPr>
              <a:t>   - Low-pass filter extracts approximate (low-frequency) components.</a:t>
            </a:r>
          </a:p>
          <a:p>
            <a:pPr algn="just">
              <a:lnSpc>
                <a:spcPts val="3420"/>
              </a:lnSpc>
              <a:spcBef>
                <a:spcPct val="0"/>
              </a:spcBef>
            </a:pPr>
            <a:r>
              <a:rPr lang="en-US" sz="2443">
                <a:solidFill>
                  <a:srgbClr val="000000"/>
                </a:solidFill>
                <a:latin typeface="Inter"/>
                <a:ea typeface="Inter"/>
                <a:cs typeface="Inter"/>
                <a:sym typeface="Inter"/>
              </a:rPr>
              <a:t>   - High-pass filter extracts detail (high-frequency) components.</a:t>
            </a:r>
          </a:p>
          <a:p>
            <a:pPr algn="just">
              <a:lnSpc>
                <a:spcPts val="3420"/>
              </a:lnSpc>
              <a:spcBef>
                <a:spcPct val="0"/>
              </a:spcBef>
            </a:pPr>
            <a:r>
              <a:rPr lang="en-US" b="true" sz="2443">
                <a:solidFill>
                  <a:srgbClr val="000000"/>
                </a:solidFill>
                <a:latin typeface="Inter Bold"/>
                <a:ea typeface="Inter Bold"/>
                <a:cs typeface="Inter Bold"/>
                <a:sym typeface="Inter Bold"/>
              </a:rPr>
              <a:t>Downsampling:</a:t>
            </a:r>
          </a:p>
          <a:p>
            <a:pPr algn="just">
              <a:lnSpc>
                <a:spcPts val="3420"/>
              </a:lnSpc>
              <a:spcBef>
                <a:spcPct val="0"/>
              </a:spcBef>
            </a:pPr>
            <a:r>
              <a:rPr lang="en-US" b="true" sz="2443">
                <a:solidFill>
                  <a:srgbClr val="000000"/>
                </a:solidFill>
                <a:latin typeface="Inter Bold"/>
                <a:ea typeface="Inter Bold"/>
                <a:cs typeface="Inter Bold"/>
                <a:sym typeface="Inter Bold"/>
              </a:rPr>
              <a:t>   </a:t>
            </a:r>
            <a:r>
              <a:rPr lang="en-US" sz="2443">
                <a:solidFill>
                  <a:srgbClr val="000000"/>
                </a:solidFill>
                <a:latin typeface="Inter"/>
                <a:ea typeface="Inter"/>
                <a:cs typeface="Inter"/>
                <a:sym typeface="Inter"/>
              </a:rPr>
              <a:t>- Reduces the size of coefficients while preserving essential frequency information.</a:t>
            </a:r>
          </a:p>
          <a:p>
            <a:pPr algn="just">
              <a:lnSpc>
                <a:spcPts val="3420"/>
              </a:lnSpc>
              <a:spcBef>
                <a:spcPct val="0"/>
              </a:spcBef>
            </a:pPr>
            <a:r>
              <a:rPr lang="en-US" sz="2443">
                <a:solidFill>
                  <a:srgbClr val="000000"/>
                </a:solidFill>
                <a:latin typeface="Inter"/>
                <a:ea typeface="Inter"/>
                <a:cs typeface="Inter"/>
                <a:sym typeface="Inter"/>
              </a:rPr>
              <a:t>   - Downsampling is applied after filtering to reduce data size.</a:t>
            </a:r>
          </a:p>
          <a:p>
            <a:pPr algn="just">
              <a:lnSpc>
                <a:spcPts val="3420"/>
              </a:lnSpc>
              <a:spcBef>
                <a:spcPct val="0"/>
              </a:spcBef>
            </a:pPr>
            <a:r>
              <a:rPr lang="en-US" b="true" sz="2443">
                <a:solidFill>
                  <a:srgbClr val="000000"/>
                </a:solidFill>
                <a:latin typeface="Inter Bold"/>
                <a:ea typeface="Inter Bold"/>
                <a:cs typeface="Inter Bold"/>
                <a:sym typeface="Inter Bold"/>
              </a:rPr>
              <a:t>Applications:</a:t>
            </a:r>
          </a:p>
          <a:p>
            <a:pPr algn="just">
              <a:lnSpc>
                <a:spcPts val="3420"/>
              </a:lnSpc>
              <a:spcBef>
                <a:spcPct val="0"/>
              </a:spcBef>
            </a:pPr>
            <a:r>
              <a:rPr lang="en-US" b="true" sz="2443">
                <a:solidFill>
                  <a:srgbClr val="000000"/>
                </a:solidFill>
                <a:latin typeface="Inter Bold"/>
                <a:ea typeface="Inter Bold"/>
                <a:cs typeface="Inter Bold"/>
                <a:sym typeface="Inter Bold"/>
              </a:rPr>
              <a:t>  </a:t>
            </a:r>
            <a:r>
              <a:rPr lang="en-US" sz="2443">
                <a:solidFill>
                  <a:srgbClr val="000000"/>
                </a:solidFill>
                <a:latin typeface="Inter"/>
                <a:ea typeface="Inter"/>
                <a:cs typeface="Inter"/>
                <a:sym typeface="Inter"/>
              </a:rPr>
              <a:t> - Compression: Sparse representation suitable for compression algorithms.</a:t>
            </a:r>
          </a:p>
          <a:p>
            <a:pPr algn="just">
              <a:lnSpc>
                <a:spcPts val="3420"/>
              </a:lnSpc>
              <a:spcBef>
                <a:spcPct val="0"/>
              </a:spcBef>
            </a:pPr>
            <a:r>
              <a:rPr lang="en-US" sz="2443">
                <a:solidFill>
                  <a:srgbClr val="000000"/>
                </a:solidFill>
                <a:latin typeface="Inter"/>
                <a:ea typeface="Inter"/>
                <a:cs typeface="Inter"/>
                <a:sym typeface="Inter"/>
              </a:rPr>
              <a:t>   - Feature Extraction: Extracts relevant features from signals or images.</a:t>
            </a:r>
          </a:p>
          <a:p>
            <a:pPr algn="just">
              <a:lnSpc>
                <a:spcPts val="3420"/>
              </a:lnSpc>
              <a:spcBef>
                <a:spcPct val="0"/>
              </a:spcBef>
            </a:pPr>
            <a:r>
              <a:rPr lang="en-US" sz="2443">
                <a:solidFill>
                  <a:srgbClr val="000000"/>
                </a:solidFill>
                <a:latin typeface="Inter"/>
                <a:ea typeface="Inter"/>
                <a:cs typeface="Inter"/>
                <a:sym typeface="Inter"/>
              </a:rPr>
              <a:t>   - Image Denoising: Suppresses noise through thresholding of detail coefficients.</a:t>
            </a:r>
          </a:p>
          <a:p>
            <a:pPr algn="just">
              <a:lnSpc>
                <a:spcPts val="3420"/>
              </a:lnSpc>
              <a:spcBef>
                <a:spcPct val="0"/>
              </a:spcBef>
            </a:pPr>
            <a:r>
              <a:rPr lang="en-US" sz="2443">
                <a:solidFill>
                  <a:srgbClr val="000000"/>
                </a:solidFill>
                <a:latin typeface="Inter"/>
                <a:ea typeface="Inter"/>
                <a:cs typeface="Inter"/>
                <a:sym typeface="Inter"/>
              </a:rPr>
              <a:t>   - Image Fusion: Combines multiple images or modalities into a single representation.</a:t>
            </a:r>
          </a:p>
          <a:p>
            <a:pPr algn="just">
              <a:lnSpc>
                <a:spcPts val="3420"/>
              </a:lnSpc>
              <a:spcBef>
                <a:spcPct val="0"/>
              </a:spcBef>
            </a:pPr>
            <a:r>
              <a:rPr lang="en-US" b="true" sz="2443">
                <a:solidFill>
                  <a:srgbClr val="000000"/>
                </a:solidFill>
                <a:latin typeface="Inter Bold"/>
                <a:ea typeface="Inter Bold"/>
                <a:cs typeface="Inter Bold"/>
                <a:sym typeface="Inter Bold"/>
              </a:rPr>
              <a:t>Benefits:</a:t>
            </a:r>
          </a:p>
          <a:p>
            <a:pPr algn="just">
              <a:lnSpc>
                <a:spcPts val="3420"/>
              </a:lnSpc>
              <a:spcBef>
                <a:spcPct val="0"/>
              </a:spcBef>
            </a:pPr>
            <a:r>
              <a:rPr lang="en-US" b="true" sz="2443">
                <a:solidFill>
                  <a:srgbClr val="000000"/>
                </a:solidFill>
                <a:latin typeface="Inter Bold"/>
                <a:ea typeface="Inter Bold"/>
                <a:cs typeface="Inter Bold"/>
                <a:sym typeface="Inter Bold"/>
              </a:rPr>
              <a:t>   </a:t>
            </a:r>
            <a:r>
              <a:rPr lang="en-US" sz="2443">
                <a:solidFill>
                  <a:srgbClr val="000000"/>
                </a:solidFill>
                <a:latin typeface="Inter"/>
                <a:ea typeface="Inter"/>
                <a:cs typeface="Inter"/>
                <a:sym typeface="Inter"/>
              </a:rPr>
              <a:t>- Provides multi-resolution representation capturing local and global characteristics.</a:t>
            </a:r>
          </a:p>
          <a:p>
            <a:pPr algn="just">
              <a:lnSpc>
                <a:spcPts val="3420"/>
              </a:lnSpc>
              <a:spcBef>
                <a:spcPct val="0"/>
              </a:spcBef>
            </a:pPr>
            <a:r>
              <a:rPr lang="en-US" sz="2443">
                <a:solidFill>
                  <a:srgbClr val="000000"/>
                </a:solidFill>
                <a:latin typeface="Inter"/>
                <a:ea typeface="Inter"/>
                <a:cs typeface="Inter"/>
                <a:sym typeface="Inter"/>
              </a:rPr>
              <a:t>   - Effective in analyzing and processing signals and images in various domains.</a:t>
            </a:r>
          </a:p>
          <a:p>
            <a:pPr algn="just">
              <a:lnSpc>
                <a:spcPts val="3420"/>
              </a:lnSpc>
              <a:spcBef>
                <a:spcPct val="0"/>
              </a:spcBef>
            </a:pPr>
            <a:r>
              <a:rPr lang="en-US" b="true" sz="2443">
                <a:solidFill>
                  <a:srgbClr val="000000"/>
                </a:solidFill>
                <a:latin typeface="Inter Bold"/>
                <a:ea typeface="Inter Bold"/>
                <a:cs typeface="Inter Bold"/>
                <a:sym typeface="Inter Bold"/>
              </a:rPr>
              <a:t>MATLAB COMMAND </a:t>
            </a:r>
          </a:p>
          <a:p>
            <a:pPr algn="just">
              <a:lnSpc>
                <a:spcPts val="3420"/>
              </a:lnSpc>
              <a:spcBef>
                <a:spcPct val="0"/>
              </a:spcBef>
            </a:pPr>
            <a:r>
              <a:rPr lang="en-US" sz="2443">
                <a:solidFill>
                  <a:srgbClr val="000000"/>
                </a:solidFill>
                <a:latin typeface="Inter"/>
                <a:ea typeface="Inter"/>
                <a:cs typeface="Inter"/>
                <a:sym typeface="Inter"/>
              </a:rPr>
              <a:t>[cA, cH, cV, cD] = dwt2(image, wavelets{idx});</a:t>
            </a:r>
          </a:p>
          <a:p>
            <a:pPr algn="just">
              <a:lnSpc>
                <a:spcPts val="3420"/>
              </a:lnSpc>
              <a:spcBef>
                <a:spcPct val="0"/>
              </a:spcBef>
            </a:pPr>
          </a:p>
          <a:p>
            <a:pPr algn="just">
              <a:lnSpc>
                <a:spcPts val="342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66044" y="378949"/>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8" id="8"/>
          <p:cNvSpPr txBox="true"/>
          <p:nvPr/>
        </p:nvSpPr>
        <p:spPr>
          <a:xfrm rot="0">
            <a:off x="389560" y="688949"/>
            <a:ext cx="12361013" cy="1066800"/>
          </a:xfrm>
          <a:prstGeom prst="rect">
            <a:avLst/>
          </a:prstGeom>
        </p:spPr>
        <p:txBody>
          <a:bodyPr anchor="t" rtlCol="false" tIns="0" lIns="0" bIns="0" rIns="0">
            <a:spAutoFit/>
          </a:bodyPr>
          <a:lstStyle/>
          <a:p>
            <a:pPr algn="l" marL="0" indent="0" lvl="0">
              <a:lnSpc>
                <a:spcPts val="7440"/>
              </a:lnSpc>
            </a:pPr>
            <a:r>
              <a:rPr lang="en-US" b="true" sz="6200" spc="1085">
                <a:solidFill>
                  <a:srgbClr val="000000"/>
                </a:solidFill>
                <a:latin typeface="Kollektif Bold"/>
                <a:ea typeface="Kollektif Bold"/>
                <a:cs typeface="Kollektif Bold"/>
                <a:sym typeface="Kollektif Bold"/>
              </a:rPr>
              <a:t>PROGRESS STATISTICS</a:t>
            </a:r>
          </a:p>
        </p:txBody>
      </p:sp>
      <p:grpSp>
        <p:nvGrpSpPr>
          <p:cNvPr name="Group 9" id="9"/>
          <p:cNvGrpSpPr/>
          <p:nvPr/>
        </p:nvGrpSpPr>
        <p:grpSpPr>
          <a:xfrm rot="0">
            <a:off x="16433481" y="8947187"/>
            <a:ext cx="825819" cy="8258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2" id="12"/>
          <p:cNvGrpSpPr/>
          <p:nvPr/>
        </p:nvGrpSpPr>
        <p:grpSpPr>
          <a:xfrm rot="0">
            <a:off x="15917025" y="8947187"/>
            <a:ext cx="825819" cy="8258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5" id="15"/>
          <p:cNvSpPr txBox="true"/>
          <p:nvPr/>
        </p:nvSpPr>
        <p:spPr>
          <a:xfrm rot="0">
            <a:off x="389560" y="2554634"/>
            <a:ext cx="7876403" cy="718489"/>
          </a:xfrm>
          <a:prstGeom prst="rect">
            <a:avLst/>
          </a:prstGeom>
        </p:spPr>
        <p:txBody>
          <a:bodyPr anchor="t" rtlCol="false" tIns="0" lIns="0" bIns="0" rIns="0">
            <a:spAutoFit/>
          </a:bodyPr>
          <a:lstStyle/>
          <a:p>
            <a:pPr algn="l">
              <a:lnSpc>
                <a:spcPts val="2923"/>
              </a:lnSpc>
            </a:pPr>
            <a:r>
              <a:rPr lang="en-US" sz="2088" b="true">
                <a:solidFill>
                  <a:srgbClr val="000000"/>
                </a:solidFill>
                <a:latin typeface="Garet Bold"/>
                <a:ea typeface="Garet Bold"/>
                <a:cs typeface="Garet Bold"/>
                <a:sym typeface="Garet Bold"/>
              </a:rPr>
              <a:t>HORIZONTAL DETAIL COEFFICIENT:</a:t>
            </a:r>
          </a:p>
          <a:p>
            <a:pPr algn="l">
              <a:lnSpc>
                <a:spcPts val="2923"/>
              </a:lnSpc>
              <a:spcBef>
                <a:spcPct val="0"/>
              </a:spcBef>
            </a:pPr>
          </a:p>
        </p:txBody>
      </p:sp>
      <p:sp>
        <p:nvSpPr>
          <p:cNvPr name="TextBox 16" id="16"/>
          <p:cNvSpPr txBox="true"/>
          <p:nvPr/>
        </p:nvSpPr>
        <p:spPr>
          <a:xfrm rot="0">
            <a:off x="408610" y="2577465"/>
            <a:ext cx="16456830" cy="6309360"/>
          </a:xfrm>
          <a:prstGeom prst="rect">
            <a:avLst/>
          </a:prstGeom>
        </p:spPr>
        <p:txBody>
          <a:bodyPr anchor="t" rtlCol="false" tIns="0" lIns="0" bIns="0" rIns="0">
            <a:spAutoFit/>
          </a:bodyPr>
          <a:lstStyle/>
          <a:p>
            <a:pPr algn="l">
              <a:lnSpc>
                <a:spcPts val="2940"/>
              </a:lnSpc>
              <a:spcBef>
                <a:spcPct val="0"/>
              </a:spcBef>
            </a:pPr>
          </a:p>
          <a:p>
            <a:pPr algn="l">
              <a:lnSpc>
                <a:spcPts val="2940"/>
              </a:lnSpc>
              <a:spcBef>
                <a:spcPct val="0"/>
              </a:spcBef>
            </a:pPr>
          </a:p>
          <a:p>
            <a:pPr algn="l">
              <a:lnSpc>
                <a:spcPts val="2940"/>
              </a:lnSpc>
              <a:spcBef>
                <a:spcPct val="0"/>
              </a:spcBef>
            </a:pPr>
            <a:r>
              <a:rPr lang="en-US" b="true" sz="2100">
                <a:solidFill>
                  <a:srgbClr val="000000"/>
                </a:solidFill>
                <a:latin typeface="Garet Bold"/>
                <a:ea typeface="Garet Bold"/>
                <a:cs typeface="Garet Bold"/>
                <a:sym typeface="Garet Bold"/>
              </a:rPr>
              <a:t>1. High-Frequency Information: </a:t>
            </a:r>
            <a:r>
              <a:rPr lang="en-US" sz="2100">
                <a:solidFill>
                  <a:srgbClr val="000000"/>
                </a:solidFill>
                <a:latin typeface="Garet"/>
                <a:ea typeface="Garet"/>
                <a:cs typeface="Garet"/>
                <a:sym typeface="Garet"/>
              </a:rPr>
              <a:t>The horizontal detail coefficient represents high-frequency details in the horizontal direction of an image after applying a 2D Discrete Wavelet Transform (DWT).</a:t>
            </a:r>
          </a:p>
          <a:p>
            <a:pPr algn="l">
              <a:lnSpc>
                <a:spcPts val="2940"/>
              </a:lnSpc>
              <a:spcBef>
                <a:spcPct val="0"/>
              </a:spcBef>
            </a:pPr>
          </a:p>
          <a:p>
            <a:pPr algn="l">
              <a:lnSpc>
                <a:spcPts val="2940"/>
              </a:lnSpc>
              <a:spcBef>
                <a:spcPct val="0"/>
              </a:spcBef>
            </a:pPr>
            <a:r>
              <a:rPr lang="en-US" b="true" sz="2100">
                <a:solidFill>
                  <a:srgbClr val="000000"/>
                </a:solidFill>
                <a:latin typeface="Garet Bold"/>
                <a:ea typeface="Garet Bold"/>
                <a:cs typeface="Garet Bold"/>
                <a:sym typeface="Garet Bold"/>
              </a:rPr>
              <a:t>2. Edge Information: </a:t>
            </a:r>
            <a:r>
              <a:rPr lang="en-US" sz="2100">
                <a:solidFill>
                  <a:srgbClr val="000000"/>
                </a:solidFill>
                <a:latin typeface="Garet"/>
                <a:ea typeface="Garet"/>
                <a:cs typeface="Garet"/>
                <a:sym typeface="Garet"/>
              </a:rPr>
              <a:t>It contains information about horizontal edges and fine details present in the image, capturing variations in pixel intensities along the horizontal axis.</a:t>
            </a:r>
          </a:p>
          <a:p>
            <a:pPr algn="l">
              <a:lnSpc>
                <a:spcPts val="2940"/>
              </a:lnSpc>
              <a:spcBef>
                <a:spcPct val="0"/>
              </a:spcBef>
            </a:pPr>
          </a:p>
          <a:p>
            <a:pPr algn="l">
              <a:lnSpc>
                <a:spcPts val="2940"/>
              </a:lnSpc>
              <a:spcBef>
                <a:spcPct val="0"/>
              </a:spcBef>
            </a:pPr>
            <a:r>
              <a:rPr lang="en-US" b="true" sz="2100">
                <a:solidFill>
                  <a:srgbClr val="000000"/>
                </a:solidFill>
                <a:latin typeface="Garet Bold"/>
                <a:ea typeface="Garet Bold"/>
                <a:cs typeface="Garet Bold"/>
                <a:sym typeface="Garet Bold"/>
              </a:rPr>
              <a:t>3. Wavelet Decomposition: </a:t>
            </a:r>
            <a:r>
              <a:rPr lang="en-US" sz="2100">
                <a:solidFill>
                  <a:srgbClr val="000000"/>
                </a:solidFill>
                <a:latin typeface="Garet"/>
                <a:ea typeface="Garet"/>
                <a:cs typeface="Garet"/>
                <a:sym typeface="Garet"/>
              </a:rPr>
              <a:t>During wavelet decomposition, the image is decomposed into four components: approximation (low-frequency), horizontal detail, vertical detail, and diagonal detail coefficients.</a:t>
            </a:r>
          </a:p>
          <a:p>
            <a:pPr algn="l">
              <a:lnSpc>
                <a:spcPts val="2940"/>
              </a:lnSpc>
              <a:spcBef>
                <a:spcPct val="0"/>
              </a:spcBef>
            </a:pPr>
          </a:p>
          <a:p>
            <a:pPr algn="l">
              <a:lnSpc>
                <a:spcPts val="2940"/>
              </a:lnSpc>
              <a:spcBef>
                <a:spcPct val="0"/>
              </a:spcBef>
            </a:pPr>
            <a:r>
              <a:rPr lang="en-US" b="true" sz="2100">
                <a:solidFill>
                  <a:srgbClr val="000000"/>
                </a:solidFill>
                <a:latin typeface="Garet Bold"/>
                <a:ea typeface="Garet Bold"/>
                <a:cs typeface="Garet Bold"/>
                <a:sym typeface="Garet Bold"/>
              </a:rPr>
              <a:t>4. Compression Potential: </a:t>
            </a:r>
            <a:r>
              <a:rPr lang="en-US" sz="2100">
                <a:solidFill>
                  <a:srgbClr val="000000"/>
                </a:solidFill>
                <a:latin typeface="Garet"/>
                <a:ea typeface="Garet"/>
                <a:cs typeface="Garet"/>
                <a:sym typeface="Garet"/>
              </a:rPr>
              <a:t>Manipulating the horizontal detail coefficient enables compression by reducing the amount of high-frequency information, which can be thresholded or quantized to discard less perceptually important details.</a:t>
            </a:r>
          </a:p>
          <a:p>
            <a:pPr algn="l">
              <a:lnSpc>
                <a:spcPts val="2940"/>
              </a:lnSpc>
              <a:spcBef>
                <a:spcPct val="0"/>
              </a:spcBef>
            </a:pPr>
          </a:p>
          <a:p>
            <a:pPr algn="l">
              <a:lnSpc>
                <a:spcPts val="2940"/>
              </a:lnSpc>
              <a:spcBef>
                <a:spcPct val="0"/>
              </a:spcBef>
            </a:pPr>
            <a:r>
              <a:rPr lang="en-US" b="true" sz="2100">
                <a:solidFill>
                  <a:srgbClr val="000000"/>
                </a:solidFill>
                <a:latin typeface="Garet Bold"/>
                <a:ea typeface="Garet Bold"/>
                <a:cs typeface="Garet Bold"/>
                <a:sym typeface="Garet Bold"/>
              </a:rPr>
              <a:t>5. Trade-off: </a:t>
            </a:r>
            <a:r>
              <a:rPr lang="en-US" sz="2100">
                <a:solidFill>
                  <a:srgbClr val="000000"/>
                </a:solidFill>
                <a:latin typeface="Garet"/>
                <a:ea typeface="Garet"/>
                <a:cs typeface="Garet"/>
                <a:sym typeface="Garet"/>
              </a:rPr>
              <a:t>Adjusting the compression level by modifying the horizontal detail coefficient involves a trade-off between compression ratio and image quality, where higher compression may lead to loss of fine details and sharpness in the reconstructed image.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66044" y="378949"/>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8" id="8"/>
          <p:cNvSpPr txBox="true"/>
          <p:nvPr/>
        </p:nvSpPr>
        <p:spPr>
          <a:xfrm rot="0">
            <a:off x="572172" y="1312709"/>
            <a:ext cx="12361013" cy="1066800"/>
          </a:xfrm>
          <a:prstGeom prst="rect">
            <a:avLst/>
          </a:prstGeom>
        </p:spPr>
        <p:txBody>
          <a:bodyPr anchor="t" rtlCol="false" tIns="0" lIns="0" bIns="0" rIns="0">
            <a:spAutoFit/>
          </a:bodyPr>
          <a:lstStyle/>
          <a:p>
            <a:pPr algn="l" marL="0" indent="0" lvl="0">
              <a:lnSpc>
                <a:spcPts val="7440"/>
              </a:lnSpc>
            </a:pPr>
            <a:r>
              <a:rPr lang="en-US" b="true" sz="6200" spc="1085">
                <a:solidFill>
                  <a:srgbClr val="000000"/>
                </a:solidFill>
                <a:latin typeface="Kollektif Bold"/>
                <a:ea typeface="Kollektif Bold"/>
                <a:cs typeface="Kollektif Bold"/>
                <a:sym typeface="Kollektif Bold"/>
              </a:rPr>
              <a:t>PROGRESS STATISTICS</a:t>
            </a:r>
          </a:p>
        </p:txBody>
      </p:sp>
      <p:grpSp>
        <p:nvGrpSpPr>
          <p:cNvPr name="Group 9" id="9"/>
          <p:cNvGrpSpPr/>
          <p:nvPr/>
        </p:nvGrpSpPr>
        <p:grpSpPr>
          <a:xfrm rot="0">
            <a:off x="16433481" y="8947187"/>
            <a:ext cx="825819" cy="8258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2" id="12"/>
          <p:cNvGrpSpPr/>
          <p:nvPr/>
        </p:nvGrpSpPr>
        <p:grpSpPr>
          <a:xfrm rot="0">
            <a:off x="15917025" y="8947187"/>
            <a:ext cx="825819" cy="8258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5" id="15"/>
          <p:cNvSpPr txBox="true"/>
          <p:nvPr/>
        </p:nvSpPr>
        <p:spPr>
          <a:xfrm rot="0">
            <a:off x="289092" y="2205990"/>
            <a:ext cx="17383554" cy="7052310"/>
          </a:xfrm>
          <a:prstGeom prst="rect">
            <a:avLst/>
          </a:prstGeom>
        </p:spPr>
        <p:txBody>
          <a:bodyPr anchor="t" rtlCol="false" tIns="0" lIns="0" bIns="0" rIns="0">
            <a:spAutoFit/>
          </a:bodyPr>
          <a:lstStyle/>
          <a:p>
            <a:pPr algn="just">
              <a:lnSpc>
                <a:spcPts val="2940"/>
              </a:lnSpc>
            </a:pPr>
            <a:r>
              <a:rPr lang="en-US" sz="2100" b="true">
                <a:solidFill>
                  <a:srgbClr val="000000"/>
                </a:solidFill>
                <a:latin typeface="Garet Bold"/>
                <a:ea typeface="Garet Bold"/>
                <a:cs typeface="Garet Bold"/>
                <a:sym typeface="Garet Bold"/>
              </a:rPr>
              <a:t>APPROXIMATION COEFFICIENT:</a:t>
            </a:r>
          </a:p>
          <a:p>
            <a:pPr algn="just">
              <a:lnSpc>
                <a:spcPts val="2940"/>
              </a:lnSpc>
              <a:spcBef>
                <a:spcPct val="0"/>
              </a:spcBef>
            </a:pPr>
          </a:p>
          <a:p>
            <a:pPr algn="just">
              <a:lnSpc>
                <a:spcPts val="2940"/>
              </a:lnSpc>
              <a:spcBef>
                <a:spcPct val="0"/>
              </a:spcBef>
            </a:pPr>
          </a:p>
          <a:p>
            <a:pPr algn="just">
              <a:lnSpc>
                <a:spcPts val="2940"/>
              </a:lnSpc>
              <a:spcBef>
                <a:spcPct val="0"/>
              </a:spcBef>
            </a:pPr>
            <a:r>
              <a:rPr lang="en-US" b="true" sz="2100">
                <a:solidFill>
                  <a:srgbClr val="000000"/>
                </a:solidFill>
                <a:latin typeface="Garet Bold"/>
                <a:ea typeface="Garet Bold"/>
                <a:cs typeface="Garet Bold"/>
                <a:sym typeface="Garet Bold"/>
              </a:rPr>
              <a:t>1. Low-Frequency Component:</a:t>
            </a:r>
            <a:r>
              <a:rPr lang="en-US" sz="2100">
                <a:solidFill>
                  <a:srgbClr val="000000"/>
                </a:solidFill>
                <a:latin typeface="Garet"/>
                <a:ea typeface="Garet"/>
                <a:cs typeface="Garet"/>
                <a:sym typeface="Garet"/>
              </a:rPr>
              <a:t> The approximation coefficient captures the low-frequency components of an image after   applying the 2D Discrete Wavelet Transform (DWT).</a:t>
            </a:r>
          </a:p>
          <a:p>
            <a:pPr algn="just">
              <a:lnSpc>
                <a:spcPts val="2940"/>
              </a:lnSpc>
              <a:spcBef>
                <a:spcPct val="0"/>
              </a:spcBef>
            </a:pPr>
          </a:p>
          <a:p>
            <a:pPr algn="just">
              <a:lnSpc>
                <a:spcPts val="2940"/>
              </a:lnSpc>
              <a:spcBef>
                <a:spcPct val="0"/>
              </a:spcBef>
            </a:pPr>
            <a:r>
              <a:rPr lang="en-US" b="true" sz="2100">
                <a:solidFill>
                  <a:srgbClr val="000000"/>
                </a:solidFill>
                <a:latin typeface="Garet Bold"/>
                <a:ea typeface="Garet Bold"/>
                <a:cs typeface="Garet Bold"/>
                <a:sym typeface="Garet Bold"/>
              </a:rPr>
              <a:t>2. Smoothed Image Representation:</a:t>
            </a:r>
            <a:r>
              <a:rPr lang="en-US" sz="2100">
                <a:solidFill>
                  <a:srgbClr val="000000"/>
                </a:solidFill>
                <a:latin typeface="Garet"/>
                <a:ea typeface="Garet"/>
                <a:cs typeface="Garet"/>
                <a:sym typeface="Garet"/>
              </a:rPr>
              <a:t> It provides a smoothed version of the original image, containing general structural information and coarse features while filtering out high-frequency details.</a:t>
            </a:r>
          </a:p>
          <a:p>
            <a:pPr algn="just">
              <a:lnSpc>
                <a:spcPts val="2940"/>
              </a:lnSpc>
              <a:spcBef>
                <a:spcPct val="0"/>
              </a:spcBef>
            </a:pPr>
          </a:p>
          <a:p>
            <a:pPr algn="just">
              <a:lnSpc>
                <a:spcPts val="2940"/>
              </a:lnSpc>
              <a:spcBef>
                <a:spcPct val="0"/>
              </a:spcBef>
            </a:pPr>
            <a:r>
              <a:rPr lang="en-US" b="true" sz="2100">
                <a:solidFill>
                  <a:srgbClr val="000000"/>
                </a:solidFill>
                <a:latin typeface="Garet Bold"/>
                <a:ea typeface="Garet Bold"/>
                <a:cs typeface="Garet Bold"/>
                <a:sym typeface="Garet Bold"/>
              </a:rPr>
              <a:t>3. Compression Basis:</a:t>
            </a:r>
            <a:r>
              <a:rPr lang="en-US" sz="2100">
                <a:solidFill>
                  <a:srgbClr val="000000"/>
                </a:solidFill>
                <a:latin typeface="Garet"/>
                <a:ea typeface="Garet"/>
                <a:cs typeface="Garet"/>
                <a:sym typeface="Garet"/>
              </a:rPr>
              <a:t> The approximation coefficient serves as a basis for image compression, as it contains the bulk of the image's energy and information in the lower frequency bands.</a:t>
            </a:r>
          </a:p>
          <a:p>
            <a:pPr algn="just">
              <a:lnSpc>
                <a:spcPts val="2940"/>
              </a:lnSpc>
              <a:spcBef>
                <a:spcPct val="0"/>
              </a:spcBef>
            </a:pPr>
          </a:p>
          <a:p>
            <a:pPr algn="just">
              <a:lnSpc>
                <a:spcPts val="2940"/>
              </a:lnSpc>
              <a:spcBef>
                <a:spcPct val="0"/>
              </a:spcBef>
            </a:pPr>
            <a:r>
              <a:rPr lang="en-US" b="true" sz="2100">
                <a:solidFill>
                  <a:srgbClr val="000000"/>
                </a:solidFill>
                <a:latin typeface="Garet Bold"/>
                <a:ea typeface="Garet Bold"/>
                <a:cs typeface="Garet Bold"/>
                <a:sym typeface="Garet Bold"/>
              </a:rPr>
              <a:t>4. Downsampling:</a:t>
            </a:r>
            <a:r>
              <a:rPr lang="en-US" sz="2100">
                <a:solidFill>
                  <a:srgbClr val="000000"/>
                </a:solidFill>
                <a:latin typeface="Garet"/>
                <a:ea typeface="Garet"/>
                <a:cs typeface="Garet"/>
                <a:sym typeface="Garet"/>
              </a:rPr>
              <a:t> During the DWT process, the original image is successively filtered and downsampled, resulting in multiple levels of approximation coefficients corresponding to different resolution levels.</a:t>
            </a:r>
          </a:p>
          <a:p>
            <a:pPr algn="just">
              <a:lnSpc>
                <a:spcPts val="2940"/>
              </a:lnSpc>
              <a:spcBef>
                <a:spcPct val="0"/>
              </a:spcBef>
            </a:pPr>
          </a:p>
          <a:p>
            <a:pPr algn="just">
              <a:lnSpc>
                <a:spcPts val="2940"/>
              </a:lnSpc>
              <a:spcBef>
                <a:spcPct val="0"/>
              </a:spcBef>
            </a:pPr>
            <a:r>
              <a:rPr lang="en-US" b="true" sz="2100">
                <a:solidFill>
                  <a:srgbClr val="000000"/>
                </a:solidFill>
                <a:latin typeface="Garet Bold"/>
                <a:ea typeface="Garet Bold"/>
                <a:cs typeface="Garet Bold"/>
                <a:sym typeface="Garet Bold"/>
              </a:rPr>
              <a:t>5. Hierarchy in Multiresolution Analysis: </a:t>
            </a:r>
            <a:r>
              <a:rPr lang="en-US" sz="2100">
                <a:solidFill>
                  <a:srgbClr val="000000"/>
                </a:solidFill>
                <a:latin typeface="Garet"/>
                <a:ea typeface="Garet"/>
                <a:cs typeface="Garet"/>
                <a:sym typeface="Garet"/>
              </a:rPr>
              <a:t>The approximation coefficients at different levels of the wavelet decomposition form a hierarchy in multiresolution analysis, with each level capturing progressively broader spatial frequency bands.</a:t>
            </a:r>
          </a:p>
          <a:p>
            <a:pPr algn="just">
              <a:lnSpc>
                <a:spcPts val="2940"/>
              </a:lnSpc>
              <a:spcBef>
                <a:spcPct val="0"/>
              </a:spcBef>
            </a:pPr>
          </a:p>
          <a:p>
            <a:pPr algn="just">
              <a:lnSpc>
                <a:spcPts val="294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366044" y="378949"/>
            <a:ext cx="2753601" cy="275360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5" id="5"/>
          <p:cNvGrpSpPr/>
          <p:nvPr/>
        </p:nvGrpSpPr>
        <p:grpSpPr>
          <a:xfrm rot="0">
            <a:off x="0" y="7318533"/>
            <a:ext cx="2753601" cy="2753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8" id="8"/>
          <p:cNvGrpSpPr/>
          <p:nvPr/>
        </p:nvGrpSpPr>
        <p:grpSpPr>
          <a:xfrm rot="0">
            <a:off x="16433481" y="8947187"/>
            <a:ext cx="825819" cy="8258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grpSp>
        <p:nvGrpSpPr>
          <p:cNvPr name="Group 11" id="11"/>
          <p:cNvGrpSpPr/>
          <p:nvPr/>
        </p:nvGrpSpPr>
        <p:grpSpPr>
          <a:xfrm rot="0">
            <a:off x="15917025" y="8947187"/>
            <a:ext cx="825819" cy="8258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49804"/>
              </a:srgbClr>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560"/>
                </a:lnSpc>
              </a:pPr>
            </a:p>
          </p:txBody>
        </p:sp>
      </p:grpSp>
      <p:sp>
        <p:nvSpPr>
          <p:cNvPr name="TextBox 14" id="14"/>
          <p:cNvSpPr txBox="true"/>
          <p:nvPr/>
        </p:nvSpPr>
        <p:spPr>
          <a:xfrm rot="0">
            <a:off x="765806" y="1786531"/>
            <a:ext cx="14600238" cy="7573566"/>
          </a:xfrm>
          <a:prstGeom prst="rect">
            <a:avLst/>
          </a:prstGeom>
        </p:spPr>
        <p:txBody>
          <a:bodyPr anchor="t" rtlCol="false" tIns="0" lIns="0" bIns="0" rIns="0">
            <a:spAutoFit/>
          </a:bodyPr>
          <a:lstStyle/>
          <a:p>
            <a:pPr algn="l">
              <a:lnSpc>
                <a:spcPts val="12009"/>
              </a:lnSpc>
            </a:pPr>
            <a:r>
              <a:rPr lang="en-US" sz="8578" b="true">
                <a:solidFill>
                  <a:srgbClr val="000000"/>
                </a:solidFill>
                <a:latin typeface="Inter Bold"/>
                <a:ea typeface="Inter Bold"/>
                <a:cs typeface="Inter Bold"/>
                <a:sym typeface="Inter Bold"/>
              </a:rPr>
              <a:t>PERFORMANCE METRICES:</a:t>
            </a:r>
          </a:p>
          <a:p>
            <a:pPr algn="l" marL="1852017" indent="-926009" lvl="1">
              <a:lnSpc>
                <a:spcPts val="12009"/>
              </a:lnSpc>
              <a:buFont typeface="Arial"/>
              <a:buChar char="•"/>
            </a:pPr>
            <a:r>
              <a:rPr lang="en-US" b="true" sz="8578">
                <a:solidFill>
                  <a:srgbClr val="000000"/>
                </a:solidFill>
                <a:latin typeface="Inter Bold"/>
                <a:ea typeface="Inter Bold"/>
                <a:cs typeface="Inter Bold"/>
                <a:sym typeface="Inter Bold"/>
              </a:rPr>
              <a:t>PSNR</a:t>
            </a:r>
          </a:p>
          <a:p>
            <a:pPr algn="l" marL="1852017" indent="-926009" lvl="1">
              <a:lnSpc>
                <a:spcPts val="12009"/>
              </a:lnSpc>
              <a:buFont typeface="Arial"/>
              <a:buChar char="•"/>
            </a:pPr>
            <a:r>
              <a:rPr lang="en-US" b="true" sz="8578">
                <a:solidFill>
                  <a:srgbClr val="000000"/>
                </a:solidFill>
                <a:latin typeface="Inter Bold"/>
                <a:ea typeface="Inter Bold"/>
                <a:cs typeface="Inter Bold"/>
                <a:sym typeface="Inter Bold"/>
              </a:rPr>
              <a:t>MSE</a:t>
            </a:r>
          </a:p>
          <a:p>
            <a:pPr algn="ctr">
              <a:lnSpc>
                <a:spcPts val="12009"/>
              </a:lnSpc>
              <a:spcBef>
                <a:spcPct val="0"/>
              </a:spcBef>
            </a:pPr>
          </a:p>
          <a:p>
            <a:pPr algn="ctr">
              <a:lnSpc>
                <a:spcPts val="1200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DAGCsWAxei0</dc:identifier>
  <dcterms:modified xsi:type="dcterms:W3CDTF">2011-08-01T06:04:30Z</dcterms:modified>
  <cp:revision>1</cp:revision>
  <dc:title>ANALYZING AND COMPRESS5</dc:title>
</cp:coreProperties>
</file>