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9"/>
  </p:notesMasterIdLst>
  <p:handoutMasterIdLst>
    <p:handoutMasterId r:id="rId30"/>
  </p:handoutMasterIdLst>
  <p:sldIdLst>
    <p:sldId id="336" r:id="rId5"/>
    <p:sldId id="330" r:id="rId6"/>
    <p:sldId id="355" r:id="rId7"/>
    <p:sldId id="356"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354" r:id="rId26"/>
    <p:sldId id="274" r:id="rId27"/>
    <p:sldId id="275"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3"/>
    <p:restoredTop sz="85154"/>
  </p:normalViewPr>
  <p:slideViewPr>
    <p:cSldViewPr snapToGrid="0" snapToObjects="1">
      <p:cViewPr varScale="1">
        <p:scale>
          <a:sx n="63" d="100"/>
          <a:sy n="63" d="100"/>
        </p:scale>
        <p:origin x="1386" y="7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1/29/2024</a:t>
            </a:fld>
            <a:endParaRPr lang="en-US"/>
          </a:p>
        </p:txBody>
      </p:sp>
      <p:sp>
        <p:nvSpPr>
          <p:cNvPr id="4" name="Footer Placeholder 3">
            <a:extLst>
              <a:ext uri="{FF2B5EF4-FFF2-40B4-BE49-F238E27FC236}">
                <a16:creationId xmlns:a16="http://schemas.microsoft.com/office/drawing/2014/main" xmlns=""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5" name="Footer Placeholder 4">
            <a:extLst>
              <a:ext uri="{FF2B5EF4-FFF2-40B4-BE49-F238E27FC236}">
                <a16:creationId xmlns:a16="http://schemas.microsoft.com/office/drawing/2014/main" xmlns=""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5" name="Footer Placeholder 4">
            <a:extLst>
              <a:ext uri="{FF2B5EF4-FFF2-40B4-BE49-F238E27FC236}">
                <a16:creationId xmlns:a16="http://schemas.microsoft.com/office/drawing/2014/main" xmlns=""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5" name="Footer Placeholder 4">
            <a:extLst>
              <a:ext uri="{FF2B5EF4-FFF2-40B4-BE49-F238E27FC236}">
                <a16:creationId xmlns:a16="http://schemas.microsoft.com/office/drawing/2014/main" xmlns=""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5" name="Footer Placeholder 4">
            <a:extLst>
              <a:ext uri="{FF2B5EF4-FFF2-40B4-BE49-F238E27FC236}">
                <a16:creationId xmlns:a16="http://schemas.microsoft.com/office/drawing/2014/main" xmlns=""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6" name="Footer Placeholder 5">
            <a:extLst>
              <a:ext uri="{FF2B5EF4-FFF2-40B4-BE49-F238E27FC236}">
                <a16:creationId xmlns:a16="http://schemas.microsoft.com/office/drawing/2014/main" xmlns=""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8" name="Footer Placeholder 7">
            <a:extLst>
              <a:ext uri="{FF2B5EF4-FFF2-40B4-BE49-F238E27FC236}">
                <a16:creationId xmlns:a16="http://schemas.microsoft.com/office/drawing/2014/main" xmlns=""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4" name="Footer Placeholder 3">
            <a:extLst>
              <a:ext uri="{FF2B5EF4-FFF2-40B4-BE49-F238E27FC236}">
                <a16:creationId xmlns:a16="http://schemas.microsoft.com/office/drawing/2014/main" xmlns=""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3" name="Footer Placeholder 2">
            <a:extLst>
              <a:ext uri="{FF2B5EF4-FFF2-40B4-BE49-F238E27FC236}">
                <a16:creationId xmlns:a16="http://schemas.microsoft.com/office/drawing/2014/main" xmlns=""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6" name="Footer Placeholder 5">
            <a:extLst>
              <a:ext uri="{FF2B5EF4-FFF2-40B4-BE49-F238E27FC236}">
                <a16:creationId xmlns:a16="http://schemas.microsoft.com/office/drawing/2014/main" xmlns=""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1/29/2024</a:t>
            </a:fld>
            <a:endParaRPr lang="en-US"/>
          </a:p>
        </p:txBody>
      </p:sp>
      <p:sp>
        <p:nvSpPr>
          <p:cNvPr id="6" name="Footer Placeholder 5">
            <a:extLst>
              <a:ext uri="{FF2B5EF4-FFF2-40B4-BE49-F238E27FC236}">
                <a16:creationId xmlns:a16="http://schemas.microsoft.com/office/drawing/2014/main" xmlns=""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xagar/course_recommender_streamlit" TargetMode="External"/><Relationship Id="rId2" Type="http://schemas.openxmlformats.org/officeDocument/2006/relationships/hyperlink" Target="https://ai-course-recommender-demo.herokuapp.com/" TargetMode="Externa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ai-course-recommender-demo.herokuapp.com/" TargetMode="External"/><Relationship Id="rId3" Type="http://schemas.openxmlformats.org/officeDocument/2006/relationships/image" Target="../media/image3.png"/><Relationship Id="rId7" Type="http://schemas.openxmlformats.org/officeDocument/2006/relationships/hyperlink" Target="https://github.com/mxagar/course_recommender_streamlit/blob/main/backend.p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ithub.com/mxagar/course_recommender_streamlit/blob/main/recommender_app.py" TargetMode="External"/><Relationship Id="rId5" Type="http://schemas.openxmlformats.org/officeDocument/2006/relationships/hyperlink" Target="https://github.com/mxagar/course_recommender_streamlit/blob/main/notebooks" TargetMode="External"/><Relationship Id="rId4" Type="http://schemas.openxmlformats.org/officeDocument/2006/relationships/hyperlink" Target="https://github.com/mxagar/course_recommender_streamli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oursera.org/professional-certificates/ibm-machine-learning" TargetMode="External"/><Relationship Id="rId2" Type="http://schemas.openxmlformats.org/officeDocument/2006/relationships/hyperlink" Target="https://ai-course-recommender-demo.herokuapp.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EBCBB462-34C3-D144-9620-F611A0964A6F}"/>
              </a:ext>
            </a:extLst>
          </p:cNvPr>
          <p:cNvGrpSpPr/>
          <p:nvPr/>
        </p:nvGrpSpPr>
        <p:grpSpPr>
          <a:xfrm>
            <a:off x="4137497" y="3184061"/>
            <a:ext cx="6118575" cy="2838753"/>
            <a:chOff x="5136802" y="3703860"/>
            <a:chExt cx="6118575" cy="2838753"/>
          </a:xfrm>
        </p:grpSpPr>
        <p:pic>
          <p:nvPicPr>
            <p:cNvPr id="4" name="Picture 3">
              <a:extLst>
                <a:ext uri="{FF2B5EF4-FFF2-40B4-BE49-F238E27FC236}">
                  <a16:creationId xmlns:a16="http://schemas.microsoft.com/office/drawing/2014/main" xmlns=""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xmlns=""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B6D164AC-71BC-794A-89DA-C74C9525C31A}"/>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xmlns="" id="{0B08AF69-4D62-3045-9FEF-6800D771C946}"/>
              </a:ext>
            </a:extLst>
          </p:cNvPr>
          <p:cNvSpPr txBox="1"/>
          <p:nvPr/>
        </p:nvSpPr>
        <p:spPr>
          <a:xfrm>
            <a:off x="1240298" y="1161079"/>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A Personalized Online Course Recommender System with Machine Learning</a:t>
            </a:r>
          </a:p>
        </p:txBody>
      </p:sp>
      <p:sp>
        <p:nvSpPr>
          <p:cNvPr id="3" name="TextBox 2">
            <a:extLst>
              <a:ext uri="{FF2B5EF4-FFF2-40B4-BE49-F238E27FC236}">
                <a16:creationId xmlns:a16="http://schemas.microsoft.com/office/drawing/2014/main" xmlns="" id="{68217B24-331B-5040-859E-22982B3A88DA}"/>
              </a:ext>
            </a:extLst>
          </p:cNvPr>
          <p:cNvSpPr txBox="1"/>
          <p:nvPr/>
        </p:nvSpPr>
        <p:spPr>
          <a:xfrm>
            <a:off x="1248207" y="3013501"/>
            <a:ext cx="2514600" cy="1200329"/>
          </a:xfrm>
          <a:prstGeom prst="rect">
            <a:avLst/>
          </a:prstGeom>
          <a:noFill/>
        </p:spPr>
        <p:txBody>
          <a:bodyPr wrap="square" lIns="91440" tIns="45720" rIns="91440" bIns="45720" rtlCol="0" anchor="t">
            <a:spAutoFit/>
          </a:bodyPr>
          <a:lstStyle/>
          <a:p>
            <a:r>
              <a:rPr lang="en-US" sz="2400" dirty="0" smtClean="0">
                <a:latin typeface="Abadi"/>
                <a:ea typeface="SF Pro" pitchFamily="2" charset="0"/>
                <a:cs typeface="SF Pro" pitchFamily="2" charset="0"/>
              </a:rPr>
              <a:t>Muhamma</a:t>
            </a:r>
            <a:r>
              <a:rPr lang="en-US" sz="2400" dirty="0" smtClean="0">
                <a:latin typeface="Abadi"/>
                <a:ea typeface="SF Pro" pitchFamily="2" charset="0"/>
                <a:cs typeface="SF Pro" pitchFamily="2" charset="0"/>
              </a:rPr>
              <a:t>d </a:t>
            </a:r>
            <a:r>
              <a:rPr lang="en-US" sz="2400" dirty="0" err="1" smtClean="0">
                <a:latin typeface="Abadi"/>
                <a:ea typeface="SF Pro" pitchFamily="2" charset="0"/>
                <a:cs typeface="SF Pro" pitchFamily="2" charset="0"/>
              </a:rPr>
              <a:t>Ikram</a:t>
            </a:r>
            <a:r>
              <a:rPr lang="en-US" sz="2400" dirty="0" smtClean="0">
                <a:latin typeface="Abadi"/>
                <a:ea typeface="SF Pro" pitchFamily="2" charset="0"/>
                <a:cs typeface="SF Pro" pitchFamily="2" charset="0"/>
              </a:rPr>
              <a:t> Shahzad</a:t>
            </a:r>
            <a:endParaRPr lang="en-US" sz="2400" dirty="0">
              <a:latin typeface="Abadi"/>
              <a:ea typeface="SF Pro" pitchFamily="2" charset="0"/>
              <a:cs typeface="SF Pro" pitchFamily="2" charset="0"/>
            </a:endParaRPr>
          </a:p>
          <a:p>
            <a:r>
              <a:rPr lang="en-US" sz="2400" dirty="0" smtClean="0">
                <a:latin typeface="Abadi"/>
                <a:ea typeface="SF Pro" pitchFamily="2" charset="0"/>
                <a:cs typeface="SF Pro" pitchFamily="2" charset="0"/>
              </a:rPr>
              <a:t>29-01-2024</a:t>
            </a:r>
            <a:endParaRPr lang="en-US" sz="2400" dirty="0">
              <a:latin typeface="Abadi" panose="020B0604020104020204" pitchFamily="34" charset="0"/>
              <a:ea typeface="SF Pro" pitchFamily="2" charset="0"/>
              <a:cs typeface="SF Pro" pitchFamily="2" charset="0"/>
            </a:endParaRPr>
          </a:p>
        </p:txBody>
      </p:sp>
      <p:cxnSp>
        <p:nvCxnSpPr>
          <p:cNvPr id="9" name="Straight Arrow Connector 8">
            <a:extLst>
              <a:ext uri="{FF2B5EF4-FFF2-40B4-BE49-F238E27FC236}">
                <a16:creationId xmlns:a16="http://schemas.microsoft.com/office/drawing/2014/main" xmlns="" id="{786D5268-B673-A742-9436-8948B1C5875A}"/>
              </a:ext>
            </a:extLst>
          </p:cNvPr>
          <p:cNvCxnSpPr>
            <a:cxnSpLocks/>
          </p:cNvCxnSpPr>
          <p:nvPr/>
        </p:nvCxnSpPr>
        <p:spPr>
          <a:xfrm>
            <a:off x="8872841" y="488111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0622C788-5750-B448-9946-A3353F7249B8}"/>
              </a:ext>
            </a:extLst>
          </p:cNvPr>
          <p:cNvCxnSpPr>
            <a:cxnSpLocks/>
          </p:cNvCxnSpPr>
          <p:nvPr/>
        </p:nvCxnSpPr>
        <p:spPr>
          <a:xfrm>
            <a:off x="8872841" y="4399095"/>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0B8BB15B-3863-C146-97D8-D3D09F989AC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758649" y="4770083"/>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FF7BC5-E183-2F4D-BC8D-2C69A220292B}"/>
              </a:ext>
            </a:extLst>
          </p:cNvPr>
          <p:cNvSpPr>
            <a:spLocks noGrp="1"/>
          </p:cNvSpPr>
          <p:nvPr>
            <p:ph type="title"/>
          </p:nvPr>
        </p:nvSpPr>
        <p:spPr>
          <a:xfrm>
            <a:off x="838200" y="2949816"/>
            <a:ext cx="10515600" cy="2852737"/>
          </a:xfrm>
        </p:spPr>
        <p:txBody>
          <a:bodyPr/>
          <a:lstStyle/>
          <a:p>
            <a:r>
              <a:rPr lang="en-US" dirty="0">
                <a:solidFill>
                  <a:schemeClr val="accent3">
                    <a:lumMod val="25000"/>
                  </a:schemeClr>
                </a:solidFill>
                <a:latin typeface="Abadi"/>
              </a:rPr>
              <a:t>Content-based</a:t>
            </a:r>
            <a:br>
              <a:rPr lang="en-US" dirty="0">
                <a:solidFill>
                  <a:schemeClr val="accent3">
                    <a:lumMod val="25000"/>
                  </a:schemeClr>
                </a:solidFill>
                <a:latin typeface="Abadi"/>
              </a:rPr>
            </a:br>
            <a:r>
              <a:rPr lang="en-US" dirty="0">
                <a:solidFill>
                  <a:schemeClr val="accent3">
                    <a:lumMod val="25000"/>
                  </a:schemeClr>
                </a:solidFill>
                <a:latin typeface="Abadi"/>
              </a:rPr>
              <a:t>Recommender System</a:t>
            </a:r>
            <a:br>
              <a:rPr lang="en-US" dirty="0">
                <a:solidFill>
                  <a:schemeClr val="accent3">
                    <a:lumMod val="25000"/>
                  </a:schemeClr>
                </a:solidFill>
                <a:latin typeface="Abadi"/>
              </a:rPr>
            </a:br>
            <a:r>
              <a:rPr lang="en-US" dirty="0">
                <a:solidFill>
                  <a:schemeClr val="accent3">
                    <a:lumMod val="25000"/>
                  </a:schemeClr>
                </a:solidFill>
                <a:latin typeface="Abadi"/>
              </a:rPr>
              <a:t/>
            </a:r>
            <a:br>
              <a:rPr lang="en-US" dirty="0">
                <a:solidFill>
                  <a:schemeClr val="accent3">
                    <a:lumMod val="25000"/>
                  </a:schemeClr>
                </a:solidFill>
                <a:latin typeface="Abadi"/>
              </a:rPr>
            </a:br>
            <a:r>
              <a:rPr lang="en-US" sz="2400" dirty="0">
                <a:solidFill>
                  <a:schemeClr val="bg2">
                    <a:lumMod val="75000"/>
                  </a:schemeClr>
                </a:solidFill>
                <a:latin typeface="Abadi"/>
              </a:rPr>
              <a:t>When </a:t>
            </a:r>
            <a:r>
              <a:rPr lang="en-US" sz="2400" dirty="0">
                <a:solidFill>
                  <a:schemeClr val="bg2">
                    <a:lumMod val="75000"/>
                  </a:schemeClr>
                </a:solidFill>
                <a:latin typeface="Abadi" panose="020B0604020104020204" pitchFamily="34" charset="0"/>
              </a:rPr>
              <a:t>user and course features (i.e., genres/topics) are known</a:t>
            </a:r>
            <a:endParaRPr lang="en-US" sz="2400" dirty="0">
              <a:solidFill>
                <a:schemeClr val="bg2">
                  <a:lumMod val="75000"/>
                </a:schemeClr>
              </a:solidFill>
            </a:endParaRPr>
          </a:p>
        </p:txBody>
      </p:sp>
    </p:spTree>
    <p:extLst>
      <p:ext uri="{BB962C8B-B14F-4D97-AF65-F5344CB8AC3E}">
        <p14:creationId xmlns:p14="http://schemas.microsoft.com/office/powerpoint/2010/main" val="134853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855663" y="1792289"/>
            <a:ext cx="10515600" cy="186530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Course similarities are built from course text descriptions using Bags-of-Words (</a:t>
            </a:r>
            <a:r>
              <a:rPr lang="en-US" sz="2000" dirty="0" err="1">
                <a:latin typeface="Abadi"/>
              </a:rPr>
              <a:t>BoW</a:t>
            </a:r>
            <a:r>
              <a:rPr lang="en-US" sz="2000" dirty="0">
                <a:latin typeface="Abadi"/>
              </a:rPr>
              <a:t>). A similarity value is the projection of a course descriptor vector in the form of a </a:t>
            </a:r>
            <a:r>
              <a:rPr lang="en-US" sz="2000" dirty="0" err="1">
                <a:latin typeface="Abadi"/>
              </a:rPr>
              <a:t>BoW</a:t>
            </a:r>
            <a:r>
              <a:rPr lang="en-US" sz="2000" dirty="0">
                <a:latin typeface="Abadi"/>
              </a:rPr>
              <a:t> on another, i.e., the cosine similarity between both. Given the selected courses, the set of courses with the highest similarity value are found.</a:t>
            </a:r>
          </a:p>
          <a:p>
            <a:pPr>
              <a:buFontTx/>
              <a:buChar char="-"/>
            </a:pPr>
            <a:r>
              <a:rPr lang="en-US" sz="2000" dirty="0">
                <a:latin typeface="Abadi"/>
              </a:rPr>
              <a:t>Flow chart of the data processing:</a:t>
            </a:r>
          </a:p>
        </p:txBody>
      </p:sp>
      <p:cxnSp>
        <p:nvCxnSpPr>
          <p:cNvPr id="5" name="Straight Arrow Connector 4">
            <a:extLst>
              <a:ext uri="{FF2B5EF4-FFF2-40B4-BE49-F238E27FC236}">
                <a16:creationId xmlns:a16="http://schemas.microsoft.com/office/drawing/2014/main" xmlns="" id="{3BD5024D-F637-E049-86BB-470819C786C7}"/>
              </a:ext>
            </a:extLst>
          </p:cNvPr>
          <p:cNvCxnSpPr>
            <a:cxnSpLocks/>
          </p:cNvCxnSpPr>
          <p:nvPr/>
        </p:nvCxnSpPr>
        <p:spPr>
          <a:xfrm>
            <a:off x="2593892"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xmlns="" id="{ACE873DD-5A17-E74A-A176-37DC05AB7D67}"/>
              </a:ext>
            </a:extLst>
          </p:cNvPr>
          <p:cNvSpPr/>
          <p:nvPr/>
        </p:nvSpPr>
        <p:spPr>
          <a:xfrm>
            <a:off x="5273040"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xmlns="" id="{B10ED2F6-D532-7142-97BA-904FB755E4F3}"/>
              </a:ext>
            </a:extLst>
          </p:cNvPr>
          <p:cNvSpPr/>
          <p:nvPr/>
        </p:nvSpPr>
        <p:spPr>
          <a:xfrm>
            <a:off x="947972"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xmlns="" id="{BC66C45B-081E-7045-A932-30AF89330AF5}"/>
              </a:ext>
            </a:extLst>
          </p:cNvPr>
          <p:cNvSpPr/>
          <p:nvPr/>
        </p:nvSpPr>
        <p:spPr>
          <a:xfrm>
            <a:off x="3013083"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xmlns="" id="{C1A4056F-CC3B-0F4C-9145-808F40D57DA0}"/>
              </a:ext>
            </a:extLst>
          </p:cNvPr>
          <p:cNvCxnSpPr>
            <a:cxnSpLocks/>
          </p:cNvCxnSpPr>
          <p:nvPr/>
        </p:nvCxnSpPr>
        <p:spPr>
          <a:xfrm>
            <a:off x="4853849"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80C5FB1C-FC31-DE41-BE2C-756D9E1C96BD}"/>
              </a:ext>
            </a:extLst>
          </p:cNvPr>
          <p:cNvSpPr/>
          <p:nvPr/>
        </p:nvSpPr>
        <p:spPr>
          <a:xfrm>
            <a:off x="7338151"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xmlns="" id="{B7065D5E-FB7B-B946-BDC3-DFBD3A4E0C15}"/>
              </a:ext>
            </a:extLst>
          </p:cNvPr>
          <p:cNvCxnSpPr>
            <a:cxnSpLocks/>
          </p:cNvCxnSpPr>
          <p:nvPr/>
        </p:nvCxnSpPr>
        <p:spPr>
          <a:xfrm>
            <a:off x="6918960"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xmlns="" id="{6B7ACCDB-22AE-FF45-AD32-20FC32228338}"/>
              </a:ext>
            </a:extLst>
          </p:cNvPr>
          <p:cNvSpPr/>
          <p:nvPr/>
        </p:nvSpPr>
        <p:spPr>
          <a:xfrm>
            <a:off x="9598108"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xmlns="" id="{4FBB56A3-DC21-3A42-ABDF-B42DEB3A6E53}"/>
              </a:ext>
            </a:extLst>
          </p:cNvPr>
          <p:cNvCxnSpPr>
            <a:cxnSpLocks/>
          </p:cNvCxnSpPr>
          <p:nvPr/>
        </p:nvCxnSpPr>
        <p:spPr>
          <a:xfrm>
            <a:off x="9178917"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EDB6F875-30B9-0DC9-48C7-43CD4B3C7CE4}"/>
              </a:ext>
            </a:extLst>
          </p:cNvPr>
          <p:cNvSpPr txBox="1"/>
          <p:nvPr/>
        </p:nvSpPr>
        <p:spPr>
          <a:xfrm>
            <a:off x="1035094" y="4732112"/>
            <a:ext cx="1558798" cy="923330"/>
          </a:xfrm>
          <a:prstGeom prst="rect">
            <a:avLst/>
          </a:prstGeom>
          <a:noFill/>
        </p:spPr>
        <p:txBody>
          <a:bodyPr wrap="square" rtlCol="0">
            <a:spAutoFit/>
          </a:bodyPr>
          <a:lstStyle/>
          <a:p>
            <a:r>
              <a:rPr lang="x-none" dirty="0"/>
              <a:t>Course titles and descriptions</a:t>
            </a:r>
          </a:p>
        </p:txBody>
      </p:sp>
      <p:sp>
        <p:nvSpPr>
          <p:cNvPr id="7" name="TextBox 6">
            <a:extLst>
              <a:ext uri="{FF2B5EF4-FFF2-40B4-BE49-F238E27FC236}">
                <a16:creationId xmlns:a16="http://schemas.microsoft.com/office/drawing/2014/main" xmlns="" id="{2959C871-F88E-E784-68D9-698B9B7576F6}"/>
              </a:ext>
            </a:extLst>
          </p:cNvPr>
          <p:cNvSpPr txBox="1"/>
          <p:nvPr/>
        </p:nvSpPr>
        <p:spPr>
          <a:xfrm>
            <a:off x="3013082" y="4736716"/>
            <a:ext cx="1840765" cy="923330"/>
          </a:xfrm>
          <a:prstGeom prst="rect">
            <a:avLst/>
          </a:prstGeom>
          <a:noFill/>
        </p:spPr>
        <p:txBody>
          <a:bodyPr wrap="square" rtlCol="0">
            <a:spAutoFit/>
          </a:bodyPr>
          <a:lstStyle/>
          <a:p>
            <a:r>
              <a:rPr lang="x-none" dirty="0"/>
              <a:t>Texts aggregated, stop words removed</a:t>
            </a:r>
          </a:p>
        </p:txBody>
      </p:sp>
      <p:sp>
        <p:nvSpPr>
          <p:cNvPr id="8" name="TextBox 7">
            <a:extLst>
              <a:ext uri="{FF2B5EF4-FFF2-40B4-BE49-F238E27FC236}">
                <a16:creationId xmlns:a16="http://schemas.microsoft.com/office/drawing/2014/main" xmlns="" id="{822F956E-97C4-439C-E5CC-876B53AB1569}"/>
              </a:ext>
            </a:extLst>
          </p:cNvPr>
          <p:cNvSpPr txBox="1"/>
          <p:nvPr/>
        </p:nvSpPr>
        <p:spPr>
          <a:xfrm>
            <a:off x="7338151" y="4823901"/>
            <a:ext cx="1840765" cy="1200329"/>
          </a:xfrm>
          <a:prstGeom prst="rect">
            <a:avLst/>
          </a:prstGeom>
          <a:noFill/>
        </p:spPr>
        <p:txBody>
          <a:bodyPr wrap="square" rtlCol="0">
            <a:spAutoFit/>
          </a:bodyPr>
          <a:lstStyle/>
          <a:p>
            <a:r>
              <a:rPr lang="x-none" dirty="0"/>
              <a:t>Vocabulary generation, BoW descriptor generation</a:t>
            </a:r>
          </a:p>
        </p:txBody>
      </p:sp>
      <p:sp>
        <p:nvSpPr>
          <p:cNvPr id="17" name="TextBox 16">
            <a:extLst>
              <a:ext uri="{FF2B5EF4-FFF2-40B4-BE49-F238E27FC236}">
                <a16:creationId xmlns:a16="http://schemas.microsoft.com/office/drawing/2014/main" xmlns="" id="{B81F806C-F259-C074-4DC4-77181598F5CB}"/>
              </a:ext>
            </a:extLst>
          </p:cNvPr>
          <p:cNvSpPr txBox="1"/>
          <p:nvPr/>
        </p:nvSpPr>
        <p:spPr>
          <a:xfrm>
            <a:off x="9598106" y="4851952"/>
            <a:ext cx="1840765" cy="923330"/>
          </a:xfrm>
          <a:prstGeom prst="rect">
            <a:avLst/>
          </a:prstGeom>
          <a:noFill/>
        </p:spPr>
        <p:txBody>
          <a:bodyPr wrap="square" rtlCol="0">
            <a:spAutoFit/>
          </a:bodyPr>
          <a:lstStyle/>
          <a:p>
            <a:r>
              <a:rPr lang="x-none" dirty="0"/>
              <a:t>Each course defined as a BoW vector</a:t>
            </a:r>
          </a:p>
        </p:txBody>
      </p:sp>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pic>
        <p:nvPicPr>
          <p:cNvPr id="2" name="Picture 1">
            <a:extLst>
              <a:ext uri="{FF2B5EF4-FFF2-40B4-BE49-F238E27FC236}">
                <a16:creationId xmlns:a16="http://schemas.microsoft.com/office/drawing/2014/main" xmlns="" id="{00B6FAA5-0344-82D7-3431-021549C3B19F}"/>
              </a:ext>
            </a:extLst>
          </p:cNvPr>
          <p:cNvPicPr>
            <a:picLocks noChangeAspect="1"/>
          </p:cNvPicPr>
          <p:nvPr/>
        </p:nvPicPr>
        <p:blipFill>
          <a:blip r:embed="rId2"/>
          <a:stretch>
            <a:fillRect/>
          </a:stretch>
        </p:blipFill>
        <p:spPr>
          <a:xfrm>
            <a:off x="838200" y="2101078"/>
            <a:ext cx="6504560" cy="3736050"/>
          </a:xfrm>
          <a:prstGeom prst="rect">
            <a:avLst/>
          </a:prstGeom>
        </p:spPr>
      </p:pic>
      <p:pic>
        <p:nvPicPr>
          <p:cNvPr id="3" name="Picture 2">
            <a:extLst>
              <a:ext uri="{FF2B5EF4-FFF2-40B4-BE49-F238E27FC236}">
                <a16:creationId xmlns:a16="http://schemas.microsoft.com/office/drawing/2014/main" xmlns="" id="{23D5638F-B525-7862-867B-28D3E9A211E2}"/>
              </a:ext>
            </a:extLst>
          </p:cNvPr>
          <p:cNvPicPr>
            <a:picLocks noChangeAspect="1"/>
          </p:cNvPicPr>
          <p:nvPr/>
        </p:nvPicPr>
        <p:blipFill>
          <a:blip r:embed="rId3"/>
          <a:stretch>
            <a:fillRect/>
          </a:stretch>
        </p:blipFill>
        <p:spPr>
          <a:xfrm>
            <a:off x="7342760" y="2147488"/>
            <a:ext cx="4701246" cy="3984726"/>
          </a:xfrm>
          <a:prstGeom prst="rect">
            <a:avLst/>
          </a:prstGeom>
        </p:spPr>
      </p:pic>
      <p:sp>
        <p:nvSpPr>
          <p:cNvPr id="5" name="TextBox 4">
            <a:extLst>
              <a:ext uri="{FF2B5EF4-FFF2-40B4-BE49-F238E27FC236}">
                <a16:creationId xmlns:a16="http://schemas.microsoft.com/office/drawing/2014/main" xmlns="" id="{D9677B3A-AFFC-E131-BC0B-BED0E6C7EFF4}"/>
              </a:ext>
            </a:extLst>
          </p:cNvPr>
          <p:cNvSpPr txBox="1"/>
          <p:nvPr/>
        </p:nvSpPr>
        <p:spPr>
          <a:xfrm>
            <a:off x="7515616" y="1710891"/>
            <a:ext cx="4141711" cy="369332"/>
          </a:xfrm>
          <a:prstGeom prst="rect">
            <a:avLst/>
          </a:prstGeom>
          <a:noFill/>
        </p:spPr>
        <p:txBody>
          <a:bodyPr wrap="none" rtlCol="0">
            <a:spAutoFit/>
          </a:bodyPr>
          <a:lstStyle/>
          <a:p>
            <a:r>
              <a:rPr lang="x-none" dirty="0"/>
              <a:t>Course similarity heatmap (1: very similar)</a:t>
            </a:r>
          </a:p>
        </p:txBody>
      </p:sp>
      <p:sp>
        <p:nvSpPr>
          <p:cNvPr id="8" name="TextBox 7">
            <a:extLst>
              <a:ext uri="{FF2B5EF4-FFF2-40B4-BE49-F238E27FC236}">
                <a16:creationId xmlns:a16="http://schemas.microsoft.com/office/drawing/2014/main" xmlns="" id="{79D5ACD3-7B58-4776-DD84-7FCAD7F0E124}"/>
              </a:ext>
            </a:extLst>
          </p:cNvPr>
          <p:cNvSpPr txBox="1"/>
          <p:nvPr/>
        </p:nvSpPr>
        <p:spPr>
          <a:xfrm>
            <a:off x="838200" y="1690688"/>
            <a:ext cx="2579104" cy="369332"/>
          </a:xfrm>
          <a:prstGeom prst="rect">
            <a:avLst/>
          </a:prstGeom>
          <a:noFill/>
        </p:spPr>
        <p:txBody>
          <a:bodyPr wrap="none" rtlCol="0">
            <a:spAutoFit/>
          </a:bodyPr>
          <a:lstStyle/>
          <a:p>
            <a:r>
              <a:rPr lang="x-none" dirty="0"/>
              <a:t>Key evaluation questions:</a:t>
            </a:r>
          </a:p>
        </p:txBody>
      </p:sp>
    </p:spTree>
    <p:extLst>
      <p:ext uri="{BB962C8B-B14F-4D97-AF65-F5344CB8AC3E}">
        <p14:creationId xmlns:p14="http://schemas.microsoft.com/office/powerpoint/2010/main" val="3024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sp>
        <p:nvSpPr>
          <p:cNvPr id="2" name="Content Placeholder 4">
            <a:extLst>
              <a:ext uri="{FF2B5EF4-FFF2-40B4-BE49-F238E27FC236}">
                <a16:creationId xmlns:a16="http://schemas.microsoft.com/office/drawing/2014/main" xmlns="" id="{64E5D954-29AA-62D8-7090-01F9F80574B0}"/>
              </a:ext>
            </a:extLst>
          </p:cNvPr>
          <p:cNvSpPr txBox="1">
            <a:spLocks/>
          </p:cNvSpPr>
          <p:nvPr/>
        </p:nvSpPr>
        <p:spPr>
          <a:xfrm>
            <a:off x="855663" y="1792289"/>
            <a:ext cx="10515600" cy="186530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Courses have a genre descriptor vector which encodes all the topics covered by them. User profiles can be built by summing the user course descriptors scaled by the ratings given by the user. Then, for a target user profile, the unselected courses that are most aligned with it can be found using the cosine similarity (i.e., dot product) between the profile and the courses. Finally, the courses with the highest scores are provided.</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xmlns="" id="{025C8A32-AC54-70F3-D40F-346B6DA6F71A}"/>
              </a:ext>
            </a:extLst>
          </p:cNvPr>
          <p:cNvCxnSpPr>
            <a:cxnSpLocks/>
          </p:cNvCxnSpPr>
          <p:nvPr/>
        </p:nvCxnSpPr>
        <p:spPr>
          <a:xfrm>
            <a:off x="2593892"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xmlns="" id="{2D6B7460-2BFF-BE59-DC33-0C8C5C8F6DAE}"/>
              </a:ext>
            </a:extLst>
          </p:cNvPr>
          <p:cNvSpPr/>
          <p:nvPr/>
        </p:nvSpPr>
        <p:spPr>
          <a:xfrm>
            <a:off x="5273040"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xmlns="" id="{9B96860D-2396-6C91-C666-13C23A127744}"/>
              </a:ext>
            </a:extLst>
          </p:cNvPr>
          <p:cNvSpPr/>
          <p:nvPr/>
        </p:nvSpPr>
        <p:spPr>
          <a:xfrm>
            <a:off x="947972"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xmlns="" id="{AF1D9959-41ED-CBB8-1385-F51653061C11}"/>
              </a:ext>
            </a:extLst>
          </p:cNvPr>
          <p:cNvSpPr/>
          <p:nvPr/>
        </p:nvSpPr>
        <p:spPr>
          <a:xfrm>
            <a:off x="3013083"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xmlns="" id="{4F6BEFD6-134D-48CA-4B3A-E752B7277748}"/>
              </a:ext>
            </a:extLst>
          </p:cNvPr>
          <p:cNvCxnSpPr>
            <a:cxnSpLocks/>
          </p:cNvCxnSpPr>
          <p:nvPr/>
        </p:nvCxnSpPr>
        <p:spPr>
          <a:xfrm>
            <a:off x="4853849"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AA2A1814-EF49-DC3A-8961-2178A41E8B21}"/>
              </a:ext>
            </a:extLst>
          </p:cNvPr>
          <p:cNvSpPr/>
          <p:nvPr/>
        </p:nvSpPr>
        <p:spPr>
          <a:xfrm>
            <a:off x="7338151"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 / Search</a:t>
            </a:r>
          </a:p>
        </p:txBody>
      </p:sp>
      <p:cxnSp>
        <p:nvCxnSpPr>
          <p:cNvPr id="20" name="Straight Arrow Connector 19">
            <a:extLst>
              <a:ext uri="{FF2B5EF4-FFF2-40B4-BE49-F238E27FC236}">
                <a16:creationId xmlns:a16="http://schemas.microsoft.com/office/drawing/2014/main" xmlns="" id="{E26A7969-930B-CECB-AE6F-608268B5CD9D}"/>
              </a:ext>
            </a:extLst>
          </p:cNvPr>
          <p:cNvCxnSpPr>
            <a:cxnSpLocks/>
          </p:cNvCxnSpPr>
          <p:nvPr/>
        </p:nvCxnSpPr>
        <p:spPr>
          <a:xfrm>
            <a:off x="6918960"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xmlns="" id="{58FE395E-9212-E756-470F-B990937517FF}"/>
              </a:ext>
            </a:extLst>
          </p:cNvPr>
          <p:cNvSpPr/>
          <p:nvPr/>
        </p:nvSpPr>
        <p:spPr>
          <a:xfrm>
            <a:off x="9598108"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xmlns="" id="{39993F3F-B1EC-57FE-092C-EDDE623C9E8E}"/>
              </a:ext>
            </a:extLst>
          </p:cNvPr>
          <p:cNvCxnSpPr>
            <a:cxnSpLocks/>
          </p:cNvCxnSpPr>
          <p:nvPr/>
        </p:nvCxnSpPr>
        <p:spPr>
          <a:xfrm>
            <a:off x="9178917"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56D4F407-4B87-DD68-CE05-5706A742C63C}"/>
              </a:ext>
            </a:extLst>
          </p:cNvPr>
          <p:cNvSpPr txBox="1"/>
          <p:nvPr/>
        </p:nvSpPr>
        <p:spPr>
          <a:xfrm>
            <a:off x="1035094" y="4732112"/>
            <a:ext cx="1558798" cy="1200329"/>
          </a:xfrm>
          <a:prstGeom prst="rect">
            <a:avLst/>
          </a:prstGeom>
          <a:noFill/>
        </p:spPr>
        <p:txBody>
          <a:bodyPr wrap="square" rtlCol="0">
            <a:spAutoFit/>
          </a:bodyPr>
          <a:lstStyle/>
          <a:p>
            <a:r>
              <a:rPr lang="x-none" dirty="0"/>
              <a:t>Courses with 14D one-hot encoded genre features</a:t>
            </a:r>
          </a:p>
        </p:txBody>
      </p:sp>
      <p:sp>
        <p:nvSpPr>
          <p:cNvPr id="24" name="TextBox 23">
            <a:extLst>
              <a:ext uri="{FF2B5EF4-FFF2-40B4-BE49-F238E27FC236}">
                <a16:creationId xmlns:a16="http://schemas.microsoft.com/office/drawing/2014/main" xmlns="" id="{4DA8147E-28A5-99AB-9DD2-4DEE83FA12A6}"/>
              </a:ext>
            </a:extLst>
          </p:cNvPr>
          <p:cNvSpPr txBox="1"/>
          <p:nvPr/>
        </p:nvSpPr>
        <p:spPr>
          <a:xfrm>
            <a:off x="3013082" y="4736716"/>
            <a:ext cx="1840765" cy="1200329"/>
          </a:xfrm>
          <a:prstGeom prst="rect">
            <a:avLst/>
          </a:prstGeom>
          <a:noFill/>
        </p:spPr>
        <p:txBody>
          <a:bodyPr wrap="square" rtlCol="0">
            <a:spAutoFit/>
          </a:bodyPr>
          <a:lstStyle/>
          <a:p>
            <a:r>
              <a:rPr lang="x-none" dirty="0"/>
              <a:t>User ratings multiplied to attended courses and summed</a:t>
            </a:r>
          </a:p>
        </p:txBody>
      </p:sp>
      <p:sp>
        <p:nvSpPr>
          <p:cNvPr id="25" name="TextBox 24">
            <a:extLst>
              <a:ext uri="{FF2B5EF4-FFF2-40B4-BE49-F238E27FC236}">
                <a16:creationId xmlns:a16="http://schemas.microsoft.com/office/drawing/2014/main" xmlns="" id="{9C5C9E02-9B46-1BE6-321E-EF2AD5910F67}"/>
              </a:ext>
            </a:extLst>
          </p:cNvPr>
          <p:cNvSpPr txBox="1"/>
          <p:nvPr/>
        </p:nvSpPr>
        <p:spPr>
          <a:xfrm>
            <a:off x="7338151" y="4823901"/>
            <a:ext cx="1840765" cy="1200329"/>
          </a:xfrm>
          <a:prstGeom prst="rect">
            <a:avLst/>
          </a:prstGeom>
          <a:noFill/>
        </p:spPr>
        <p:txBody>
          <a:bodyPr wrap="square" rtlCol="0">
            <a:spAutoFit/>
          </a:bodyPr>
          <a:lstStyle/>
          <a:p>
            <a:r>
              <a:rPr lang="x-none" dirty="0"/>
              <a:t>User profiles projected on course genre vectors</a:t>
            </a:r>
          </a:p>
        </p:txBody>
      </p:sp>
      <p:sp>
        <p:nvSpPr>
          <p:cNvPr id="26" name="TextBox 25">
            <a:extLst>
              <a:ext uri="{FF2B5EF4-FFF2-40B4-BE49-F238E27FC236}">
                <a16:creationId xmlns:a16="http://schemas.microsoft.com/office/drawing/2014/main" xmlns="" id="{89C282B9-2C4D-F4D1-2875-1ED6657CB6DC}"/>
              </a:ext>
            </a:extLst>
          </p:cNvPr>
          <p:cNvSpPr txBox="1"/>
          <p:nvPr/>
        </p:nvSpPr>
        <p:spPr>
          <a:xfrm>
            <a:off x="9598106" y="4851952"/>
            <a:ext cx="1840765" cy="1200329"/>
          </a:xfrm>
          <a:prstGeom prst="rect">
            <a:avLst/>
          </a:prstGeom>
          <a:noFill/>
        </p:spPr>
        <p:txBody>
          <a:bodyPr wrap="square" rtlCol="0">
            <a:spAutoFit/>
          </a:bodyPr>
          <a:lstStyle/>
          <a:p>
            <a:r>
              <a:rPr lang="x-none" dirty="0"/>
              <a:t>The courses with the highest projection score are taken</a:t>
            </a:r>
          </a:p>
        </p:txBody>
      </p:sp>
      <p:sp>
        <p:nvSpPr>
          <p:cNvPr id="27" name="TextBox 26">
            <a:extLst>
              <a:ext uri="{FF2B5EF4-FFF2-40B4-BE49-F238E27FC236}">
                <a16:creationId xmlns:a16="http://schemas.microsoft.com/office/drawing/2014/main" xmlns="" id="{D26AE47B-9B46-40A9-6156-F697BC528696}"/>
              </a:ext>
            </a:extLst>
          </p:cNvPr>
          <p:cNvSpPr txBox="1"/>
          <p:nvPr/>
        </p:nvSpPr>
        <p:spPr>
          <a:xfrm>
            <a:off x="5193080" y="4789388"/>
            <a:ext cx="1840765" cy="369332"/>
          </a:xfrm>
          <a:prstGeom prst="rect">
            <a:avLst/>
          </a:prstGeom>
          <a:noFill/>
        </p:spPr>
        <p:txBody>
          <a:bodyPr wrap="square" rtlCol="0">
            <a:spAutoFit/>
          </a:bodyPr>
          <a:lstStyle/>
          <a:p>
            <a:r>
              <a:rPr lang="x-none" dirty="0"/>
              <a:t>User profiles</a:t>
            </a:r>
          </a:p>
        </p:txBody>
      </p:sp>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pic>
        <p:nvPicPr>
          <p:cNvPr id="2" name="Picture 1">
            <a:extLst>
              <a:ext uri="{FF2B5EF4-FFF2-40B4-BE49-F238E27FC236}">
                <a16:creationId xmlns:a16="http://schemas.microsoft.com/office/drawing/2014/main" xmlns="" id="{0B72B5C4-1080-06F1-3EAE-EEE2B75ECE3E}"/>
              </a:ext>
            </a:extLst>
          </p:cNvPr>
          <p:cNvPicPr>
            <a:picLocks noChangeAspect="1"/>
          </p:cNvPicPr>
          <p:nvPr/>
        </p:nvPicPr>
        <p:blipFill>
          <a:blip r:embed="rId2"/>
          <a:stretch>
            <a:fillRect/>
          </a:stretch>
        </p:blipFill>
        <p:spPr>
          <a:xfrm>
            <a:off x="838200" y="2039793"/>
            <a:ext cx="7391400" cy="4342587"/>
          </a:xfrm>
          <a:prstGeom prst="rect">
            <a:avLst/>
          </a:prstGeom>
        </p:spPr>
      </p:pic>
      <p:sp>
        <p:nvSpPr>
          <p:cNvPr id="3" name="TextBox 2">
            <a:extLst>
              <a:ext uri="{FF2B5EF4-FFF2-40B4-BE49-F238E27FC236}">
                <a16:creationId xmlns:a16="http://schemas.microsoft.com/office/drawing/2014/main" xmlns="" id="{5B3C4FB8-C277-3ED4-9860-705DA8C3D1E1}"/>
              </a:ext>
            </a:extLst>
          </p:cNvPr>
          <p:cNvSpPr txBox="1"/>
          <p:nvPr/>
        </p:nvSpPr>
        <p:spPr>
          <a:xfrm>
            <a:off x="838200" y="1690688"/>
            <a:ext cx="2579104" cy="369332"/>
          </a:xfrm>
          <a:prstGeom prst="rect">
            <a:avLst/>
          </a:prstGeom>
          <a:noFill/>
        </p:spPr>
        <p:txBody>
          <a:bodyPr wrap="none" rtlCol="0">
            <a:spAutoFit/>
          </a:bodyPr>
          <a:lstStyle/>
          <a:p>
            <a:r>
              <a:rPr lang="x-none" dirty="0"/>
              <a:t>Key evaluation questions:</a:t>
            </a:r>
          </a:p>
        </p:txBody>
      </p:sp>
    </p:spTree>
    <p:extLst>
      <p:ext uri="{BB962C8B-B14F-4D97-AF65-F5344CB8AC3E}">
        <p14:creationId xmlns:p14="http://schemas.microsoft.com/office/powerpoint/2010/main" val="3676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2" name="Content Placeholder 4">
            <a:extLst>
              <a:ext uri="{FF2B5EF4-FFF2-40B4-BE49-F238E27FC236}">
                <a16:creationId xmlns:a16="http://schemas.microsoft.com/office/drawing/2014/main" xmlns="" id="{0E83CD27-E086-B0CA-6364-988CF0F4DBE9}"/>
              </a:ext>
            </a:extLst>
          </p:cNvPr>
          <p:cNvSpPr txBox="1">
            <a:spLocks/>
          </p:cNvSpPr>
          <p:nvPr/>
        </p:nvSpPr>
        <p:spPr>
          <a:xfrm>
            <a:off x="855663" y="1792289"/>
            <a:ext cx="10515600" cy="1865307"/>
          </a:xfrm>
          <a:prstGeom prst="rect">
            <a:avLst/>
          </a:prstGeom>
          <a:ln>
            <a:noFill/>
            <a:prstDash val="dash"/>
          </a:ln>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100" dirty="0">
                <a:latin typeface="Abadi"/>
              </a:rPr>
              <a:t>Courses have a genre descriptor vector which encodes all the topics covered by them. User profiles can be built by summing the user course descriptors scaled by the ratings given by the users. Then, those users can be clustered according to their profile. This approach provides with the courses most popular within the user cluster.</a:t>
            </a:r>
          </a:p>
          <a:p>
            <a:pPr>
              <a:buFontTx/>
              <a:buChar char="-"/>
            </a:pPr>
            <a:r>
              <a:rPr lang="en-US" sz="2100" dirty="0">
                <a:latin typeface="Abadi"/>
              </a:rPr>
              <a:t>Additionally, user profile descriptors can be transformed to their principal components, taking only a subset of them, enough to cover a percentage of the total variance, selected by the user.</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xmlns="" id="{E46F4141-BB17-B67A-9E0D-38FF7231496F}"/>
              </a:ext>
            </a:extLst>
          </p:cNvPr>
          <p:cNvCxnSpPr>
            <a:cxnSpLocks/>
          </p:cNvCxnSpPr>
          <p:nvPr/>
        </p:nvCxnSpPr>
        <p:spPr>
          <a:xfrm>
            <a:off x="2593892"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xmlns="" id="{1467D27A-FA79-8761-53B4-D268B43D0A3B}"/>
              </a:ext>
            </a:extLst>
          </p:cNvPr>
          <p:cNvSpPr/>
          <p:nvPr/>
        </p:nvSpPr>
        <p:spPr>
          <a:xfrm>
            <a:off x="5273040"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xmlns="" id="{6012BF3D-D67A-B25C-9EBD-9B5A3D836014}"/>
              </a:ext>
            </a:extLst>
          </p:cNvPr>
          <p:cNvSpPr/>
          <p:nvPr/>
        </p:nvSpPr>
        <p:spPr>
          <a:xfrm>
            <a:off x="947972"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xmlns="" id="{41A3CCC2-667E-2483-C9D5-78C09CCF9BC5}"/>
              </a:ext>
            </a:extLst>
          </p:cNvPr>
          <p:cNvSpPr/>
          <p:nvPr/>
        </p:nvSpPr>
        <p:spPr>
          <a:xfrm>
            <a:off x="3013083"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xmlns="" id="{4E4A8BD6-F151-B94D-53B2-4FC6CEF7DBB7}"/>
              </a:ext>
            </a:extLst>
          </p:cNvPr>
          <p:cNvCxnSpPr>
            <a:cxnSpLocks/>
          </p:cNvCxnSpPr>
          <p:nvPr/>
        </p:nvCxnSpPr>
        <p:spPr>
          <a:xfrm>
            <a:off x="4853849"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3C438146-6FDD-6C5E-28CB-F09DAB70C400}"/>
              </a:ext>
            </a:extLst>
          </p:cNvPr>
          <p:cNvSpPr/>
          <p:nvPr/>
        </p:nvSpPr>
        <p:spPr>
          <a:xfrm>
            <a:off x="7338151"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20" name="Straight Arrow Connector 19">
            <a:extLst>
              <a:ext uri="{FF2B5EF4-FFF2-40B4-BE49-F238E27FC236}">
                <a16:creationId xmlns:a16="http://schemas.microsoft.com/office/drawing/2014/main" xmlns="" id="{E3B2D4D5-65BB-2FFF-E2A4-957DC98B75FB}"/>
              </a:ext>
            </a:extLst>
          </p:cNvPr>
          <p:cNvCxnSpPr>
            <a:cxnSpLocks/>
          </p:cNvCxnSpPr>
          <p:nvPr/>
        </p:nvCxnSpPr>
        <p:spPr>
          <a:xfrm>
            <a:off x="6918960"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xmlns="" id="{0DABF0B4-554D-90B9-B41F-E224646ADC80}"/>
              </a:ext>
            </a:extLst>
          </p:cNvPr>
          <p:cNvSpPr/>
          <p:nvPr/>
        </p:nvSpPr>
        <p:spPr>
          <a:xfrm>
            <a:off x="9598108"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xmlns="" id="{9919D7D9-E736-C568-9011-D4CF46F350A3}"/>
              </a:ext>
            </a:extLst>
          </p:cNvPr>
          <p:cNvCxnSpPr>
            <a:cxnSpLocks/>
          </p:cNvCxnSpPr>
          <p:nvPr/>
        </p:nvCxnSpPr>
        <p:spPr>
          <a:xfrm>
            <a:off x="9178917"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6A985336-9458-2232-F522-F7C4DB0441E4}"/>
              </a:ext>
            </a:extLst>
          </p:cNvPr>
          <p:cNvSpPr txBox="1"/>
          <p:nvPr/>
        </p:nvSpPr>
        <p:spPr>
          <a:xfrm>
            <a:off x="1035094" y="4732112"/>
            <a:ext cx="1558798" cy="369332"/>
          </a:xfrm>
          <a:prstGeom prst="rect">
            <a:avLst/>
          </a:prstGeom>
          <a:noFill/>
        </p:spPr>
        <p:txBody>
          <a:bodyPr wrap="square" rtlCol="0">
            <a:spAutoFit/>
          </a:bodyPr>
          <a:lstStyle/>
          <a:p>
            <a:r>
              <a:rPr lang="x-none" dirty="0"/>
              <a:t>User profiles</a:t>
            </a:r>
          </a:p>
        </p:txBody>
      </p:sp>
      <p:sp>
        <p:nvSpPr>
          <p:cNvPr id="24" name="TextBox 23">
            <a:extLst>
              <a:ext uri="{FF2B5EF4-FFF2-40B4-BE49-F238E27FC236}">
                <a16:creationId xmlns:a16="http://schemas.microsoft.com/office/drawing/2014/main" xmlns="" id="{C418043A-5634-461A-148E-5F371D1E18DA}"/>
              </a:ext>
            </a:extLst>
          </p:cNvPr>
          <p:cNvSpPr txBox="1"/>
          <p:nvPr/>
        </p:nvSpPr>
        <p:spPr>
          <a:xfrm>
            <a:off x="3013082" y="4736716"/>
            <a:ext cx="1840765" cy="646331"/>
          </a:xfrm>
          <a:prstGeom prst="rect">
            <a:avLst/>
          </a:prstGeom>
          <a:noFill/>
        </p:spPr>
        <p:txBody>
          <a:bodyPr wrap="square" rtlCol="0">
            <a:spAutoFit/>
          </a:bodyPr>
          <a:lstStyle/>
          <a:p>
            <a:r>
              <a:rPr lang="x-none" dirty="0"/>
              <a:t>PCA decomposition</a:t>
            </a:r>
          </a:p>
        </p:txBody>
      </p:sp>
      <p:sp>
        <p:nvSpPr>
          <p:cNvPr id="25" name="TextBox 24">
            <a:extLst>
              <a:ext uri="{FF2B5EF4-FFF2-40B4-BE49-F238E27FC236}">
                <a16:creationId xmlns:a16="http://schemas.microsoft.com/office/drawing/2014/main" xmlns="" id="{153057C3-E2A5-1A14-F24D-BDC9DD131BDF}"/>
              </a:ext>
            </a:extLst>
          </p:cNvPr>
          <p:cNvSpPr txBox="1"/>
          <p:nvPr/>
        </p:nvSpPr>
        <p:spPr>
          <a:xfrm>
            <a:off x="7338151" y="4823901"/>
            <a:ext cx="1840765" cy="646331"/>
          </a:xfrm>
          <a:prstGeom prst="rect">
            <a:avLst/>
          </a:prstGeom>
          <a:noFill/>
        </p:spPr>
        <p:txBody>
          <a:bodyPr wrap="square" rtlCol="0">
            <a:spAutoFit/>
          </a:bodyPr>
          <a:lstStyle/>
          <a:p>
            <a:r>
              <a:rPr lang="x-none" dirty="0"/>
              <a:t>K-means clustering</a:t>
            </a:r>
          </a:p>
        </p:txBody>
      </p:sp>
      <p:sp>
        <p:nvSpPr>
          <p:cNvPr id="26" name="TextBox 25">
            <a:extLst>
              <a:ext uri="{FF2B5EF4-FFF2-40B4-BE49-F238E27FC236}">
                <a16:creationId xmlns:a16="http://schemas.microsoft.com/office/drawing/2014/main" xmlns="" id="{9D54B4BE-9FB6-3F93-1BB9-E36F81554431}"/>
              </a:ext>
            </a:extLst>
          </p:cNvPr>
          <p:cNvSpPr txBox="1"/>
          <p:nvPr/>
        </p:nvSpPr>
        <p:spPr>
          <a:xfrm>
            <a:off x="9598106" y="4851952"/>
            <a:ext cx="1840765" cy="1477328"/>
          </a:xfrm>
          <a:prstGeom prst="rect">
            <a:avLst/>
          </a:prstGeom>
          <a:noFill/>
        </p:spPr>
        <p:txBody>
          <a:bodyPr wrap="square" rtlCol="0">
            <a:spAutoFit/>
          </a:bodyPr>
          <a:lstStyle/>
          <a:p>
            <a:r>
              <a:rPr lang="x-none" dirty="0"/>
              <a:t>Given the user cluster, select the most popular courses in that cluster</a:t>
            </a:r>
          </a:p>
        </p:txBody>
      </p:sp>
      <p:sp>
        <p:nvSpPr>
          <p:cNvPr id="27" name="TextBox 26">
            <a:extLst>
              <a:ext uri="{FF2B5EF4-FFF2-40B4-BE49-F238E27FC236}">
                <a16:creationId xmlns:a16="http://schemas.microsoft.com/office/drawing/2014/main" xmlns="" id="{4F34E9C8-7CA7-9C22-2200-D279365BC149}"/>
              </a:ext>
            </a:extLst>
          </p:cNvPr>
          <p:cNvSpPr txBox="1"/>
          <p:nvPr/>
        </p:nvSpPr>
        <p:spPr>
          <a:xfrm>
            <a:off x="5193080" y="4789388"/>
            <a:ext cx="1840765" cy="923330"/>
          </a:xfrm>
          <a:prstGeom prst="rect">
            <a:avLst/>
          </a:prstGeom>
          <a:noFill/>
        </p:spPr>
        <p:txBody>
          <a:bodyPr wrap="square" rtlCol="0">
            <a:spAutoFit/>
          </a:bodyPr>
          <a:lstStyle/>
          <a:p>
            <a:r>
              <a:rPr lang="x-none" dirty="0"/>
              <a:t>User profiles with reduced dimensionality</a:t>
            </a:r>
          </a:p>
        </p:txBody>
      </p:sp>
    </p:spTree>
    <p:extLst>
      <p:ext uri="{BB962C8B-B14F-4D97-AF65-F5344CB8AC3E}">
        <p14:creationId xmlns:p14="http://schemas.microsoft.com/office/powerpoint/2010/main" val="3552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pic>
        <p:nvPicPr>
          <p:cNvPr id="2" name="Picture 1">
            <a:extLst>
              <a:ext uri="{FF2B5EF4-FFF2-40B4-BE49-F238E27FC236}">
                <a16:creationId xmlns:a16="http://schemas.microsoft.com/office/drawing/2014/main" xmlns="" id="{E287B1D3-E589-085B-4086-246096BD9752}"/>
              </a:ext>
            </a:extLst>
          </p:cNvPr>
          <p:cNvPicPr>
            <a:picLocks noChangeAspect="1"/>
          </p:cNvPicPr>
          <p:nvPr/>
        </p:nvPicPr>
        <p:blipFill rotWithShape="1">
          <a:blip r:embed="rId2"/>
          <a:srcRect l="1141"/>
          <a:stretch/>
        </p:blipFill>
        <p:spPr>
          <a:xfrm>
            <a:off x="926926" y="2060020"/>
            <a:ext cx="7683674" cy="3946607"/>
          </a:xfrm>
          <a:prstGeom prst="rect">
            <a:avLst/>
          </a:prstGeom>
        </p:spPr>
      </p:pic>
      <p:sp>
        <p:nvSpPr>
          <p:cNvPr id="3" name="TextBox 2">
            <a:extLst>
              <a:ext uri="{FF2B5EF4-FFF2-40B4-BE49-F238E27FC236}">
                <a16:creationId xmlns:a16="http://schemas.microsoft.com/office/drawing/2014/main" xmlns="" id="{C53484AF-B04E-9795-A710-E6F7EEEFE4BF}"/>
              </a:ext>
            </a:extLst>
          </p:cNvPr>
          <p:cNvSpPr txBox="1"/>
          <p:nvPr/>
        </p:nvSpPr>
        <p:spPr>
          <a:xfrm>
            <a:off x="838200" y="1690688"/>
            <a:ext cx="2579104" cy="369332"/>
          </a:xfrm>
          <a:prstGeom prst="rect">
            <a:avLst/>
          </a:prstGeom>
          <a:noFill/>
        </p:spPr>
        <p:txBody>
          <a:bodyPr wrap="none" rtlCol="0">
            <a:spAutoFit/>
          </a:bodyPr>
          <a:lstStyle/>
          <a:p>
            <a:r>
              <a:rPr lang="x-none" dirty="0"/>
              <a:t>Key evaluation questions:</a:t>
            </a:r>
          </a:p>
        </p:txBody>
      </p:sp>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FF7BC5-E183-2F4D-BC8D-2C69A220292B}"/>
              </a:ext>
            </a:extLst>
          </p:cNvPr>
          <p:cNvSpPr>
            <a:spLocks noGrp="1"/>
          </p:cNvSpPr>
          <p:nvPr>
            <p:ph type="title"/>
          </p:nvPr>
        </p:nvSpPr>
        <p:spPr>
          <a:xfrm>
            <a:off x="838200" y="3300542"/>
            <a:ext cx="10515600" cy="2852737"/>
          </a:xfrm>
        </p:spPr>
        <p:txBody>
          <a:bodyPr/>
          <a:lstStyle/>
          <a:p>
            <a:r>
              <a:rPr lang="en-US" dirty="0">
                <a:solidFill>
                  <a:schemeClr val="accent3">
                    <a:lumMod val="25000"/>
                  </a:schemeClr>
                </a:solidFill>
                <a:latin typeface="Abadi"/>
              </a:rPr>
              <a:t>Collaborative-filtering Recommender System</a:t>
            </a:r>
            <a:br>
              <a:rPr lang="en-US" dirty="0">
                <a:solidFill>
                  <a:schemeClr val="accent3">
                    <a:lumMod val="25000"/>
                  </a:schemeClr>
                </a:solidFill>
                <a:latin typeface="Abadi"/>
              </a:rPr>
            </a:br>
            <a:r>
              <a:rPr lang="en-US" dirty="0">
                <a:solidFill>
                  <a:schemeClr val="accent3">
                    <a:lumMod val="25000"/>
                  </a:schemeClr>
                </a:solidFill>
                <a:latin typeface="Abadi"/>
              </a:rPr>
              <a:t/>
            </a:r>
            <a:br>
              <a:rPr lang="en-US" dirty="0">
                <a:solidFill>
                  <a:schemeClr val="accent3">
                    <a:lumMod val="25000"/>
                  </a:schemeClr>
                </a:solidFill>
                <a:latin typeface="Abadi"/>
              </a:rPr>
            </a:br>
            <a:r>
              <a:rPr lang="en-US" sz="2400" dirty="0">
                <a:solidFill>
                  <a:schemeClr val="bg2">
                    <a:lumMod val="75000"/>
                  </a:schemeClr>
                </a:solidFill>
                <a:latin typeface="Abadi" panose="020B0604020104020204" pitchFamily="34" charset="0"/>
              </a:rPr>
              <a:t>When user and course features (i.e., genres/topics) are not known,</a:t>
            </a:r>
            <a:br>
              <a:rPr lang="en-US" sz="2400" dirty="0">
                <a:solidFill>
                  <a:schemeClr val="bg2">
                    <a:lumMod val="75000"/>
                  </a:schemeClr>
                </a:solidFill>
                <a:latin typeface="Abadi" panose="020B0604020104020204" pitchFamily="34" charset="0"/>
              </a:rPr>
            </a:br>
            <a:r>
              <a:rPr lang="en-US" sz="2400" dirty="0">
                <a:solidFill>
                  <a:schemeClr val="bg2">
                    <a:lumMod val="75000"/>
                  </a:schemeClr>
                </a:solidFill>
                <a:latin typeface="Abadi" panose="020B0604020104020204" pitchFamily="34" charset="0"/>
              </a:rPr>
              <a:t>or they are inferred</a:t>
            </a:r>
            <a:endParaRPr lang="en-US" sz="2400" dirty="0">
              <a:solidFill>
                <a:schemeClr val="bg2">
                  <a:lumMod val="75000"/>
                </a:schemeClr>
              </a:solidFill>
            </a:endParaRPr>
          </a:p>
        </p:txBody>
      </p:sp>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2" name="Content Placeholder 4">
            <a:extLst>
              <a:ext uri="{FF2B5EF4-FFF2-40B4-BE49-F238E27FC236}">
                <a16:creationId xmlns:a16="http://schemas.microsoft.com/office/drawing/2014/main" xmlns="" id="{A05519F3-88B0-A287-DFAA-0197AB6CC96D}"/>
              </a:ext>
            </a:extLst>
          </p:cNvPr>
          <p:cNvSpPr txBox="1">
            <a:spLocks/>
          </p:cNvSpPr>
          <p:nvPr/>
        </p:nvSpPr>
        <p:spPr>
          <a:xfrm>
            <a:off x="838200" y="1303774"/>
            <a:ext cx="10515600" cy="186530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100" dirty="0">
                <a:latin typeface="Abadi"/>
              </a:rPr>
              <a:t>Given the ratings </a:t>
            </a:r>
            <a:r>
              <a:rPr lang="en-GB" sz="2100" dirty="0" err="1">
                <a:latin typeface="Abadi"/>
              </a:rPr>
              <a:t>dataframe</a:t>
            </a:r>
            <a:r>
              <a:rPr lang="en-GB" sz="2100" dirty="0">
                <a:latin typeface="Abadi"/>
              </a:rPr>
              <a:t>, course columns are treated as course descriptors, i.e., each course is defined by all the ratings provided by the users. With that, a course similarity matrix is built using the cosine similarity. Then, for the set of selected courses, the most similar ones are suggested.</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xmlns="" id="{46B186F2-AD8B-B82C-3CB8-1073D61419E2}"/>
              </a:ext>
            </a:extLst>
          </p:cNvPr>
          <p:cNvCxnSpPr>
            <a:cxnSpLocks/>
          </p:cNvCxnSpPr>
          <p:nvPr/>
        </p:nvCxnSpPr>
        <p:spPr>
          <a:xfrm>
            <a:off x="2576429"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xmlns="" id="{B66D9251-010C-BDE7-B230-53D6ADF3C067}"/>
              </a:ext>
            </a:extLst>
          </p:cNvPr>
          <p:cNvSpPr/>
          <p:nvPr/>
        </p:nvSpPr>
        <p:spPr>
          <a:xfrm>
            <a:off x="5255577"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xmlns="" id="{BC6CC28C-EEC7-9CBA-4AFE-70E68E06B817}"/>
              </a:ext>
            </a:extLst>
          </p:cNvPr>
          <p:cNvSpPr/>
          <p:nvPr/>
        </p:nvSpPr>
        <p:spPr>
          <a:xfrm>
            <a:off x="930509"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xmlns="" id="{9B9276A7-130A-783F-B9E1-1CFD502450EA}"/>
              </a:ext>
            </a:extLst>
          </p:cNvPr>
          <p:cNvSpPr/>
          <p:nvPr/>
        </p:nvSpPr>
        <p:spPr>
          <a:xfrm>
            <a:off x="2995620"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xmlns="" id="{983D7E25-6B96-8A92-4604-03D965779E70}"/>
              </a:ext>
            </a:extLst>
          </p:cNvPr>
          <p:cNvCxnSpPr>
            <a:cxnSpLocks/>
          </p:cNvCxnSpPr>
          <p:nvPr/>
        </p:nvCxnSpPr>
        <p:spPr>
          <a:xfrm>
            <a:off x="4836386"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0A148255-CC3F-4374-8DC3-9AB106D01A8D}"/>
              </a:ext>
            </a:extLst>
          </p:cNvPr>
          <p:cNvSpPr/>
          <p:nvPr/>
        </p:nvSpPr>
        <p:spPr>
          <a:xfrm>
            <a:off x="7320688"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 / Search</a:t>
            </a:r>
          </a:p>
        </p:txBody>
      </p:sp>
      <p:cxnSp>
        <p:nvCxnSpPr>
          <p:cNvPr id="20" name="Straight Arrow Connector 19">
            <a:extLst>
              <a:ext uri="{FF2B5EF4-FFF2-40B4-BE49-F238E27FC236}">
                <a16:creationId xmlns:a16="http://schemas.microsoft.com/office/drawing/2014/main" xmlns="" id="{632E812F-8CAD-08E2-E46B-A55CBA21C919}"/>
              </a:ext>
            </a:extLst>
          </p:cNvPr>
          <p:cNvCxnSpPr>
            <a:cxnSpLocks/>
          </p:cNvCxnSpPr>
          <p:nvPr/>
        </p:nvCxnSpPr>
        <p:spPr>
          <a:xfrm>
            <a:off x="6901497"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xmlns="" id="{6418E074-24CE-EAC8-BFD8-93E2E98E1FC5}"/>
              </a:ext>
            </a:extLst>
          </p:cNvPr>
          <p:cNvSpPr/>
          <p:nvPr/>
        </p:nvSpPr>
        <p:spPr>
          <a:xfrm>
            <a:off x="9580645"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xmlns="" id="{45B2AF61-41F8-C18D-1AB7-464E848483C0}"/>
              </a:ext>
            </a:extLst>
          </p:cNvPr>
          <p:cNvCxnSpPr>
            <a:cxnSpLocks/>
          </p:cNvCxnSpPr>
          <p:nvPr/>
        </p:nvCxnSpPr>
        <p:spPr>
          <a:xfrm>
            <a:off x="9161454"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4E1ACC15-750B-7DC6-381B-50F2858BA83B}"/>
              </a:ext>
            </a:extLst>
          </p:cNvPr>
          <p:cNvSpPr txBox="1"/>
          <p:nvPr/>
        </p:nvSpPr>
        <p:spPr>
          <a:xfrm>
            <a:off x="5255574" y="4243597"/>
            <a:ext cx="1840765" cy="1754326"/>
          </a:xfrm>
          <a:prstGeom prst="rect">
            <a:avLst/>
          </a:prstGeom>
          <a:noFill/>
        </p:spPr>
        <p:txBody>
          <a:bodyPr wrap="square" rtlCol="0">
            <a:spAutoFit/>
          </a:bodyPr>
          <a:lstStyle/>
          <a:p>
            <a:r>
              <a:rPr lang="x-none" dirty="0"/>
              <a:t>Course descriptors consisting of all user ratings, i.e., course ratings columns</a:t>
            </a:r>
          </a:p>
        </p:txBody>
      </p:sp>
      <p:sp>
        <p:nvSpPr>
          <p:cNvPr id="25" name="TextBox 24">
            <a:extLst>
              <a:ext uri="{FF2B5EF4-FFF2-40B4-BE49-F238E27FC236}">
                <a16:creationId xmlns:a16="http://schemas.microsoft.com/office/drawing/2014/main" xmlns="" id="{8C3C2CD0-2CFB-1E75-B6F9-58B62D53A342}"/>
              </a:ext>
            </a:extLst>
          </p:cNvPr>
          <p:cNvSpPr txBox="1"/>
          <p:nvPr/>
        </p:nvSpPr>
        <p:spPr>
          <a:xfrm>
            <a:off x="7355616" y="4243597"/>
            <a:ext cx="1840765" cy="1200329"/>
          </a:xfrm>
          <a:prstGeom prst="rect">
            <a:avLst/>
          </a:prstGeom>
          <a:noFill/>
        </p:spPr>
        <p:txBody>
          <a:bodyPr wrap="square" rtlCol="0">
            <a:spAutoFit/>
          </a:bodyPr>
          <a:lstStyle/>
          <a:p>
            <a:r>
              <a:rPr lang="x-none" dirty="0"/>
              <a:t>Compute similaty matrix between sparse course vectors</a:t>
            </a:r>
          </a:p>
        </p:txBody>
      </p:sp>
      <p:sp>
        <p:nvSpPr>
          <p:cNvPr id="26" name="TextBox 25">
            <a:extLst>
              <a:ext uri="{FF2B5EF4-FFF2-40B4-BE49-F238E27FC236}">
                <a16:creationId xmlns:a16="http://schemas.microsoft.com/office/drawing/2014/main" xmlns="" id="{AF2691E2-5584-19E8-6802-DA87BECD9A26}"/>
              </a:ext>
            </a:extLst>
          </p:cNvPr>
          <p:cNvSpPr txBox="1"/>
          <p:nvPr/>
        </p:nvSpPr>
        <p:spPr>
          <a:xfrm>
            <a:off x="9580645" y="4243597"/>
            <a:ext cx="1840765" cy="1200329"/>
          </a:xfrm>
          <a:prstGeom prst="rect">
            <a:avLst/>
          </a:prstGeom>
          <a:noFill/>
        </p:spPr>
        <p:txBody>
          <a:bodyPr wrap="square" rtlCol="0">
            <a:spAutoFit/>
          </a:bodyPr>
          <a:lstStyle/>
          <a:p>
            <a:r>
              <a:rPr lang="x-none" dirty="0"/>
              <a:t>Select the most similar courses given a set of selected courses</a:t>
            </a:r>
          </a:p>
        </p:txBody>
      </p:sp>
      <p:sp>
        <p:nvSpPr>
          <p:cNvPr id="29" name="TextBox 28">
            <a:extLst>
              <a:ext uri="{FF2B5EF4-FFF2-40B4-BE49-F238E27FC236}">
                <a16:creationId xmlns:a16="http://schemas.microsoft.com/office/drawing/2014/main" xmlns="" id="{1CA95B91-190E-42D1-70B6-9E6CE96F54AC}"/>
              </a:ext>
            </a:extLst>
          </p:cNvPr>
          <p:cNvSpPr txBox="1"/>
          <p:nvPr/>
        </p:nvSpPr>
        <p:spPr>
          <a:xfrm>
            <a:off x="1017631" y="4243597"/>
            <a:ext cx="1558798" cy="646331"/>
          </a:xfrm>
          <a:prstGeom prst="rect">
            <a:avLst/>
          </a:prstGeom>
          <a:noFill/>
        </p:spPr>
        <p:txBody>
          <a:bodyPr wrap="square" rtlCol="0">
            <a:spAutoFit/>
          </a:bodyPr>
          <a:lstStyle/>
          <a:p>
            <a:r>
              <a:rPr lang="x-none" dirty="0"/>
              <a:t>(Dense) User ratings</a:t>
            </a:r>
          </a:p>
        </p:txBody>
      </p:sp>
      <p:sp>
        <p:nvSpPr>
          <p:cNvPr id="30" name="TextBox 29">
            <a:extLst>
              <a:ext uri="{FF2B5EF4-FFF2-40B4-BE49-F238E27FC236}">
                <a16:creationId xmlns:a16="http://schemas.microsoft.com/office/drawing/2014/main" xmlns="" id="{8DBBD53D-216B-5BFE-FD29-A9C2FABAC8BC}"/>
              </a:ext>
            </a:extLst>
          </p:cNvPr>
          <p:cNvSpPr txBox="1"/>
          <p:nvPr/>
        </p:nvSpPr>
        <p:spPr>
          <a:xfrm>
            <a:off x="2995619" y="4243597"/>
            <a:ext cx="1840765" cy="923330"/>
          </a:xfrm>
          <a:prstGeom prst="rect">
            <a:avLst/>
          </a:prstGeom>
          <a:noFill/>
        </p:spPr>
        <p:txBody>
          <a:bodyPr wrap="square" rtlCol="0">
            <a:spAutoFit/>
          </a:bodyPr>
          <a:lstStyle/>
          <a:p>
            <a:r>
              <a:rPr lang="x-none" dirty="0"/>
              <a:t>Pivot ratings to create a sparse ratings matrix</a:t>
            </a:r>
          </a:p>
        </p:txBody>
      </p:sp>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2" name="Content Placeholder 4">
            <a:extLst>
              <a:ext uri="{FF2B5EF4-FFF2-40B4-BE49-F238E27FC236}">
                <a16:creationId xmlns:a16="http://schemas.microsoft.com/office/drawing/2014/main" xmlns="" id="{9AF54BF8-586D-0542-017C-2B4F16F34C39}"/>
              </a:ext>
            </a:extLst>
          </p:cNvPr>
          <p:cNvSpPr txBox="1">
            <a:spLocks/>
          </p:cNvSpPr>
          <p:nvPr/>
        </p:nvSpPr>
        <p:spPr>
          <a:xfrm>
            <a:off x="838200" y="1303774"/>
            <a:ext cx="10515600" cy="1865307"/>
          </a:xfrm>
          <a:prstGeom prst="rect">
            <a:avLst/>
          </a:prstGeom>
          <a:ln>
            <a:noFill/>
            <a:prstDash val="dash"/>
          </a:ln>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100" dirty="0">
                <a:latin typeface="Abadi"/>
              </a:rPr>
              <a:t>Non-Negative Matrix Factorization is performed: given the ratings dataset which contains the rating of each user for each course (sparse notation), the matrix is factorized as the multiplication of two lower rank matrices. That lower rank is the size of a latent space which represents discovered inherent features (e.g., genres). With the factorization, the ratings of unselected courses are predicted by multiplying the lower rank matrices, which yields the approximate but complete user-course rating table.</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xmlns="" id="{EACFF33F-EC09-F89A-7A7D-475629C3BC26}"/>
              </a:ext>
            </a:extLst>
          </p:cNvPr>
          <p:cNvCxnSpPr>
            <a:cxnSpLocks/>
          </p:cNvCxnSpPr>
          <p:nvPr/>
        </p:nvCxnSpPr>
        <p:spPr>
          <a:xfrm>
            <a:off x="2576429"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xmlns="" id="{EE730FC6-CD1B-B10E-31B7-84565A3171F9}"/>
              </a:ext>
            </a:extLst>
          </p:cNvPr>
          <p:cNvSpPr/>
          <p:nvPr/>
        </p:nvSpPr>
        <p:spPr>
          <a:xfrm>
            <a:off x="5255577"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xmlns="" id="{09D1B701-2CBA-F6EB-BD7A-6EED02173697}"/>
              </a:ext>
            </a:extLst>
          </p:cNvPr>
          <p:cNvSpPr/>
          <p:nvPr/>
        </p:nvSpPr>
        <p:spPr>
          <a:xfrm>
            <a:off x="930509"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xmlns="" id="{D0BB007F-4A0C-D4C2-5D46-731FCD6B474C}"/>
              </a:ext>
            </a:extLst>
          </p:cNvPr>
          <p:cNvSpPr/>
          <p:nvPr/>
        </p:nvSpPr>
        <p:spPr>
          <a:xfrm>
            <a:off x="2995620"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xmlns="" id="{D795222E-C9D0-BA6C-5141-9949132644AE}"/>
              </a:ext>
            </a:extLst>
          </p:cNvPr>
          <p:cNvCxnSpPr>
            <a:cxnSpLocks/>
          </p:cNvCxnSpPr>
          <p:nvPr/>
        </p:nvCxnSpPr>
        <p:spPr>
          <a:xfrm>
            <a:off x="4836386"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49FB5B2E-D3FA-864C-88D1-154916A76CFD}"/>
              </a:ext>
            </a:extLst>
          </p:cNvPr>
          <p:cNvSpPr/>
          <p:nvPr/>
        </p:nvSpPr>
        <p:spPr>
          <a:xfrm>
            <a:off x="7320688"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 / Search</a:t>
            </a:r>
          </a:p>
        </p:txBody>
      </p:sp>
      <p:cxnSp>
        <p:nvCxnSpPr>
          <p:cNvPr id="20" name="Straight Arrow Connector 19">
            <a:extLst>
              <a:ext uri="{FF2B5EF4-FFF2-40B4-BE49-F238E27FC236}">
                <a16:creationId xmlns:a16="http://schemas.microsoft.com/office/drawing/2014/main" xmlns="" id="{589BDB9C-17C7-22EE-26A6-4A42B88B27E9}"/>
              </a:ext>
            </a:extLst>
          </p:cNvPr>
          <p:cNvCxnSpPr>
            <a:cxnSpLocks/>
          </p:cNvCxnSpPr>
          <p:nvPr/>
        </p:nvCxnSpPr>
        <p:spPr>
          <a:xfrm>
            <a:off x="6901497"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xmlns="" id="{ED50753E-CDCB-3473-C9E1-4DCEFEB1A54B}"/>
              </a:ext>
            </a:extLst>
          </p:cNvPr>
          <p:cNvSpPr/>
          <p:nvPr/>
        </p:nvSpPr>
        <p:spPr>
          <a:xfrm>
            <a:off x="9580645"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xmlns="" id="{FE9AC8C4-98A3-4013-6B01-1D691E0E0ED1}"/>
              </a:ext>
            </a:extLst>
          </p:cNvPr>
          <p:cNvCxnSpPr>
            <a:cxnSpLocks/>
          </p:cNvCxnSpPr>
          <p:nvPr/>
        </p:nvCxnSpPr>
        <p:spPr>
          <a:xfrm>
            <a:off x="9161454"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512BE7C9-C4F9-47C5-D1F4-5AD7F2050348}"/>
              </a:ext>
            </a:extLst>
          </p:cNvPr>
          <p:cNvSpPr txBox="1"/>
          <p:nvPr/>
        </p:nvSpPr>
        <p:spPr>
          <a:xfrm>
            <a:off x="1017631" y="4243597"/>
            <a:ext cx="1558798" cy="646331"/>
          </a:xfrm>
          <a:prstGeom prst="rect">
            <a:avLst/>
          </a:prstGeom>
          <a:noFill/>
        </p:spPr>
        <p:txBody>
          <a:bodyPr wrap="square" rtlCol="0">
            <a:spAutoFit/>
          </a:bodyPr>
          <a:lstStyle/>
          <a:p>
            <a:r>
              <a:rPr lang="x-none" dirty="0"/>
              <a:t>(Dense) User ratings</a:t>
            </a:r>
          </a:p>
        </p:txBody>
      </p:sp>
      <p:sp>
        <p:nvSpPr>
          <p:cNvPr id="24" name="TextBox 23">
            <a:extLst>
              <a:ext uri="{FF2B5EF4-FFF2-40B4-BE49-F238E27FC236}">
                <a16:creationId xmlns:a16="http://schemas.microsoft.com/office/drawing/2014/main" xmlns="" id="{2DCCE864-AE10-A167-4BE1-63AD64CE7AEA}"/>
              </a:ext>
            </a:extLst>
          </p:cNvPr>
          <p:cNvSpPr txBox="1"/>
          <p:nvPr/>
        </p:nvSpPr>
        <p:spPr>
          <a:xfrm>
            <a:off x="5255574" y="4243597"/>
            <a:ext cx="1840765" cy="646331"/>
          </a:xfrm>
          <a:prstGeom prst="rect">
            <a:avLst/>
          </a:prstGeom>
          <a:noFill/>
        </p:spPr>
        <p:txBody>
          <a:bodyPr wrap="square" rtlCol="0">
            <a:spAutoFit/>
          </a:bodyPr>
          <a:lstStyle/>
          <a:p>
            <a:r>
              <a:rPr lang="x-none" dirty="0"/>
              <a:t>Sparse user ratings</a:t>
            </a:r>
          </a:p>
        </p:txBody>
      </p:sp>
      <p:sp>
        <p:nvSpPr>
          <p:cNvPr id="25" name="TextBox 24">
            <a:extLst>
              <a:ext uri="{FF2B5EF4-FFF2-40B4-BE49-F238E27FC236}">
                <a16:creationId xmlns:a16="http://schemas.microsoft.com/office/drawing/2014/main" xmlns="" id="{7146A0BC-F314-3CDD-8791-2E598FC14A8C}"/>
              </a:ext>
            </a:extLst>
          </p:cNvPr>
          <p:cNvSpPr txBox="1"/>
          <p:nvPr/>
        </p:nvSpPr>
        <p:spPr>
          <a:xfrm>
            <a:off x="7355616" y="4243597"/>
            <a:ext cx="1840765" cy="646331"/>
          </a:xfrm>
          <a:prstGeom prst="rect">
            <a:avLst/>
          </a:prstGeom>
          <a:noFill/>
        </p:spPr>
        <p:txBody>
          <a:bodyPr wrap="square" rtlCol="0">
            <a:spAutoFit/>
          </a:bodyPr>
          <a:lstStyle/>
          <a:p>
            <a:r>
              <a:rPr lang="x-none" dirty="0"/>
              <a:t>Apply NMF decomposition</a:t>
            </a:r>
          </a:p>
        </p:txBody>
      </p:sp>
      <p:sp>
        <p:nvSpPr>
          <p:cNvPr id="26" name="TextBox 25">
            <a:extLst>
              <a:ext uri="{FF2B5EF4-FFF2-40B4-BE49-F238E27FC236}">
                <a16:creationId xmlns:a16="http://schemas.microsoft.com/office/drawing/2014/main" xmlns="" id="{4AFB7CCC-31ED-622F-A4F6-8305899C6441}"/>
              </a:ext>
            </a:extLst>
          </p:cNvPr>
          <p:cNvSpPr txBox="1"/>
          <p:nvPr/>
        </p:nvSpPr>
        <p:spPr>
          <a:xfrm>
            <a:off x="9580645" y="4243597"/>
            <a:ext cx="1840765" cy="2031325"/>
          </a:xfrm>
          <a:prstGeom prst="rect">
            <a:avLst/>
          </a:prstGeom>
          <a:noFill/>
        </p:spPr>
        <p:txBody>
          <a:bodyPr wrap="square" rtlCol="0">
            <a:spAutoFit/>
          </a:bodyPr>
          <a:lstStyle/>
          <a:p>
            <a:r>
              <a:rPr lang="x-none" dirty="0"/>
              <a:t>Multiply t</a:t>
            </a:r>
            <a:r>
              <a:rPr lang="en-GB" dirty="0"/>
              <a:t>he</a:t>
            </a:r>
            <a:r>
              <a:rPr lang="x-none" dirty="0"/>
              <a:t> factorized matrices; for each unselected course, consider it if the predicted rating is high</a:t>
            </a:r>
          </a:p>
        </p:txBody>
      </p:sp>
      <p:sp>
        <p:nvSpPr>
          <p:cNvPr id="27" name="TextBox 26">
            <a:extLst>
              <a:ext uri="{FF2B5EF4-FFF2-40B4-BE49-F238E27FC236}">
                <a16:creationId xmlns:a16="http://schemas.microsoft.com/office/drawing/2014/main" xmlns="" id="{8925808C-3F4A-5A69-E333-277CB4A6E76F}"/>
              </a:ext>
            </a:extLst>
          </p:cNvPr>
          <p:cNvSpPr txBox="1"/>
          <p:nvPr/>
        </p:nvSpPr>
        <p:spPr>
          <a:xfrm>
            <a:off x="2995619" y="4243597"/>
            <a:ext cx="1840765" cy="923330"/>
          </a:xfrm>
          <a:prstGeom prst="rect">
            <a:avLst/>
          </a:prstGeom>
          <a:noFill/>
        </p:spPr>
        <p:txBody>
          <a:bodyPr wrap="square" rtlCol="0">
            <a:spAutoFit/>
          </a:bodyPr>
          <a:lstStyle/>
          <a:p>
            <a:r>
              <a:rPr lang="x-none" dirty="0"/>
              <a:t>Pivot ratings to create a sparse ratings matrix</a:t>
            </a:r>
          </a:p>
        </p:txBody>
      </p:sp>
    </p:spTree>
    <p:extLst>
      <p:ext uri="{BB962C8B-B14F-4D97-AF65-F5344CB8AC3E}">
        <p14:creationId xmlns:p14="http://schemas.microsoft.com/office/powerpoint/2010/main" val="11759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xmlns=""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2" name="Content Placeholder 4">
            <a:extLst>
              <a:ext uri="{FF2B5EF4-FFF2-40B4-BE49-F238E27FC236}">
                <a16:creationId xmlns:a16="http://schemas.microsoft.com/office/drawing/2014/main" xmlns="" id="{E925E40A-24DD-9079-0770-923CE987A1DC}"/>
              </a:ext>
            </a:extLst>
          </p:cNvPr>
          <p:cNvSpPr txBox="1">
            <a:spLocks/>
          </p:cNvSpPr>
          <p:nvPr/>
        </p:nvSpPr>
        <p:spPr>
          <a:xfrm>
            <a:off x="770590" y="1690688"/>
            <a:ext cx="10515600" cy="1865307"/>
          </a:xfrm>
          <a:prstGeom prst="rect">
            <a:avLst/>
          </a:prstGeom>
          <a:ln>
            <a:noFill/>
            <a:prstDash val="dash"/>
          </a:ln>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000" dirty="0">
                <a:latin typeface="Abadi"/>
              </a:rPr>
              <a:t>An Artificial Neural Network (ANN) which maps users and courses to ratings is defined and trained. If the user is in the training set, the ratings for unselected courses can be predicted. However, the most interesting part of this approach consists in extracting the user and course embeddings from the ANN for later use. An embedding vector is a continuous N-dimensional representation of a discrete object (e.g., a user).</a:t>
            </a:r>
          </a:p>
          <a:p>
            <a:pPr>
              <a:buFontTx/>
              <a:buChar char="-"/>
            </a:pPr>
            <a:r>
              <a:rPr lang="en-GB" sz="2000" dirty="0">
                <a:latin typeface="Abadi"/>
              </a:rPr>
              <a:t>The user and item embeddings extracted from the ANN are used to build a linear regression model and a random forest classifier which predict the rating given the embedding of a user and a course.</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xmlns="" id="{D9254AA3-B266-3032-93A4-A51E198DF541}"/>
              </a:ext>
            </a:extLst>
          </p:cNvPr>
          <p:cNvCxnSpPr>
            <a:cxnSpLocks/>
          </p:cNvCxnSpPr>
          <p:nvPr/>
        </p:nvCxnSpPr>
        <p:spPr>
          <a:xfrm>
            <a:off x="2508819" y="414075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xmlns="" id="{DDCD5F72-24B4-07AA-C217-9C65248F4CA0}"/>
              </a:ext>
            </a:extLst>
          </p:cNvPr>
          <p:cNvSpPr/>
          <p:nvPr/>
        </p:nvSpPr>
        <p:spPr>
          <a:xfrm>
            <a:off x="5187967" y="386643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Outcome</a:t>
            </a:r>
          </a:p>
        </p:txBody>
      </p:sp>
      <p:sp>
        <p:nvSpPr>
          <p:cNvPr id="11" name="Rounded Rectangle 10">
            <a:extLst>
              <a:ext uri="{FF2B5EF4-FFF2-40B4-BE49-F238E27FC236}">
                <a16:creationId xmlns:a16="http://schemas.microsoft.com/office/drawing/2014/main" xmlns="" id="{7635A83A-E224-81ED-CC5A-2D803AF813B8}"/>
              </a:ext>
            </a:extLst>
          </p:cNvPr>
          <p:cNvSpPr/>
          <p:nvPr/>
        </p:nvSpPr>
        <p:spPr>
          <a:xfrm>
            <a:off x="862899" y="386643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xmlns="" id="{DA9FBA39-6B45-216E-2DFE-A62D5CB555DC}"/>
              </a:ext>
            </a:extLst>
          </p:cNvPr>
          <p:cNvSpPr/>
          <p:nvPr/>
        </p:nvSpPr>
        <p:spPr>
          <a:xfrm>
            <a:off x="2928010" y="380387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18" name="Straight Arrow Connector 17">
            <a:extLst>
              <a:ext uri="{FF2B5EF4-FFF2-40B4-BE49-F238E27FC236}">
                <a16:creationId xmlns:a16="http://schemas.microsoft.com/office/drawing/2014/main" xmlns="" id="{2FBF69BA-E2EE-D40A-9643-4964513470A2}"/>
              </a:ext>
            </a:extLst>
          </p:cNvPr>
          <p:cNvCxnSpPr>
            <a:cxnSpLocks/>
          </p:cNvCxnSpPr>
          <p:nvPr/>
        </p:nvCxnSpPr>
        <p:spPr>
          <a:xfrm>
            <a:off x="4768776" y="414075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BFEC047A-A083-6E47-33B4-20175B4A37E3}"/>
              </a:ext>
            </a:extLst>
          </p:cNvPr>
          <p:cNvSpPr/>
          <p:nvPr/>
        </p:nvSpPr>
        <p:spPr>
          <a:xfrm>
            <a:off x="7253078" y="380387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20" name="Straight Arrow Connector 19">
            <a:extLst>
              <a:ext uri="{FF2B5EF4-FFF2-40B4-BE49-F238E27FC236}">
                <a16:creationId xmlns:a16="http://schemas.microsoft.com/office/drawing/2014/main" xmlns="" id="{5B1AD79D-5BFF-DABE-FF9C-979135A31DA3}"/>
              </a:ext>
            </a:extLst>
          </p:cNvPr>
          <p:cNvCxnSpPr>
            <a:cxnSpLocks/>
          </p:cNvCxnSpPr>
          <p:nvPr/>
        </p:nvCxnSpPr>
        <p:spPr>
          <a:xfrm>
            <a:off x="6833887" y="413914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xmlns="" id="{173CAA26-6037-14DB-312A-48F98B2B3850}"/>
              </a:ext>
            </a:extLst>
          </p:cNvPr>
          <p:cNvSpPr/>
          <p:nvPr/>
        </p:nvSpPr>
        <p:spPr>
          <a:xfrm>
            <a:off x="9513035" y="386643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xmlns="" id="{2905B537-C5CE-B3FB-9D6B-DDAFC76F7B09}"/>
              </a:ext>
            </a:extLst>
          </p:cNvPr>
          <p:cNvCxnSpPr>
            <a:cxnSpLocks/>
          </p:cNvCxnSpPr>
          <p:nvPr/>
        </p:nvCxnSpPr>
        <p:spPr>
          <a:xfrm>
            <a:off x="9093844" y="413914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2308FCC1-959E-C20B-AD22-8F8680935017}"/>
              </a:ext>
            </a:extLst>
          </p:cNvPr>
          <p:cNvSpPr txBox="1"/>
          <p:nvPr/>
        </p:nvSpPr>
        <p:spPr>
          <a:xfrm>
            <a:off x="950021" y="4630511"/>
            <a:ext cx="1558798" cy="646331"/>
          </a:xfrm>
          <a:prstGeom prst="rect">
            <a:avLst/>
          </a:prstGeom>
          <a:noFill/>
        </p:spPr>
        <p:txBody>
          <a:bodyPr wrap="square" rtlCol="0">
            <a:spAutoFit/>
          </a:bodyPr>
          <a:lstStyle/>
          <a:p>
            <a:r>
              <a:rPr lang="x-none" dirty="0"/>
              <a:t>(Dense) User ratings</a:t>
            </a:r>
          </a:p>
        </p:txBody>
      </p:sp>
      <p:sp>
        <p:nvSpPr>
          <p:cNvPr id="24" name="TextBox 23">
            <a:extLst>
              <a:ext uri="{FF2B5EF4-FFF2-40B4-BE49-F238E27FC236}">
                <a16:creationId xmlns:a16="http://schemas.microsoft.com/office/drawing/2014/main" xmlns="" id="{B4F4BF87-9B3E-E150-EEB6-510CAB3D04F5}"/>
              </a:ext>
            </a:extLst>
          </p:cNvPr>
          <p:cNvSpPr txBox="1"/>
          <p:nvPr/>
        </p:nvSpPr>
        <p:spPr>
          <a:xfrm>
            <a:off x="5187964" y="4630511"/>
            <a:ext cx="1840765" cy="646331"/>
          </a:xfrm>
          <a:prstGeom prst="rect">
            <a:avLst/>
          </a:prstGeom>
          <a:noFill/>
        </p:spPr>
        <p:txBody>
          <a:bodyPr wrap="square" rtlCol="0">
            <a:spAutoFit/>
          </a:bodyPr>
          <a:lstStyle/>
          <a:p>
            <a:r>
              <a:rPr lang="x-none" dirty="0"/>
              <a:t>Rating prediction + embeddings</a:t>
            </a:r>
          </a:p>
        </p:txBody>
      </p:sp>
      <p:sp>
        <p:nvSpPr>
          <p:cNvPr id="25" name="TextBox 24">
            <a:extLst>
              <a:ext uri="{FF2B5EF4-FFF2-40B4-BE49-F238E27FC236}">
                <a16:creationId xmlns:a16="http://schemas.microsoft.com/office/drawing/2014/main" xmlns="" id="{A633BE49-5A01-36A5-98FA-A3289D7BAA04}"/>
              </a:ext>
            </a:extLst>
          </p:cNvPr>
          <p:cNvSpPr txBox="1"/>
          <p:nvPr/>
        </p:nvSpPr>
        <p:spPr>
          <a:xfrm>
            <a:off x="7288006" y="4630511"/>
            <a:ext cx="1840765" cy="1477328"/>
          </a:xfrm>
          <a:prstGeom prst="rect">
            <a:avLst/>
          </a:prstGeom>
          <a:noFill/>
        </p:spPr>
        <p:txBody>
          <a:bodyPr wrap="square" rtlCol="0">
            <a:spAutoFit/>
          </a:bodyPr>
          <a:lstStyle/>
          <a:p>
            <a:r>
              <a:rPr lang="x-none" dirty="0"/>
              <a:t>Define and train linear regression &amp; random forest classifier on embeddings</a:t>
            </a:r>
          </a:p>
        </p:txBody>
      </p:sp>
      <p:sp>
        <p:nvSpPr>
          <p:cNvPr id="26" name="TextBox 25">
            <a:extLst>
              <a:ext uri="{FF2B5EF4-FFF2-40B4-BE49-F238E27FC236}">
                <a16:creationId xmlns:a16="http://schemas.microsoft.com/office/drawing/2014/main" xmlns="" id="{A3531CF8-375F-5953-5392-AE4E4BEA5754}"/>
              </a:ext>
            </a:extLst>
          </p:cNvPr>
          <p:cNvSpPr txBox="1"/>
          <p:nvPr/>
        </p:nvSpPr>
        <p:spPr>
          <a:xfrm>
            <a:off x="9513035" y="4630511"/>
            <a:ext cx="1840765" cy="1477328"/>
          </a:xfrm>
          <a:prstGeom prst="rect">
            <a:avLst/>
          </a:prstGeom>
          <a:noFill/>
        </p:spPr>
        <p:txBody>
          <a:bodyPr wrap="square" rtlCol="0">
            <a:spAutoFit/>
          </a:bodyPr>
          <a:lstStyle/>
          <a:p>
            <a:r>
              <a:rPr lang="de-DE" dirty="0" err="1"/>
              <a:t>Predict</a:t>
            </a:r>
            <a:r>
              <a:rPr lang="de-DE" dirty="0"/>
              <a:t> </a:t>
            </a:r>
            <a:r>
              <a:rPr lang="de-DE" dirty="0" err="1"/>
              <a:t>ratings</a:t>
            </a:r>
            <a:r>
              <a:rPr lang="de-DE" dirty="0"/>
              <a:t> </a:t>
            </a:r>
            <a:r>
              <a:rPr lang="de-DE" dirty="0" err="1"/>
              <a:t>of</a:t>
            </a:r>
            <a:r>
              <a:rPr lang="de-DE" dirty="0"/>
              <a:t> </a:t>
            </a:r>
            <a:r>
              <a:rPr lang="de-DE" dirty="0" err="1"/>
              <a:t>unselected</a:t>
            </a:r>
            <a:r>
              <a:rPr lang="de-DE" dirty="0"/>
              <a:t> </a:t>
            </a:r>
            <a:r>
              <a:rPr lang="de-DE" dirty="0" err="1"/>
              <a:t>courses</a:t>
            </a:r>
            <a:r>
              <a:rPr lang="de-DE" dirty="0"/>
              <a:t> </a:t>
            </a:r>
            <a:r>
              <a:rPr lang="de-DE" dirty="0" err="1"/>
              <a:t>given</a:t>
            </a:r>
            <a:r>
              <a:rPr lang="de-DE" dirty="0"/>
              <a:t> </a:t>
            </a:r>
            <a:r>
              <a:rPr lang="de-DE" dirty="0" err="1"/>
              <a:t>their</a:t>
            </a:r>
            <a:r>
              <a:rPr lang="de-DE" dirty="0"/>
              <a:t> and </a:t>
            </a:r>
            <a:r>
              <a:rPr lang="de-DE" dirty="0" err="1"/>
              <a:t>user</a:t>
            </a:r>
            <a:r>
              <a:rPr lang="de-DE" dirty="0"/>
              <a:t> </a:t>
            </a:r>
            <a:r>
              <a:rPr lang="de-DE" dirty="0" err="1"/>
              <a:t>embeddings</a:t>
            </a:r>
            <a:endParaRPr lang="x-none" dirty="0"/>
          </a:p>
        </p:txBody>
      </p:sp>
      <p:sp>
        <p:nvSpPr>
          <p:cNvPr id="27" name="TextBox 26">
            <a:extLst>
              <a:ext uri="{FF2B5EF4-FFF2-40B4-BE49-F238E27FC236}">
                <a16:creationId xmlns:a16="http://schemas.microsoft.com/office/drawing/2014/main" xmlns="" id="{BEB88557-BD5C-F2AD-7F3C-FCBC12EE0903}"/>
              </a:ext>
            </a:extLst>
          </p:cNvPr>
          <p:cNvSpPr txBox="1"/>
          <p:nvPr/>
        </p:nvSpPr>
        <p:spPr>
          <a:xfrm>
            <a:off x="2928009" y="4630511"/>
            <a:ext cx="1840765" cy="1754326"/>
          </a:xfrm>
          <a:prstGeom prst="rect">
            <a:avLst/>
          </a:prstGeom>
          <a:noFill/>
        </p:spPr>
        <p:txBody>
          <a:bodyPr wrap="square" rtlCol="0">
            <a:spAutoFit/>
          </a:bodyPr>
          <a:lstStyle/>
          <a:p>
            <a:r>
              <a:rPr lang="x-none" dirty="0"/>
              <a:t>Map user &amp; course to a rating value creating user &amp; course embeddings in between</a:t>
            </a:r>
          </a:p>
        </p:txBody>
      </p: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Comparing the performance of collaborative-filtering models</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855663" y="1792289"/>
            <a:ext cx="5240337" cy="470058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Root mean square error for the test split is shown in the figure</a:t>
            </a:r>
          </a:p>
          <a:p>
            <a:pPr>
              <a:buFontTx/>
              <a:buChar char="-"/>
            </a:pPr>
            <a:r>
              <a:rPr lang="en-US" sz="2000" dirty="0">
                <a:latin typeface="Abadi"/>
              </a:rPr>
              <a:t>The most known method NMF yields the worst result</a:t>
            </a:r>
          </a:p>
          <a:p>
            <a:pPr>
              <a:buFontTx/>
              <a:buChar char="-"/>
            </a:pPr>
            <a:r>
              <a:rPr lang="en-US" sz="2000" dirty="0">
                <a:latin typeface="Abadi"/>
              </a:rPr>
              <a:t>The random forest classifier with ANN embeddings yields the best result, followed by the KNN model created with the Surprise library, based on course neighboring (not users)</a:t>
            </a:r>
          </a:p>
          <a:p>
            <a:pPr marL="0" indent="0">
              <a:buNone/>
            </a:pPr>
            <a:endParaRPr lang="en-US" sz="2200" dirty="0">
              <a:latin typeface="Abadi"/>
            </a:endParaRPr>
          </a:p>
        </p:txBody>
      </p:sp>
      <p:pic>
        <p:nvPicPr>
          <p:cNvPr id="8" name="Picture 7" descr="Chart, bar chart&#10;&#10;Description automatically generated">
            <a:extLst>
              <a:ext uri="{FF2B5EF4-FFF2-40B4-BE49-F238E27FC236}">
                <a16:creationId xmlns:a16="http://schemas.microsoft.com/office/drawing/2014/main" xmlns="" id="{91F33F02-6D93-16CD-1DA5-6D4FD765F3DE}"/>
              </a:ext>
            </a:extLst>
          </p:cNvPr>
          <p:cNvPicPr>
            <a:picLocks noChangeAspect="1"/>
          </p:cNvPicPr>
          <p:nvPr/>
        </p:nvPicPr>
        <p:blipFill>
          <a:blip r:embed="rId2"/>
          <a:stretch>
            <a:fillRect/>
          </a:stretch>
        </p:blipFill>
        <p:spPr>
          <a:xfrm>
            <a:off x="6231441" y="2193121"/>
            <a:ext cx="5396995" cy="3644007"/>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EF9A5-BC15-9C44-9AEA-93F5BAAA07AC}"/>
              </a:ext>
            </a:extLst>
          </p:cNvPr>
          <p:cNvSpPr>
            <a:spLocks noGrp="1"/>
          </p:cNvSpPr>
          <p:nvPr>
            <p:ph type="title"/>
          </p:nvPr>
        </p:nvSpPr>
        <p:spPr/>
        <p:txBody>
          <a:bodyPr/>
          <a:lstStyle/>
          <a:p>
            <a:r>
              <a:rPr lang="en-US" sz="4000" dirty="0">
                <a:solidFill>
                  <a:srgbClr val="0B49CB"/>
                </a:solidFill>
                <a:latin typeface="Abadi"/>
              </a:rPr>
              <a:t>The course recommender system app with </a:t>
            </a:r>
            <a:r>
              <a:rPr lang="en-US" sz="4000" dirty="0" err="1">
                <a:solidFill>
                  <a:srgbClr val="0B49CB"/>
                </a:solidFill>
                <a:latin typeface="Abadi"/>
              </a:rPr>
              <a:t>Streamlit</a:t>
            </a:r>
            <a:r>
              <a:rPr lang="en-US" sz="4000" dirty="0">
                <a:solidFill>
                  <a:srgbClr val="0B49CB"/>
                </a:solidFill>
                <a:latin typeface="Abadi"/>
              </a:rPr>
              <a:t> deployed on Heroku</a:t>
            </a:r>
          </a:p>
        </p:txBody>
      </p:sp>
      <p:sp>
        <p:nvSpPr>
          <p:cNvPr id="10" name="Content Placeholder 4">
            <a:extLst>
              <a:ext uri="{FF2B5EF4-FFF2-40B4-BE49-F238E27FC236}">
                <a16:creationId xmlns:a16="http://schemas.microsoft.com/office/drawing/2014/main" xmlns="" id="{A5E5D172-C398-C444-9C12-5E48A3C2030B}"/>
              </a:ext>
            </a:extLst>
          </p:cNvPr>
          <p:cNvSpPr txBox="1">
            <a:spLocks/>
          </p:cNvSpPr>
          <p:nvPr/>
        </p:nvSpPr>
        <p:spPr>
          <a:xfrm>
            <a:off x="838200" y="5702859"/>
            <a:ext cx="10498137" cy="436448"/>
          </a:xfrm>
          <a:prstGeom prst="rect">
            <a:avLst/>
          </a:prstGeom>
          <a:ln>
            <a:noFill/>
            <a:prstDash val="dash"/>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1C7DDB"/>
                </a:solidFill>
                <a:latin typeface="Abadi"/>
                <a:hlinkClick r:id="rId2"/>
              </a:rPr>
              <a:t>https://ai-course-recommender-demo.herokuapp.com</a:t>
            </a:r>
            <a:endParaRPr lang="en-US" sz="2000" dirty="0">
              <a:solidFill>
                <a:srgbClr val="1C7DDB"/>
              </a:solidFill>
              <a:latin typeface="Abadi"/>
            </a:endParaRPr>
          </a:p>
          <a:p>
            <a:pPr marL="0" indent="0" algn="ctr">
              <a:buNone/>
            </a:pPr>
            <a:r>
              <a:rPr lang="en-US" sz="2000" dirty="0">
                <a:solidFill>
                  <a:schemeClr val="accent3">
                    <a:lumMod val="25000"/>
                  </a:schemeClr>
                </a:solidFill>
                <a:latin typeface="Abadi" panose="020B0604020104020204" pitchFamily="34" charset="0"/>
                <a:hlinkClick r:id="rId3"/>
              </a:rPr>
              <a:t>https://github.com/mxagar/course_recommender_streamlit</a:t>
            </a:r>
            <a:endParaRPr lang="en-US" sz="2000" dirty="0">
              <a:solidFill>
                <a:srgbClr val="1C7DDB"/>
              </a:solidFill>
              <a:latin typeface="Abadi"/>
            </a:endParaRPr>
          </a:p>
        </p:txBody>
      </p:sp>
      <p:pic>
        <p:nvPicPr>
          <p:cNvPr id="6" name="Picture 5" descr="Text&#10;&#10;Description automatically generated with low confidence">
            <a:extLst>
              <a:ext uri="{FF2B5EF4-FFF2-40B4-BE49-F238E27FC236}">
                <a16:creationId xmlns:a16="http://schemas.microsoft.com/office/drawing/2014/main" xmlns="" id="{74CAECFF-CFEB-7D0D-38FB-DE4FCC5F2999}"/>
              </a:ext>
            </a:extLst>
          </p:cNvPr>
          <p:cNvPicPr>
            <a:picLocks noChangeAspect="1"/>
          </p:cNvPicPr>
          <p:nvPr/>
        </p:nvPicPr>
        <p:blipFill>
          <a:blip r:embed="rId4"/>
          <a:stretch>
            <a:fillRect/>
          </a:stretch>
        </p:blipFill>
        <p:spPr>
          <a:xfrm>
            <a:off x="2500382" y="1554276"/>
            <a:ext cx="7191236" cy="3996093"/>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4294967295"/>
          </p:nvPr>
        </p:nvSpPr>
        <p:spPr>
          <a:xfrm>
            <a:off x="770011" y="1875054"/>
            <a:ext cx="10891721" cy="4351338"/>
          </a:xfrm>
          <a:prstGeom prst="rect">
            <a:avLst/>
          </a:prstGeom>
        </p:spPr>
        <p:txBody>
          <a:bodyPr>
            <a:normAutofit fontScale="92500" lnSpcReduction="20000"/>
          </a:bodyPr>
          <a:lstStyle/>
          <a:p>
            <a:pPr>
              <a:lnSpc>
                <a:spcPct val="100000"/>
              </a:lnSpc>
              <a:spcBef>
                <a:spcPts val="1400"/>
              </a:spcBef>
            </a:pPr>
            <a:r>
              <a:rPr lang="en-US" sz="2000" dirty="0">
                <a:solidFill>
                  <a:schemeClr val="accent3">
                    <a:lumMod val="25000"/>
                  </a:schemeClr>
                </a:solidFill>
                <a:latin typeface="Abadi" panose="020B0604020104020204" pitchFamily="34" charset="0"/>
              </a:rPr>
              <a:t>Eight recommender systems have been created and deployed; these can be classified in two groups:</a:t>
            </a:r>
          </a:p>
          <a:p>
            <a:pPr lvl="1">
              <a:lnSpc>
                <a:spcPct val="100000"/>
              </a:lnSpc>
              <a:spcBef>
                <a:spcPts val="1400"/>
              </a:spcBef>
            </a:pPr>
            <a:r>
              <a:rPr lang="en-US" sz="1600" dirty="0">
                <a:solidFill>
                  <a:schemeClr val="accent3">
                    <a:lumMod val="25000"/>
                  </a:schemeClr>
                </a:solidFill>
                <a:latin typeface="Abadi" panose="020B0604020104020204" pitchFamily="34" charset="0"/>
              </a:rPr>
              <a:t>Content-based: when user and course features (i.e., genres/topics) are known</a:t>
            </a:r>
          </a:p>
          <a:p>
            <a:pPr lvl="1">
              <a:lnSpc>
                <a:spcPct val="100000"/>
              </a:lnSpc>
              <a:spcBef>
                <a:spcPts val="1400"/>
              </a:spcBef>
            </a:pPr>
            <a:r>
              <a:rPr lang="en-US" sz="1600" dirty="0">
                <a:solidFill>
                  <a:schemeClr val="accent3">
                    <a:lumMod val="25000"/>
                  </a:schemeClr>
                </a:solidFill>
                <a:latin typeface="Abadi" panose="020B0604020104020204" pitchFamily="34" charset="0"/>
              </a:rPr>
              <a:t>Collaborative Filtering: when user and course features (i.e., genres/topics) are not known, or they are inferred</a:t>
            </a:r>
          </a:p>
          <a:p>
            <a:pPr>
              <a:lnSpc>
                <a:spcPct val="100000"/>
              </a:lnSpc>
              <a:spcBef>
                <a:spcPts val="1400"/>
              </a:spcBef>
            </a:pPr>
            <a:r>
              <a:rPr lang="en-US" sz="2000" b="1" dirty="0">
                <a:solidFill>
                  <a:schemeClr val="accent3">
                    <a:lumMod val="25000"/>
                  </a:schemeClr>
                </a:solidFill>
                <a:latin typeface="Abadi" panose="020B0604020104020204" pitchFamily="34" charset="0"/>
              </a:rPr>
              <a:t>Content-based</a:t>
            </a:r>
            <a:r>
              <a:rPr lang="en-US" sz="2000" dirty="0">
                <a:solidFill>
                  <a:schemeClr val="accent3">
                    <a:lumMod val="25000"/>
                  </a:schemeClr>
                </a:solidFill>
                <a:latin typeface="Abadi" panose="020B0604020104020204" pitchFamily="34" charset="0"/>
              </a:rPr>
              <a:t> systems work efficiently and provide similar results, but they require (manual) genre characterization for users and courses/items</a:t>
            </a:r>
          </a:p>
          <a:p>
            <a:pPr>
              <a:lnSpc>
                <a:spcPct val="100000"/>
              </a:lnSpc>
              <a:spcBef>
                <a:spcPts val="1400"/>
              </a:spcBef>
            </a:pPr>
            <a:r>
              <a:rPr lang="en-US" sz="2000" b="1" dirty="0">
                <a:solidFill>
                  <a:schemeClr val="accent3">
                    <a:lumMod val="25000"/>
                  </a:schemeClr>
                </a:solidFill>
                <a:latin typeface="Abadi" panose="020B0604020104020204" pitchFamily="34" charset="0"/>
              </a:rPr>
              <a:t>Collaborative Filtering </a:t>
            </a:r>
            <a:r>
              <a:rPr lang="en-US" sz="2000" dirty="0">
                <a:solidFill>
                  <a:schemeClr val="accent3">
                    <a:lumMod val="25000"/>
                  </a:schemeClr>
                </a:solidFill>
                <a:latin typeface="Abadi" panose="020B0604020104020204" pitchFamily="34" charset="0"/>
              </a:rPr>
              <a:t>systems are based on the assumption that there is a relationship between users and items, so that we can discover the latent features that reveal user preferences</a:t>
            </a:r>
          </a:p>
          <a:p>
            <a:pPr>
              <a:lnSpc>
                <a:spcPct val="100000"/>
              </a:lnSpc>
              <a:spcBef>
                <a:spcPts val="1400"/>
              </a:spcBef>
            </a:pPr>
            <a:r>
              <a:rPr lang="en-US" sz="2000" dirty="0">
                <a:solidFill>
                  <a:schemeClr val="accent3">
                    <a:lumMod val="25000"/>
                  </a:schemeClr>
                </a:solidFill>
                <a:latin typeface="Abadi" panose="020B0604020104020204" pitchFamily="34" charset="0"/>
              </a:rPr>
              <a:t>The collaborative system which seems to best predict the ratings is the random forest classifier that maps user and course embeddings (from the ANN) to rating classes (2 or 3). However:</a:t>
            </a:r>
          </a:p>
          <a:p>
            <a:pPr lvl="1">
              <a:lnSpc>
                <a:spcPct val="100000"/>
              </a:lnSpc>
              <a:spcBef>
                <a:spcPts val="1400"/>
              </a:spcBef>
            </a:pPr>
            <a:r>
              <a:rPr lang="en-US" sz="1600" dirty="0">
                <a:solidFill>
                  <a:schemeClr val="accent3">
                    <a:lumMod val="25000"/>
                  </a:schemeClr>
                </a:solidFill>
                <a:latin typeface="Abadi" panose="020B0604020104020204" pitchFamily="34" charset="0"/>
              </a:rPr>
              <a:t>The training time is the longest</a:t>
            </a:r>
          </a:p>
          <a:p>
            <a:pPr lvl="1">
              <a:lnSpc>
                <a:spcPct val="100000"/>
              </a:lnSpc>
              <a:spcBef>
                <a:spcPts val="1400"/>
              </a:spcBef>
            </a:pPr>
            <a:r>
              <a:rPr lang="en-US" sz="1600" dirty="0">
                <a:solidFill>
                  <a:schemeClr val="accent3">
                    <a:lumMod val="25000"/>
                  </a:schemeClr>
                </a:solidFill>
                <a:latin typeface="Abadi" panose="020B0604020104020204" pitchFamily="34" charset="0"/>
              </a:rPr>
              <a:t>The new users for whom we want to predict (and their example ratings) must be trained with the system so that they have an embedding representation</a:t>
            </a:r>
          </a:p>
        </p:txBody>
      </p:sp>
      <p:sp>
        <p:nvSpPr>
          <p:cNvPr id="9" name="Title 1">
            <a:extLst>
              <a:ext uri="{FF2B5EF4-FFF2-40B4-BE49-F238E27FC236}">
                <a16:creationId xmlns:a16="http://schemas.microsoft.com/office/drawing/2014/main" xmlns=""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Summary and 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err="1">
                <a:solidFill>
                  <a:schemeClr val="accent3">
                    <a:lumMod val="25000"/>
                  </a:schemeClr>
                </a:solidFill>
                <a:latin typeface="Abadi" panose="020B0604020104020204" pitchFamily="34" charset="0"/>
              </a:rPr>
              <a:t>Github</a:t>
            </a:r>
            <a:r>
              <a:rPr lang="en-US" sz="2000" dirty="0">
                <a:solidFill>
                  <a:schemeClr val="accent3">
                    <a:lumMod val="25000"/>
                  </a:schemeClr>
                </a:solidFill>
                <a:latin typeface="Abadi" panose="020B0604020104020204" pitchFamily="34" charset="0"/>
              </a:rPr>
              <a:t> repository: </a:t>
            </a:r>
            <a:r>
              <a:rPr lang="en-US" sz="2000" dirty="0">
                <a:solidFill>
                  <a:schemeClr val="accent3">
                    <a:lumMod val="25000"/>
                  </a:schemeClr>
                </a:solidFill>
                <a:latin typeface="Abadi" panose="020B0604020104020204" pitchFamily="34" charset="0"/>
                <a:hlinkClick r:id="rId4"/>
              </a:rPr>
              <a:t>https://github.com/mxagar/course_recommender_streamlit</a:t>
            </a:r>
            <a:r>
              <a:rPr lang="en-US" sz="2000" dirty="0">
                <a:solidFill>
                  <a:schemeClr val="accent3">
                    <a:lumMod val="25000"/>
                  </a:schemeClr>
                </a:solidFill>
                <a:latin typeface="Abadi" panose="020B0604020104020204" pitchFamily="34" charset="0"/>
              </a:rPr>
              <a:t> </a:t>
            </a:r>
          </a:p>
          <a:p>
            <a:pPr lvl="1">
              <a:lnSpc>
                <a:spcPct val="100000"/>
              </a:lnSpc>
              <a:spcBef>
                <a:spcPts val="1400"/>
              </a:spcBef>
            </a:pPr>
            <a:r>
              <a:rPr lang="en-US" sz="1600" dirty="0">
                <a:solidFill>
                  <a:schemeClr val="accent3">
                    <a:lumMod val="25000"/>
                  </a:schemeClr>
                </a:solidFill>
                <a:latin typeface="Abadi" panose="020B0604020104020204" pitchFamily="34" charset="0"/>
              </a:rPr>
              <a:t>Notebooks: </a:t>
            </a:r>
            <a:r>
              <a:rPr lang="en-US" sz="1600" dirty="0">
                <a:solidFill>
                  <a:schemeClr val="accent3">
                    <a:lumMod val="25000"/>
                  </a:schemeClr>
                </a:solidFill>
                <a:latin typeface="Abadi" panose="020B0604020104020204" pitchFamily="34" charset="0"/>
                <a:hlinkClick r:id="rId5"/>
              </a:rPr>
              <a:t>https://github.com/mxagar/course_recommender_streamlit/blob/main/notebooks</a:t>
            </a:r>
            <a:endParaRPr lang="en-US" sz="1600" dirty="0">
              <a:solidFill>
                <a:schemeClr val="accent3">
                  <a:lumMod val="25000"/>
                </a:schemeClr>
              </a:solidFill>
              <a:latin typeface="Abadi" panose="020B0604020104020204" pitchFamily="34" charset="0"/>
            </a:endParaRPr>
          </a:p>
          <a:p>
            <a:pPr lvl="1">
              <a:lnSpc>
                <a:spcPct val="100000"/>
              </a:lnSpc>
              <a:spcBef>
                <a:spcPts val="1400"/>
              </a:spcBef>
            </a:pPr>
            <a:r>
              <a:rPr lang="en-US" sz="1600" dirty="0">
                <a:solidFill>
                  <a:schemeClr val="accent3">
                    <a:lumMod val="25000"/>
                  </a:schemeClr>
                </a:solidFill>
                <a:latin typeface="Abadi" panose="020B0604020104020204" pitchFamily="34" charset="0"/>
              </a:rPr>
              <a:t>App:</a:t>
            </a:r>
          </a:p>
          <a:p>
            <a:pPr lvl="2">
              <a:lnSpc>
                <a:spcPct val="100000"/>
              </a:lnSpc>
              <a:spcBef>
                <a:spcPts val="1400"/>
              </a:spcBef>
            </a:pPr>
            <a:r>
              <a:rPr lang="en-US" sz="1400" dirty="0">
                <a:solidFill>
                  <a:schemeClr val="accent3">
                    <a:lumMod val="25000"/>
                  </a:schemeClr>
                </a:solidFill>
                <a:latin typeface="Abadi" panose="020B0604020104020204" pitchFamily="34" charset="0"/>
                <a:hlinkClick r:id="rId6"/>
              </a:rPr>
              <a:t>https://github.com/mxagar/course_recommender_streamlit/blob/main/recommender_app.py</a:t>
            </a:r>
            <a:endParaRPr lang="en-US" sz="1400" dirty="0">
              <a:solidFill>
                <a:schemeClr val="accent3">
                  <a:lumMod val="25000"/>
                </a:schemeClr>
              </a:solidFill>
              <a:latin typeface="Abadi" panose="020B0604020104020204" pitchFamily="34" charset="0"/>
            </a:endParaRPr>
          </a:p>
          <a:p>
            <a:pPr lvl="2">
              <a:lnSpc>
                <a:spcPct val="100000"/>
              </a:lnSpc>
              <a:spcBef>
                <a:spcPts val="1400"/>
              </a:spcBef>
            </a:pPr>
            <a:r>
              <a:rPr lang="en-US" sz="1400" dirty="0">
                <a:solidFill>
                  <a:schemeClr val="accent3">
                    <a:lumMod val="25000"/>
                  </a:schemeClr>
                </a:solidFill>
                <a:latin typeface="Abadi" panose="020B0604020104020204" pitchFamily="34" charset="0"/>
                <a:hlinkClick r:id="rId7"/>
              </a:rPr>
              <a:t>https://</a:t>
            </a:r>
            <a:r>
              <a:rPr lang="en-US" sz="1400" dirty="0" err="1">
                <a:solidFill>
                  <a:schemeClr val="accent3">
                    <a:lumMod val="25000"/>
                  </a:schemeClr>
                </a:solidFill>
                <a:latin typeface="Abadi" panose="020B0604020104020204" pitchFamily="34" charset="0"/>
                <a:hlinkClick r:id="rId7"/>
              </a:rPr>
              <a:t>github.com</a:t>
            </a:r>
            <a:r>
              <a:rPr lang="en-US" sz="1400" dirty="0">
                <a:solidFill>
                  <a:schemeClr val="accent3">
                    <a:lumMod val="25000"/>
                  </a:schemeClr>
                </a:solidFill>
                <a:latin typeface="Abadi" panose="020B0604020104020204" pitchFamily="34" charset="0"/>
                <a:hlinkClick r:id="rId7"/>
              </a:rPr>
              <a:t>/</a:t>
            </a:r>
            <a:r>
              <a:rPr lang="en-US" sz="1400" dirty="0" err="1">
                <a:solidFill>
                  <a:schemeClr val="accent3">
                    <a:lumMod val="25000"/>
                  </a:schemeClr>
                </a:solidFill>
                <a:latin typeface="Abadi" panose="020B0604020104020204" pitchFamily="34" charset="0"/>
                <a:hlinkClick r:id="rId7"/>
              </a:rPr>
              <a:t>mxagar</a:t>
            </a:r>
            <a:r>
              <a:rPr lang="en-US" sz="1400" dirty="0">
                <a:solidFill>
                  <a:schemeClr val="accent3">
                    <a:lumMod val="25000"/>
                  </a:schemeClr>
                </a:solidFill>
                <a:latin typeface="Abadi" panose="020B0604020104020204" pitchFamily="34" charset="0"/>
                <a:hlinkClick r:id="rId7"/>
              </a:rPr>
              <a:t>/</a:t>
            </a:r>
            <a:r>
              <a:rPr lang="en-US" sz="1400" dirty="0" err="1">
                <a:solidFill>
                  <a:schemeClr val="accent3">
                    <a:lumMod val="25000"/>
                  </a:schemeClr>
                </a:solidFill>
                <a:latin typeface="Abadi" panose="020B0604020104020204" pitchFamily="34" charset="0"/>
                <a:hlinkClick r:id="rId7"/>
              </a:rPr>
              <a:t>course_recommender_streamlit</a:t>
            </a:r>
            <a:r>
              <a:rPr lang="en-US" sz="1400" dirty="0">
                <a:solidFill>
                  <a:schemeClr val="accent3">
                    <a:lumMod val="25000"/>
                  </a:schemeClr>
                </a:solidFill>
                <a:latin typeface="Abadi" panose="020B0604020104020204" pitchFamily="34" charset="0"/>
                <a:hlinkClick r:id="rId7"/>
              </a:rPr>
              <a:t>/blob/main/</a:t>
            </a:r>
            <a:r>
              <a:rPr lang="en-US" sz="1400" dirty="0" err="1">
                <a:solidFill>
                  <a:schemeClr val="accent3">
                    <a:lumMod val="25000"/>
                  </a:schemeClr>
                </a:solidFill>
                <a:latin typeface="Abadi" panose="020B0604020104020204" pitchFamily="34" charset="0"/>
                <a:hlinkClick r:id="rId7"/>
              </a:rPr>
              <a:t>backend.py</a:t>
            </a:r>
            <a:endParaRPr lang="en-US" sz="14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Deployment URL: </a:t>
            </a:r>
            <a:r>
              <a:rPr lang="en-US" sz="2000" dirty="0">
                <a:solidFill>
                  <a:schemeClr val="accent3">
                    <a:lumMod val="25000"/>
                  </a:schemeClr>
                </a:solidFill>
                <a:latin typeface="Abadi" panose="020B0604020104020204" pitchFamily="34" charset="0"/>
                <a:hlinkClick r:id="rId8"/>
              </a:rPr>
              <a:t>https://ai-course-recommender-demo.herokuapp.com/</a:t>
            </a:r>
            <a:endParaRPr lang="en-US" sz="20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xmlns=""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xmlns="" id="{8E999A1B-8752-489F-A63B-EA2F60186B52}"/>
              </a:ext>
            </a:extLst>
          </p:cNvPr>
          <p:cNvSpPr txBox="1">
            <a:spLocks/>
          </p:cNvSpPr>
          <p:nvPr/>
        </p:nvSpPr>
        <p:spPr>
          <a:xfrm>
            <a:off x="828068" y="1497771"/>
            <a:ext cx="9472516" cy="4972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1800" dirty="0">
                <a:solidFill>
                  <a:schemeClr val="accent3">
                    <a:lumMod val="25000"/>
                  </a:schemeClr>
                </a:solidFill>
                <a:latin typeface="Abadi" panose="020B0604020104020204" pitchFamily="34" charset="0"/>
              </a:rPr>
              <a:t>This project implements and deploys several AI course Recommender Systems using </a:t>
            </a:r>
            <a:r>
              <a:rPr lang="en-US" sz="1800" dirty="0" err="1">
                <a:solidFill>
                  <a:schemeClr val="accent3">
                    <a:lumMod val="25000"/>
                  </a:schemeClr>
                </a:solidFill>
                <a:latin typeface="Abadi" panose="020B0604020104020204" pitchFamily="34" charset="0"/>
              </a:rPr>
              <a:t>Streamlit</a:t>
            </a:r>
            <a:r>
              <a:rPr lang="en-US" sz="1800" dirty="0">
                <a:solidFill>
                  <a:schemeClr val="accent3">
                    <a:lumMod val="25000"/>
                  </a:schemeClr>
                </a:solidFill>
                <a:latin typeface="Abadi" panose="020B0604020104020204" pitchFamily="34" charset="0"/>
              </a:rPr>
              <a:t>. The final codebase and the deployment can be seen here:</a:t>
            </a:r>
          </a:p>
          <a:p>
            <a:pPr marL="0" indent="0" algn="ctr">
              <a:spcBef>
                <a:spcPts val="1400"/>
              </a:spcBef>
              <a:buNone/>
            </a:pPr>
            <a:r>
              <a:rPr lang="en-US" sz="1800" dirty="0">
                <a:solidFill>
                  <a:schemeClr val="accent3">
                    <a:lumMod val="25000"/>
                  </a:schemeClr>
                </a:solidFill>
                <a:latin typeface="Abadi" panose="020B0604020104020204" pitchFamily="34" charset="0"/>
                <a:hlinkClick r:id="rId2"/>
              </a:rPr>
              <a:t>https://github.com/mxagar/course_recommender_streamlit</a:t>
            </a:r>
          </a:p>
          <a:p>
            <a:pPr marL="0" indent="0" algn="ctr">
              <a:spcBef>
                <a:spcPts val="1400"/>
              </a:spcBef>
              <a:buNone/>
            </a:pPr>
            <a:r>
              <a:rPr lang="en-US" sz="1800" dirty="0">
                <a:solidFill>
                  <a:schemeClr val="accent3">
                    <a:lumMod val="25000"/>
                  </a:schemeClr>
                </a:solidFill>
                <a:latin typeface="Abadi" panose="020B0604020104020204" pitchFamily="34" charset="0"/>
                <a:hlinkClick r:id="rId2"/>
              </a:rPr>
              <a:t>https://ai-course-recommender-demo.herokuapp.com/</a:t>
            </a:r>
            <a:endParaRPr lang="en-US" sz="1800" dirty="0">
              <a:solidFill>
                <a:schemeClr val="accent3">
                  <a:lumMod val="25000"/>
                </a:schemeClr>
              </a:solidFill>
              <a:latin typeface="Abadi" panose="020B0604020104020204" pitchFamily="34" charset="0"/>
            </a:endParaRPr>
          </a:p>
          <a:p>
            <a:pPr>
              <a:spcBef>
                <a:spcPts val="1400"/>
              </a:spcBef>
            </a:pPr>
            <a:r>
              <a:rPr lang="en-US" sz="1800" dirty="0">
                <a:solidFill>
                  <a:schemeClr val="accent3">
                    <a:lumMod val="25000"/>
                  </a:schemeClr>
                </a:solidFill>
                <a:latin typeface="Abadi" panose="020B0604020104020204" pitchFamily="34" charset="0"/>
              </a:rPr>
              <a:t>The application is the final/capstone project of the </a:t>
            </a:r>
            <a:r>
              <a:rPr lang="en-US" sz="1800" dirty="0">
                <a:solidFill>
                  <a:schemeClr val="accent3">
                    <a:lumMod val="25000"/>
                  </a:schemeClr>
                </a:solidFill>
                <a:latin typeface="Abadi" panose="020B0604020104020204" pitchFamily="34" charset="0"/>
                <a:hlinkClick r:id="rId3"/>
              </a:rPr>
              <a:t>IBM Machine Learning Professional Certificate</a:t>
            </a:r>
            <a:r>
              <a:rPr lang="en-US" sz="1800" dirty="0">
                <a:solidFill>
                  <a:schemeClr val="accent3">
                    <a:lumMod val="25000"/>
                  </a:schemeClr>
                </a:solidFill>
                <a:latin typeface="Abadi" panose="020B0604020104020204" pitchFamily="34" charset="0"/>
              </a:rPr>
              <a:t> offered by IBM &amp; Coursera.</a:t>
            </a:r>
          </a:p>
          <a:p>
            <a:pPr>
              <a:spcBef>
                <a:spcPts val="1400"/>
              </a:spcBef>
            </a:pPr>
            <a:r>
              <a:rPr lang="en-US" sz="1800" dirty="0">
                <a:solidFill>
                  <a:schemeClr val="accent3">
                    <a:lumMod val="25000"/>
                  </a:schemeClr>
                </a:solidFill>
                <a:latin typeface="Abadi" panose="020B0604020104020204" pitchFamily="34" charset="0"/>
              </a:rPr>
              <a:t>The most important dataset of the project is a ratings </a:t>
            </a:r>
            <a:r>
              <a:rPr lang="en-US" sz="1800" dirty="0" err="1">
                <a:solidFill>
                  <a:schemeClr val="accent3">
                    <a:lumMod val="25000"/>
                  </a:schemeClr>
                </a:solidFill>
                <a:latin typeface="Abadi" panose="020B0604020104020204" pitchFamily="34" charset="0"/>
              </a:rPr>
              <a:t>dataframe</a:t>
            </a:r>
            <a:r>
              <a:rPr lang="en-US" sz="1800" dirty="0">
                <a:solidFill>
                  <a:schemeClr val="accent3">
                    <a:lumMod val="25000"/>
                  </a:schemeClr>
                </a:solidFill>
                <a:latin typeface="Abadi" panose="020B0604020104020204" pitchFamily="34" charset="0"/>
              </a:rPr>
              <a:t> in which we have 233,306 entries with a </a:t>
            </a:r>
            <a:r>
              <a:rPr lang="en-US" sz="1800" b="1" dirty="0">
                <a:solidFill>
                  <a:schemeClr val="accent3">
                    <a:lumMod val="25000"/>
                  </a:schemeClr>
                </a:solidFill>
                <a:latin typeface="Abadi" panose="020B0604020104020204" pitchFamily="34" charset="0"/>
              </a:rPr>
              <a:t>user id</a:t>
            </a:r>
            <a:r>
              <a:rPr lang="en-US" sz="1800" dirty="0">
                <a:solidFill>
                  <a:schemeClr val="accent3">
                    <a:lumMod val="25000"/>
                  </a:schemeClr>
                </a:solidFill>
                <a:latin typeface="Abadi" panose="020B0604020104020204" pitchFamily="34" charset="0"/>
              </a:rPr>
              <a:t>, </a:t>
            </a:r>
            <a:r>
              <a:rPr lang="en-US" sz="1800" b="1" dirty="0">
                <a:solidFill>
                  <a:schemeClr val="accent3">
                    <a:lumMod val="25000"/>
                  </a:schemeClr>
                </a:solidFill>
                <a:latin typeface="Abadi" panose="020B0604020104020204" pitchFamily="34" charset="0"/>
              </a:rPr>
              <a:t>course id </a:t>
            </a:r>
            <a:r>
              <a:rPr lang="en-US" sz="1800" dirty="0">
                <a:solidFill>
                  <a:schemeClr val="accent3">
                    <a:lumMod val="25000"/>
                  </a:schemeClr>
                </a:solidFill>
                <a:latin typeface="Abadi" panose="020B0604020104020204" pitchFamily="34" charset="0"/>
              </a:rPr>
              <a:t>and an associated </a:t>
            </a:r>
            <a:r>
              <a:rPr lang="en-US" sz="1800" b="1" dirty="0">
                <a:solidFill>
                  <a:schemeClr val="accent3">
                    <a:lumMod val="25000"/>
                  </a:schemeClr>
                </a:solidFill>
                <a:latin typeface="Abadi" panose="020B0604020104020204" pitchFamily="34" charset="0"/>
              </a:rPr>
              <a:t>rating</a:t>
            </a:r>
            <a:r>
              <a:rPr lang="en-US" sz="1800" dirty="0">
                <a:solidFill>
                  <a:schemeClr val="accent3">
                    <a:lumMod val="25000"/>
                  </a:schemeClr>
                </a:solidFill>
                <a:latin typeface="Abadi" panose="020B0604020104020204" pitchFamily="34" charset="0"/>
              </a:rPr>
              <a:t> (2: audited, 3: finished). In addition, to that, we also have another dataset with 307 course entries, each with course descriptions and one-hot encoded genre values (14 genres/topics). From those, we can</a:t>
            </a:r>
          </a:p>
          <a:p>
            <a:pPr lvl="1">
              <a:spcBef>
                <a:spcPts val="1400"/>
              </a:spcBef>
            </a:pPr>
            <a:r>
              <a:rPr lang="en-US" sz="1600" dirty="0">
                <a:solidFill>
                  <a:schemeClr val="accent3">
                    <a:lumMod val="25000"/>
                  </a:schemeClr>
                </a:solidFill>
                <a:latin typeface="Abadi" panose="020B0604020104020204" pitchFamily="34" charset="0"/>
              </a:rPr>
              <a:t>build user profiles,</a:t>
            </a:r>
          </a:p>
          <a:p>
            <a:pPr lvl="1">
              <a:spcBef>
                <a:spcPts val="1400"/>
              </a:spcBef>
            </a:pPr>
            <a:r>
              <a:rPr lang="en-US" sz="1600" dirty="0">
                <a:solidFill>
                  <a:schemeClr val="accent3">
                    <a:lumMod val="25000"/>
                  </a:schemeClr>
                </a:solidFill>
                <a:latin typeface="Abadi" panose="020B0604020104020204" pitchFamily="34" charset="0"/>
              </a:rPr>
              <a:t>compute user and course similarities,</a:t>
            </a:r>
          </a:p>
          <a:p>
            <a:pPr lvl="1">
              <a:spcBef>
                <a:spcPts val="1400"/>
              </a:spcBef>
            </a:pPr>
            <a:r>
              <a:rPr lang="en-US" sz="1600" dirty="0">
                <a:solidFill>
                  <a:schemeClr val="accent3">
                    <a:lumMod val="25000"/>
                  </a:schemeClr>
                </a:solidFill>
                <a:latin typeface="Abadi" panose="020B0604020104020204" pitchFamily="34" charset="0"/>
              </a:rPr>
              <a:t>infer latent user and course features,</a:t>
            </a:r>
          </a:p>
          <a:p>
            <a:pPr lvl="1">
              <a:spcBef>
                <a:spcPts val="1400"/>
              </a:spcBef>
            </a:pPr>
            <a:r>
              <a:rPr lang="en-US" sz="1600" dirty="0">
                <a:solidFill>
                  <a:schemeClr val="accent3">
                    <a:lumMod val="25000"/>
                  </a:schemeClr>
                </a:solidFill>
                <a:latin typeface="Abadi" panose="020B0604020104020204" pitchFamily="34" charset="0"/>
              </a:rPr>
              <a:t>build recommender models, both content-based and with collaborative filtering.</a:t>
            </a:r>
          </a:p>
        </p:txBody>
      </p:sp>
    </p:spTree>
    <p:extLst>
      <p:ext uri="{BB962C8B-B14F-4D97-AF65-F5344CB8AC3E}">
        <p14:creationId xmlns:p14="http://schemas.microsoft.com/office/powerpoint/2010/main" val="46293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 contd.</a:t>
            </a:r>
            <a:endParaRPr lang="en-US" dirty="0">
              <a:solidFill>
                <a:srgbClr val="0B49CB"/>
              </a:solidFill>
            </a:endParaRPr>
          </a:p>
        </p:txBody>
      </p:sp>
      <p:sp>
        <p:nvSpPr>
          <p:cNvPr id="5" name="Content Placeholder 2">
            <a:extLst>
              <a:ext uri="{FF2B5EF4-FFF2-40B4-BE49-F238E27FC236}">
                <a16:creationId xmlns:a16="http://schemas.microsoft.com/office/drawing/2014/main" xmlns="" id="{8E999A1B-8752-489F-A63B-EA2F60186B52}"/>
              </a:ext>
            </a:extLst>
          </p:cNvPr>
          <p:cNvSpPr txBox="1">
            <a:spLocks/>
          </p:cNvSpPr>
          <p:nvPr/>
        </p:nvSpPr>
        <p:spPr>
          <a:xfrm>
            <a:off x="828068" y="1497771"/>
            <a:ext cx="9472516" cy="4972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1800" dirty="0">
                <a:solidFill>
                  <a:schemeClr val="accent3">
                    <a:lumMod val="25000"/>
                  </a:schemeClr>
                </a:solidFill>
                <a:latin typeface="Abadi" panose="020B0604020104020204" pitchFamily="34" charset="0"/>
              </a:rPr>
              <a:t>All in all, the following models are created:</a:t>
            </a:r>
          </a:p>
          <a:p>
            <a:pPr lvl="1">
              <a:spcBef>
                <a:spcPts val="1400"/>
              </a:spcBef>
            </a:pPr>
            <a:r>
              <a:rPr lang="en-US" sz="1800" dirty="0">
                <a:solidFill>
                  <a:schemeClr val="accent3">
                    <a:lumMod val="25000"/>
                  </a:schemeClr>
                </a:solidFill>
                <a:latin typeface="Abadi" panose="020B0604020104020204" pitchFamily="34" charset="0"/>
              </a:rPr>
              <a:t>Content-based: user and course features (i.e., genres/topics) are known:</a:t>
            </a:r>
          </a:p>
          <a:p>
            <a:pPr lvl="2">
              <a:spcBef>
                <a:spcPts val="1400"/>
              </a:spcBef>
            </a:pPr>
            <a:r>
              <a:rPr lang="en-US" sz="1600" dirty="0">
                <a:solidFill>
                  <a:schemeClr val="accent3">
                    <a:lumMod val="25000"/>
                  </a:schemeClr>
                </a:solidFill>
                <a:latin typeface="Abadi" panose="020B0604020104020204" pitchFamily="34" charset="0"/>
              </a:rPr>
              <a:t>Course Similarity: course descriptors formed by bags-of-words of course descriptions.</a:t>
            </a:r>
          </a:p>
          <a:p>
            <a:pPr lvl="2">
              <a:spcBef>
                <a:spcPts val="600"/>
              </a:spcBef>
            </a:pPr>
            <a:r>
              <a:rPr lang="en-US" sz="1600" dirty="0">
                <a:solidFill>
                  <a:schemeClr val="accent3">
                    <a:lumMod val="25000"/>
                  </a:schemeClr>
                </a:solidFill>
                <a:latin typeface="Abadi" panose="020B0604020104020204" pitchFamily="34" charset="0"/>
              </a:rPr>
              <a:t>User Profile: user descriptors formed by the genre preferences derived from course ratings.</a:t>
            </a:r>
          </a:p>
          <a:p>
            <a:pPr lvl="2">
              <a:spcBef>
                <a:spcPts val="600"/>
              </a:spcBef>
            </a:pPr>
            <a:r>
              <a:rPr lang="en-US" sz="1600" dirty="0">
                <a:solidFill>
                  <a:schemeClr val="accent3">
                    <a:lumMod val="25000"/>
                  </a:schemeClr>
                </a:solidFill>
                <a:latin typeface="Abadi" panose="020B0604020104020204" pitchFamily="34" charset="0"/>
              </a:rPr>
              <a:t>Clustering: K-means applied to user profile vectors to discover most common courses per cluster.</a:t>
            </a:r>
          </a:p>
          <a:p>
            <a:pPr lvl="2">
              <a:spcBef>
                <a:spcPts val="600"/>
              </a:spcBef>
            </a:pPr>
            <a:r>
              <a:rPr lang="en-US" sz="1600" dirty="0">
                <a:solidFill>
                  <a:schemeClr val="accent3">
                    <a:lumMod val="25000"/>
                  </a:schemeClr>
                </a:solidFill>
                <a:latin typeface="Abadi" panose="020B0604020104020204" pitchFamily="34" charset="0"/>
              </a:rPr>
              <a:t>Clustering with PCA: equivalent to the previous, but with dimensionality reduction.</a:t>
            </a:r>
          </a:p>
          <a:p>
            <a:pPr lvl="1">
              <a:spcBef>
                <a:spcPts val="600"/>
              </a:spcBef>
            </a:pPr>
            <a:r>
              <a:rPr lang="en-US" sz="1800" dirty="0">
                <a:solidFill>
                  <a:schemeClr val="accent3">
                    <a:lumMod val="25000"/>
                  </a:schemeClr>
                </a:solidFill>
                <a:latin typeface="Abadi" panose="020B0604020104020204" pitchFamily="34" charset="0"/>
              </a:rPr>
              <a:t>Collaborative Filtering: user and course features (i.e., genres/topics) are not known, or they are inferred:</a:t>
            </a:r>
          </a:p>
          <a:p>
            <a:pPr lvl="2">
              <a:spcBef>
                <a:spcPts val="600"/>
              </a:spcBef>
            </a:pPr>
            <a:r>
              <a:rPr lang="en-US" sz="1600" dirty="0">
                <a:solidFill>
                  <a:schemeClr val="accent3">
                    <a:lumMod val="25000"/>
                  </a:schemeClr>
                </a:solidFill>
                <a:latin typeface="Abadi" panose="020B0604020104020204" pitchFamily="34" charset="0"/>
              </a:rPr>
              <a:t>KNN: course similarities based on the ratings provided by all users.</a:t>
            </a:r>
          </a:p>
          <a:p>
            <a:pPr lvl="2">
              <a:spcBef>
                <a:spcPts val="600"/>
              </a:spcBef>
            </a:pPr>
            <a:r>
              <a:rPr lang="en-US" sz="1600" dirty="0">
                <a:solidFill>
                  <a:schemeClr val="accent3">
                    <a:lumMod val="25000"/>
                  </a:schemeClr>
                </a:solidFill>
                <a:latin typeface="Abadi" panose="020B0604020104020204" pitchFamily="34" charset="0"/>
              </a:rPr>
              <a:t>NMF: ratings table factorization to discover latent course and user features.</a:t>
            </a:r>
          </a:p>
          <a:p>
            <a:pPr lvl="2">
              <a:spcBef>
                <a:spcPts val="600"/>
              </a:spcBef>
            </a:pPr>
            <a:r>
              <a:rPr lang="en-US" sz="1600" dirty="0">
                <a:solidFill>
                  <a:schemeClr val="accent3">
                    <a:lumMod val="25000"/>
                  </a:schemeClr>
                </a:solidFill>
                <a:latin typeface="Abadi" panose="020B0604020104020204" pitchFamily="34" charset="0"/>
              </a:rPr>
              <a:t>Neural Network (NN): user and course pairs mapped to ratings with intermediate embeddings.</a:t>
            </a:r>
          </a:p>
          <a:p>
            <a:pPr lvl="2">
              <a:spcBef>
                <a:spcPts val="600"/>
              </a:spcBef>
            </a:pPr>
            <a:r>
              <a:rPr lang="en-US" sz="1600" dirty="0">
                <a:solidFill>
                  <a:schemeClr val="accent3">
                    <a:lumMod val="25000"/>
                  </a:schemeClr>
                </a:solidFill>
                <a:latin typeface="Abadi" panose="020B0604020104020204" pitchFamily="34" charset="0"/>
              </a:rPr>
              <a:t>Regression with Embedding Features: embeddings from NN used to regress ratings.</a:t>
            </a:r>
          </a:p>
          <a:p>
            <a:pPr lvl="2">
              <a:spcBef>
                <a:spcPts val="600"/>
              </a:spcBef>
            </a:pPr>
            <a:r>
              <a:rPr lang="en-US" sz="1600" dirty="0">
                <a:solidFill>
                  <a:schemeClr val="accent3">
                    <a:lumMod val="25000"/>
                  </a:schemeClr>
                </a:solidFill>
                <a:latin typeface="Abadi" panose="020B0604020104020204" pitchFamily="34" charset="0"/>
              </a:rPr>
              <a:t>Classification with Embedding Features: embeddings from NN used to infer rating classes.</a:t>
            </a:r>
          </a:p>
        </p:txBody>
      </p:sp>
    </p:spTree>
    <p:extLst>
      <p:ext uri="{BB962C8B-B14F-4D97-AF65-F5344CB8AC3E}">
        <p14:creationId xmlns:p14="http://schemas.microsoft.com/office/powerpoint/2010/main" val="332350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spTree>
    <p:extLst>
      <p:ext uri="{BB962C8B-B14F-4D97-AF65-F5344CB8AC3E}">
        <p14:creationId xmlns:p14="http://schemas.microsoft.com/office/powerpoint/2010/main" val="360883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xmlns="" id="{8653FA46-2212-42E4-9D89-321A9B15A6C2}"/>
              </a:ext>
            </a:extLst>
          </p:cNvPr>
          <p:cNvSpPr txBox="1">
            <a:spLocks/>
          </p:cNvSpPr>
          <p:nvPr/>
        </p:nvSpPr>
        <p:spPr>
          <a:xfrm>
            <a:off x="855663" y="1792289"/>
            <a:ext cx="5240337"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There are 307 courses in total</a:t>
            </a:r>
          </a:p>
          <a:p>
            <a:pPr>
              <a:buFontTx/>
              <a:buChar char="-"/>
            </a:pPr>
            <a:r>
              <a:rPr lang="en-US" sz="2000" dirty="0">
                <a:latin typeface="Abadi"/>
              </a:rPr>
              <a:t>14 genres or topics have been manually defined</a:t>
            </a:r>
          </a:p>
          <a:p>
            <a:pPr>
              <a:buFontTx/>
              <a:buChar char="-"/>
            </a:pPr>
            <a:r>
              <a:rPr lang="en-US" sz="2000" dirty="0">
                <a:latin typeface="Abadi"/>
              </a:rPr>
              <a:t>Each course can deliver contents related to several topics</a:t>
            </a:r>
          </a:p>
          <a:p>
            <a:pPr>
              <a:buFontTx/>
              <a:buChar char="-"/>
            </a:pPr>
            <a:r>
              <a:rPr lang="en-US" sz="2000" dirty="0">
                <a:latin typeface="Abadi"/>
              </a:rPr>
              <a:t>In the figure, the distribution of courses that provide contents on each topic</a:t>
            </a:r>
          </a:p>
          <a:p>
            <a:pPr>
              <a:buFontTx/>
              <a:buChar char="-"/>
            </a:pPr>
            <a:r>
              <a:rPr lang="en-US" sz="2000" dirty="0">
                <a:latin typeface="Abadi"/>
              </a:rPr>
              <a:t>5 most common genres: backend development, machine learning, databases, data analysis and data science.</a:t>
            </a:r>
          </a:p>
          <a:p>
            <a:pPr>
              <a:buFontTx/>
              <a:buChar char="-"/>
            </a:pPr>
            <a:endParaRPr lang="en-US" sz="2200" dirty="0">
              <a:latin typeface="Abadi"/>
            </a:endParaRPr>
          </a:p>
          <a:p>
            <a:pPr>
              <a:buFontTx/>
              <a:buChar char="-"/>
            </a:pPr>
            <a:endParaRPr lang="en-US" sz="2200" dirty="0">
              <a:latin typeface="Abadi"/>
            </a:endParaRPr>
          </a:p>
        </p:txBody>
      </p:sp>
      <p:pic>
        <p:nvPicPr>
          <p:cNvPr id="2" name="Picture 1">
            <a:extLst>
              <a:ext uri="{FF2B5EF4-FFF2-40B4-BE49-F238E27FC236}">
                <a16:creationId xmlns:a16="http://schemas.microsoft.com/office/drawing/2014/main" xmlns="" id="{CA80A2BF-5349-7C5F-0B5C-A5A9669C5C7A}"/>
              </a:ext>
            </a:extLst>
          </p:cNvPr>
          <p:cNvPicPr>
            <a:picLocks noChangeAspect="1"/>
          </p:cNvPicPr>
          <p:nvPr/>
        </p:nvPicPr>
        <p:blipFill>
          <a:blip r:embed="rId2"/>
          <a:stretch>
            <a:fillRect/>
          </a:stretch>
        </p:blipFill>
        <p:spPr>
          <a:xfrm>
            <a:off x="6489700" y="1690688"/>
            <a:ext cx="4864100" cy="4356100"/>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855663" y="1792289"/>
            <a:ext cx="4086575"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Each student can attend several courses and each course can have many students.</a:t>
            </a:r>
          </a:p>
          <a:p>
            <a:pPr>
              <a:buFontTx/>
              <a:buChar char="-"/>
            </a:pPr>
            <a:r>
              <a:rPr lang="en-US" sz="2000" dirty="0">
                <a:latin typeface="Abadi"/>
                <a:cs typeface="Calibri"/>
              </a:rPr>
              <a:t>The course enrollment distribution seems to be a power law: most of the courses have one student enrolled, the number of courses with many students decreases rapidly with the number of students in them.</a:t>
            </a:r>
          </a:p>
          <a:p>
            <a:pPr>
              <a:buFontTx/>
              <a:buChar char="-"/>
            </a:pPr>
            <a:r>
              <a:rPr lang="en-US" sz="2000" dirty="0">
                <a:latin typeface="Abadi"/>
                <a:cs typeface="Calibri"/>
              </a:rPr>
              <a:t>There is a gap for the courses with 2-5 students: there are barely no such courses.</a:t>
            </a:r>
          </a:p>
          <a:p>
            <a:pPr>
              <a:buFontTx/>
              <a:buChar char="-"/>
            </a:pPr>
            <a:endParaRPr lang="en-US" sz="2200" dirty="0">
              <a:solidFill>
                <a:srgbClr val="1C7DDB"/>
              </a:solidFill>
              <a:latin typeface="Abadi"/>
              <a:cs typeface="Calibri"/>
            </a:endParaRPr>
          </a:p>
        </p:txBody>
      </p:sp>
      <p:pic>
        <p:nvPicPr>
          <p:cNvPr id="2" name="Picture 1">
            <a:extLst>
              <a:ext uri="{FF2B5EF4-FFF2-40B4-BE49-F238E27FC236}">
                <a16:creationId xmlns:a16="http://schemas.microsoft.com/office/drawing/2014/main" xmlns="" id="{A4231BC9-77C3-C268-D10B-CFA16087C0E8}"/>
              </a:ext>
            </a:extLst>
          </p:cNvPr>
          <p:cNvPicPr>
            <a:picLocks noChangeAspect="1"/>
          </p:cNvPicPr>
          <p:nvPr/>
        </p:nvPicPr>
        <p:blipFill>
          <a:blip r:embed="rId2"/>
          <a:stretch>
            <a:fillRect/>
          </a:stretch>
        </p:blipFill>
        <p:spPr>
          <a:xfrm>
            <a:off x="5371534" y="2167564"/>
            <a:ext cx="6321702" cy="3261195"/>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Twenty most popular courses</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838200" y="1360448"/>
            <a:ext cx="5625230" cy="461813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The figure shows the 20 most popular courses, by the number of enrollments.</a:t>
            </a:r>
          </a:p>
          <a:p>
            <a:pPr>
              <a:buFontTx/>
              <a:buChar char="-"/>
            </a:pPr>
            <a:r>
              <a:rPr lang="en-US" sz="2000" dirty="0">
                <a:latin typeface="Abadi"/>
              </a:rPr>
              <a:t>The courses are in line with the most popular topics shown before.</a:t>
            </a:r>
          </a:p>
          <a:p>
            <a:pPr>
              <a:buFontTx/>
              <a:buChar char="-"/>
            </a:pPr>
            <a:endParaRPr lang="en-US" sz="2000" dirty="0">
              <a:latin typeface="Abadi"/>
              <a:cs typeface="Calibri"/>
            </a:endParaRPr>
          </a:p>
          <a:p>
            <a:pPr>
              <a:buFontTx/>
              <a:buChar char="-"/>
            </a:pPr>
            <a:endParaRPr lang="en-US" sz="2000" dirty="0">
              <a:latin typeface="Abadi"/>
            </a:endParaRPr>
          </a:p>
          <a:p>
            <a:pPr>
              <a:buFontTx/>
              <a:buChar char="-"/>
            </a:pPr>
            <a:endParaRPr lang="en-US" sz="2200" dirty="0">
              <a:latin typeface="Abadi"/>
              <a:cs typeface="Calibri"/>
            </a:endParaRPr>
          </a:p>
        </p:txBody>
      </p:sp>
      <p:pic>
        <p:nvPicPr>
          <p:cNvPr id="2" name="Picture 1">
            <a:extLst>
              <a:ext uri="{FF2B5EF4-FFF2-40B4-BE49-F238E27FC236}">
                <a16:creationId xmlns:a16="http://schemas.microsoft.com/office/drawing/2014/main" xmlns="" id="{A0811089-1A77-7306-CC55-724A22A5D567}"/>
              </a:ext>
            </a:extLst>
          </p:cNvPr>
          <p:cNvPicPr>
            <a:picLocks noChangeAspect="1"/>
          </p:cNvPicPr>
          <p:nvPr/>
        </p:nvPicPr>
        <p:blipFill>
          <a:blip r:embed="rId2"/>
          <a:stretch>
            <a:fillRect/>
          </a:stretch>
        </p:blipFill>
        <p:spPr>
          <a:xfrm>
            <a:off x="6872252" y="1183822"/>
            <a:ext cx="4481548" cy="5309053"/>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3" name="Picture 2" descr="A picture containing text, newspaper, screenshot&#10;&#10;Description automatically generated">
            <a:extLst>
              <a:ext uri="{FF2B5EF4-FFF2-40B4-BE49-F238E27FC236}">
                <a16:creationId xmlns:a16="http://schemas.microsoft.com/office/drawing/2014/main" xmlns="" id="{8F8192D6-FF99-4FDD-553A-420004010A89}"/>
              </a:ext>
            </a:extLst>
          </p:cNvPr>
          <p:cNvPicPr>
            <a:picLocks noChangeAspect="1"/>
          </p:cNvPicPr>
          <p:nvPr/>
        </p:nvPicPr>
        <p:blipFill>
          <a:blip r:embed="rId2"/>
          <a:stretch>
            <a:fillRect/>
          </a:stretch>
        </p:blipFill>
        <p:spPr>
          <a:xfrm>
            <a:off x="838200" y="1905115"/>
            <a:ext cx="9236218" cy="4689156"/>
          </a:xfrm>
          <a:prstGeom prst="rect">
            <a:avLst/>
          </a:prstGeom>
        </p:spPr>
      </p:pic>
      <p:sp>
        <p:nvSpPr>
          <p:cNvPr id="5" name="TextBox 4">
            <a:extLst>
              <a:ext uri="{FF2B5EF4-FFF2-40B4-BE49-F238E27FC236}">
                <a16:creationId xmlns:a16="http://schemas.microsoft.com/office/drawing/2014/main" xmlns="" id="{F010E520-9DAD-248F-F92E-25298B2879A6}"/>
              </a:ext>
            </a:extLst>
          </p:cNvPr>
          <p:cNvSpPr txBox="1"/>
          <p:nvPr/>
        </p:nvSpPr>
        <p:spPr>
          <a:xfrm>
            <a:off x="838200" y="1151570"/>
            <a:ext cx="7289560" cy="646331"/>
          </a:xfrm>
          <a:prstGeom prst="rect">
            <a:avLst/>
          </a:prstGeom>
          <a:noFill/>
        </p:spPr>
        <p:txBody>
          <a:bodyPr wrap="none" rtlCol="0">
            <a:spAutoFit/>
          </a:bodyPr>
          <a:lstStyle/>
          <a:p>
            <a:r>
              <a:rPr lang="x-none" dirty="0"/>
              <a:t>The word cloud visually shows the importance (i.e., number of occurrences)</a:t>
            </a:r>
          </a:p>
          <a:p>
            <a:r>
              <a:rPr lang="x-none" dirty="0"/>
              <a:t>of specific keywords in the titles of the courses.</a:t>
            </a:r>
          </a:p>
        </p:txBody>
      </p:sp>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3061</TotalTime>
  <Words>1739</Words>
  <Application>Microsoft Office PowerPoint</Application>
  <PresentationFormat>Widescreen</PresentationFormat>
  <Paragraphs>165</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Abadi</vt:lpstr>
      <vt:lpstr>Arial</vt:lpstr>
      <vt:lpstr>Calibri</vt:lpstr>
      <vt:lpstr>Calibri Light</vt:lpstr>
      <vt:lpstr>IBM Plex Mono SemiBold</vt:lpstr>
      <vt:lpstr>SF Pro</vt:lpstr>
      <vt:lpstr>Custom Design</vt:lpstr>
      <vt:lpstr>PowerPoint Presentation</vt:lpstr>
      <vt:lpstr>PowerPoint Presentation</vt:lpstr>
      <vt:lpstr>PowerPoint Presentation</vt:lpstr>
      <vt:lpstr>PowerPoint Presentation</vt:lpstr>
      <vt:lpstr>Exploratory Data Analysis</vt:lpstr>
      <vt:lpstr>Course counts per genre</vt:lpstr>
      <vt:lpstr>Course enrollment distribution</vt:lpstr>
      <vt:lpstr>Twenty most popular courses</vt:lpstr>
      <vt:lpstr>Word cloud of course titles</vt:lpstr>
      <vt:lpstr>Content-based Recommender System  When user and course features (i.e., genres/topics) are known</vt:lpstr>
      <vt:lpstr>Flowchart of content-based recommender system using course similarity</vt:lpstr>
      <vt:lpstr>Evaluation results of course similarity based recommender system</vt:lpstr>
      <vt:lpstr>Flowchart of content-based recommender system using user profile and course genres</vt:lpstr>
      <vt:lpstr>Evaluation results of user profile-based recommender system</vt:lpstr>
      <vt:lpstr>Flowchart of clustering-based recommender system</vt:lpstr>
      <vt:lpstr>Evaluation results of clustering-based recommender system</vt:lpstr>
      <vt:lpstr>Collaborative-filtering Recommender System  When user and course features (i.e., genres/topics) are not known, or they are inferred</vt:lpstr>
      <vt:lpstr>Flowchart of KNN based recommender system</vt:lpstr>
      <vt:lpstr>Flowchart of NMF based recommender system</vt:lpstr>
      <vt:lpstr>Flowchart of Neural Network Embedding based recommender system</vt:lpstr>
      <vt:lpstr>Comparing the performance of collaborative-filtering models</vt:lpstr>
      <vt:lpstr>The course recommender system app with Streamlit deployed on Heroku</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shahzad</cp:lastModifiedBy>
  <cp:revision>587</cp:revision>
  <dcterms:created xsi:type="dcterms:W3CDTF">2021-04-29T18:58:34Z</dcterms:created>
  <dcterms:modified xsi:type="dcterms:W3CDTF">2024-01-29T14:44:42Z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