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DABED-1176-3107-8873-4CCAA5CB945B}" v="654" dt="2022-06-13T06:13:03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B1380D-30EC-48DB-9C76-5D279588EB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E76E36-8EBE-4BDF-BA99-AB428FEB89E0}">
      <dgm:prSet/>
      <dgm:spPr/>
      <dgm:t>
        <a:bodyPr/>
        <a:lstStyle/>
        <a:p>
          <a:r>
            <a:rPr lang="es-ES"/>
            <a:t>Los métodos numéricos son una herramienta muy valiosa para resolver problemas prácticos de ingeniería. </a:t>
          </a:r>
          <a:endParaRPr lang="en-US"/>
        </a:p>
      </dgm:t>
    </dgm:pt>
    <dgm:pt modelId="{F75EFAF2-97BB-4E67-91D9-64E3E0EC72A7}" type="parTrans" cxnId="{1D26D581-3331-45E3-930D-EA5EF8DBBE7D}">
      <dgm:prSet/>
      <dgm:spPr/>
      <dgm:t>
        <a:bodyPr/>
        <a:lstStyle/>
        <a:p>
          <a:endParaRPr lang="en-US"/>
        </a:p>
      </dgm:t>
    </dgm:pt>
    <dgm:pt modelId="{EFE37ED0-526C-451E-8EFD-C47F475FE398}" type="sibTrans" cxnId="{1D26D581-3331-45E3-930D-EA5EF8DBBE7D}">
      <dgm:prSet/>
      <dgm:spPr/>
      <dgm:t>
        <a:bodyPr/>
        <a:lstStyle/>
        <a:p>
          <a:endParaRPr lang="en-US"/>
        </a:p>
      </dgm:t>
    </dgm:pt>
    <dgm:pt modelId="{78D4CA73-3876-436D-9D00-021E5096085E}">
      <dgm:prSet/>
      <dgm:spPr/>
      <dgm:t>
        <a:bodyPr/>
        <a:lstStyle/>
        <a:p>
          <a:r>
            <a:rPr lang="es-ES"/>
            <a:t>La principal función del método de Runge-Kutta es hacer con exactitud soluciones de ecuaciones diferenciales sin la necesidad de calcular derivadas con órdenes superiores.</a:t>
          </a:r>
          <a:endParaRPr lang="en-US"/>
        </a:p>
      </dgm:t>
    </dgm:pt>
    <dgm:pt modelId="{0CEC9ACD-D452-48D2-97C2-511830CFB644}" type="parTrans" cxnId="{395CC44C-5AD7-48A4-8613-A3F224202785}">
      <dgm:prSet/>
      <dgm:spPr/>
      <dgm:t>
        <a:bodyPr/>
        <a:lstStyle/>
        <a:p>
          <a:endParaRPr lang="en-US"/>
        </a:p>
      </dgm:t>
    </dgm:pt>
    <dgm:pt modelId="{D59B7D49-85DF-430D-9B95-4F076BDCA725}" type="sibTrans" cxnId="{395CC44C-5AD7-48A4-8613-A3F224202785}">
      <dgm:prSet/>
      <dgm:spPr/>
      <dgm:t>
        <a:bodyPr/>
        <a:lstStyle/>
        <a:p>
          <a:endParaRPr lang="en-US"/>
        </a:p>
      </dgm:t>
    </dgm:pt>
    <dgm:pt modelId="{59B6CC34-B9A3-4198-AEB3-66E32B6607BD}" type="pres">
      <dgm:prSet presAssocID="{D4B1380D-30EC-48DB-9C76-5D279588EB19}" presName="linear" presStyleCnt="0">
        <dgm:presLayoutVars>
          <dgm:animLvl val="lvl"/>
          <dgm:resizeHandles val="exact"/>
        </dgm:presLayoutVars>
      </dgm:prSet>
      <dgm:spPr/>
    </dgm:pt>
    <dgm:pt modelId="{A67667CE-A9F7-4D2B-8DC5-C9042E4996F5}" type="pres">
      <dgm:prSet presAssocID="{78E76E36-8EBE-4BDF-BA99-AB428FEB89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C49080-9D5C-4EF9-B430-3824CABB9BB5}" type="pres">
      <dgm:prSet presAssocID="{EFE37ED0-526C-451E-8EFD-C47F475FE398}" presName="spacer" presStyleCnt="0"/>
      <dgm:spPr/>
    </dgm:pt>
    <dgm:pt modelId="{804027A6-BA4F-4DDB-A49A-39ACD2AD6488}" type="pres">
      <dgm:prSet presAssocID="{78D4CA73-3876-436D-9D00-021E509608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9FB111-02FE-4995-90DD-6E80873149B1}" type="presOf" srcId="{78E76E36-8EBE-4BDF-BA99-AB428FEB89E0}" destId="{A67667CE-A9F7-4D2B-8DC5-C9042E4996F5}" srcOrd="0" destOrd="0" presId="urn:microsoft.com/office/officeart/2005/8/layout/vList2"/>
    <dgm:cxn modelId="{FEEA8D2A-8FD3-4723-B877-50AB64FF6D02}" type="presOf" srcId="{78D4CA73-3876-436D-9D00-021E5096085E}" destId="{804027A6-BA4F-4DDB-A49A-39ACD2AD6488}" srcOrd="0" destOrd="0" presId="urn:microsoft.com/office/officeart/2005/8/layout/vList2"/>
    <dgm:cxn modelId="{395CC44C-5AD7-48A4-8613-A3F224202785}" srcId="{D4B1380D-30EC-48DB-9C76-5D279588EB19}" destId="{78D4CA73-3876-436D-9D00-021E5096085E}" srcOrd="1" destOrd="0" parTransId="{0CEC9ACD-D452-48D2-97C2-511830CFB644}" sibTransId="{D59B7D49-85DF-430D-9B95-4F076BDCA725}"/>
    <dgm:cxn modelId="{1D26D581-3331-45E3-930D-EA5EF8DBBE7D}" srcId="{D4B1380D-30EC-48DB-9C76-5D279588EB19}" destId="{78E76E36-8EBE-4BDF-BA99-AB428FEB89E0}" srcOrd="0" destOrd="0" parTransId="{F75EFAF2-97BB-4E67-91D9-64E3E0EC72A7}" sibTransId="{EFE37ED0-526C-451E-8EFD-C47F475FE398}"/>
    <dgm:cxn modelId="{B71683CA-3F52-41D7-9983-DAC17561B484}" type="presOf" srcId="{D4B1380D-30EC-48DB-9C76-5D279588EB19}" destId="{59B6CC34-B9A3-4198-AEB3-66E32B6607BD}" srcOrd="0" destOrd="0" presId="urn:microsoft.com/office/officeart/2005/8/layout/vList2"/>
    <dgm:cxn modelId="{442C7FDE-1EED-4BA1-A08B-4903BACCE9A8}" type="presParOf" srcId="{59B6CC34-B9A3-4198-AEB3-66E32B6607BD}" destId="{A67667CE-A9F7-4D2B-8DC5-C9042E4996F5}" srcOrd="0" destOrd="0" presId="urn:microsoft.com/office/officeart/2005/8/layout/vList2"/>
    <dgm:cxn modelId="{67BFD833-55FB-47C4-BC7B-F8511E9CD6D6}" type="presParOf" srcId="{59B6CC34-B9A3-4198-AEB3-66E32B6607BD}" destId="{15C49080-9D5C-4EF9-B430-3824CABB9BB5}" srcOrd="1" destOrd="0" presId="urn:microsoft.com/office/officeart/2005/8/layout/vList2"/>
    <dgm:cxn modelId="{35A63237-DFC8-4796-9E42-9F35F2082D66}" type="presParOf" srcId="{59B6CC34-B9A3-4198-AEB3-66E32B6607BD}" destId="{804027A6-BA4F-4DDB-A49A-39ACD2AD648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667CE-A9F7-4D2B-8DC5-C9042E4996F5}">
      <dsp:nvSpPr>
        <dsp:cNvPr id="0" name=""/>
        <dsp:cNvSpPr/>
      </dsp:nvSpPr>
      <dsp:spPr>
        <a:xfrm>
          <a:off x="0" y="9728"/>
          <a:ext cx="6858000" cy="2233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Los métodos numéricos son una herramienta muy valiosa para resolver problemas prácticos de ingeniería. </a:t>
          </a:r>
          <a:endParaRPr lang="en-US" sz="2600" kern="1200"/>
        </a:p>
      </dsp:txBody>
      <dsp:txXfrm>
        <a:off x="109053" y="118781"/>
        <a:ext cx="6639894" cy="2015862"/>
      </dsp:txXfrm>
    </dsp:sp>
    <dsp:sp modelId="{804027A6-BA4F-4DDB-A49A-39ACD2AD6488}">
      <dsp:nvSpPr>
        <dsp:cNvPr id="0" name=""/>
        <dsp:cNvSpPr/>
      </dsp:nvSpPr>
      <dsp:spPr>
        <a:xfrm>
          <a:off x="0" y="2318577"/>
          <a:ext cx="6858000" cy="2233968"/>
        </a:xfrm>
        <a:prstGeom prst="roundRect">
          <a:avLst/>
        </a:prstGeom>
        <a:solidFill>
          <a:schemeClr val="accent2">
            <a:hueOff val="2999984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La principal función del método de Runge-Kutta es hacer con exactitud soluciones de ecuaciones diferenciales sin la necesidad de calcular derivadas con órdenes superiores.</a:t>
          </a:r>
          <a:endParaRPr lang="en-US" sz="2600" kern="1200"/>
        </a:p>
      </dsp:txBody>
      <dsp:txXfrm>
        <a:off x="109053" y="2427630"/>
        <a:ext cx="6639894" cy="201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9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13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1aNhFO1TcQ" TargetMode="External"/><Relationship Id="rId2" Type="http://schemas.openxmlformats.org/officeDocument/2006/relationships/hyperlink" Target="https://repositorio.upct.es/bitstream/handle/10317/282/ANEXO%20V.M%C3%89TODO%20DE%20RUNGE-KUTTA..pdf?sequence=8&amp;isAllowed=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h-KlPNS5B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.ehu.es/sbweb/fisica_/numerico/diferencial/segundo.html" TargetMode="External"/><Relationship Id="rId2" Type="http://schemas.openxmlformats.org/officeDocument/2006/relationships/hyperlink" Target="https://www.uv.mx/anmarin/html-src/curs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cache.googleusercontent.com/search?q=cache:RjcKl7jjM-MJ:https://compinformatidf.files.wordpress.com/2018/05/mc3a9todos-de-runge-kutta.pdf+&amp;cd=20&amp;hl=es&amp;ct=clnk&amp;gl=ec" TargetMode="External"/><Relationship Id="rId4" Type="http://schemas.openxmlformats.org/officeDocument/2006/relationships/hyperlink" Target="https://www.mathstools.com/section/main/Metodos_de_Runge_Kutta?lang=es#.YqbSIaiZO3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9A271-67F9-54DC-2211-869F9DB2AC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7" r="-2" b="5993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MÉTODO RUNGE-KUTTA PARA ECUACIONES DIFERENCIALES </a:t>
            </a:r>
            <a:endParaRPr lang="es-ES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r>
              <a:rPr lang="es-ES" sz="3400" b="1" dirty="0">
                <a:latin typeface="Verdana Pro"/>
                <a:cs typeface="Calibri Light"/>
              </a:rPr>
              <a:t>ESCUELA SUPERIOR POLITECNICA DE CHIMBORAZO</a:t>
            </a:r>
            <a:endParaRPr lang="es-ES" sz="3400" b="1" dirty="0">
              <a:latin typeface="Verdana Pro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21E1C-4FAD-B63B-23CE-6C49893C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96" y="496957"/>
            <a:ext cx="10668000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ea typeface="+mn-lt"/>
                <a:cs typeface="+mn-lt"/>
              </a:rPr>
              <a:t>Uno de los métodos más utilizados para resolver numéricamente problemas de ecuaciones diferenciales ordinarias con condiciones iniciales es el método de </a:t>
            </a:r>
            <a:r>
              <a:rPr lang="es-ES" b="1" dirty="0">
                <a:ea typeface="+mn-lt"/>
                <a:cs typeface="+mn-lt"/>
              </a:rPr>
              <a:t>Runge-</a:t>
            </a:r>
            <a:r>
              <a:rPr lang="es-ES" b="1" dirty="0" err="1">
                <a:ea typeface="+mn-lt"/>
                <a:cs typeface="+mn-lt"/>
              </a:rPr>
              <a:t>Kutta</a:t>
            </a:r>
            <a:r>
              <a:rPr lang="es-ES" b="1" dirty="0">
                <a:ea typeface="+mn-lt"/>
                <a:cs typeface="+mn-lt"/>
              </a:rPr>
              <a:t> de cuarto orden.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634F55-2FC1-CBF5-1E72-E572FDDA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375" y="2985507"/>
            <a:ext cx="4552642" cy="265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7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EFC49C-62C3-4D0F-A5E0-B5856867B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A134B-AFE6-6D8F-358E-9910A7E65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10" y="596348"/>
            <a:ext cx="5447890" cy="5499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>
              <a:lnSpc>
                <a:spcPct val="115000"/>
              </a:lnSpc>
            </a:pPr>
            <a:r>
              <a:rPr lang="es-ES" sz="3200" dirty="0">
                <a:ea typeface="+mn-lt"/>
                <a:cs typeface="+mn-lt"/>
              </a:rPr>
              <a:t>Es sumamente útil para casos en los que la solución no puede hallarse por los métodos convencionales . Hay variaciones en el método de Runge-</a:t>
            </a:r>
            <a:r>
              <a:rPr lang="es-ES" sz="3200" dirty="0" err="1">
                <a:ea typeface="+mn-lt"/>
                <a:cs typeface="+mn-lt"/>
              </a:rPr>
              <a:t>Kutta</a:t>
            </a:r>
            <a:r>
              <a:rPr lang="es-ES" sz="3200" dirty="0">
                <a:ea typeface="+mn-lt"/>
                <a:cs typeface="+mn-lt"/>
              </a:rPr>
              <a:t> de cuarto orden, pero el más utilizado es el método en el cual se elige un tamaño de paso h y un número máximo de iteraciones n.</a:t>
            </a:r>
            <a:endParaRPr lang="es-ES" sz="17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1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2AC86C-1A7D-2671-3185-8F8F515E9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9" y="1698967"/>
            <a:ext cx="5334000" cy="872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Valor de yi+1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4DA66A-86F2-677E-6D64-0C392D9EDA23}"/>
              </a:ext>
            </a:extLst>
          </p:cNvPr>
          <p:cNvSpPr txBox="1"/>
          <p:nvPr/>
        </p:nvSpPr>
        <p:spPr>
          <a:xfrm>
            <a:off x="7336183" y="1329635"/>
            <a:ext cx="37558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dirty="0"/>
              <a:t>Coeficientes k1,k2,k3,k4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05D746-6577-8DF8-C652-76514568A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83" y="2197653"/>
            <a:ext cx="5663877" cy="21143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DC8695-9E9A-4317-E174-3617F424E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" y="2819743"/>
            <a:ext cx="40481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2C984-3371-1856-DDD9-07CBDEBE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000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ES" sz="2400" dirty="0">
              <a:ea typeface="+mn-lt"/>
              <a:cs typeface="+mn-lt"/>
            </a:endParaRPr>
          </a:p>
          <a:p>
            <a:r>
              <a:rPr lang="es-ES" sz="2400" dirty="0">
                <a:ea typeface="+mn-lt"/>
                <a:cs typeface="+mn-lt"/>
              </a:rPr>
              <a:t>Número de iteraciones n, punto inicial del intervalo a, punto final del intervalo b , condición inicial y (x0) = y0.</a:t>
            </a:r>
          </a:p>
          <a:p>
            <a:r>
              <a:rPr lang="es-ES" sz="2400" dirty="0">
                <a:ea typeface="+mn-lt"/>
                <a:cs typeface="+mn-lt"/>
              </a:rPr>
              <a:t>Para la realización de las iteraciones se utiliza un ciclo </a:t>
            </a:r>
            <a:r>
              <a:rPr lang="es-ES" sz="2400" dirty="0" err="1">
                <a:ea typeface="+mn-lt"/>
                <a:cs typeface="+mn-lt"/>
              </a:rPr>
              <a:t>for</a:t>
            </a:r>
            <a:endParaRPr lang="es-ES" sz="2400" dirty="0">
              <a:ea typeface="+mn-lt"/>
              <a:cs typeface="+mn-lt"/>
            </a:endParaRPr>
          </a:p>
          <a:p>
            <a:r>
              <a:rPr lang="es-ES" sz="2400" dirty="0">
                <a:ea typeface="+mn-lt"/>
                <a:cs typeface="+mn-lt"/>
              </a:rPr>
              <a:t>Finalmente se grafica </a:t>
            </a:r>
          </a:p>
          <a:p>
            <a:endParaRPr lang="es-ES" sz="2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76E6C2-5DFB-D942-19B2-72D52AE2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91" y="762000"/>
            <a:ext cx="10568609" cy="1524000"/>
          </a:xfrm>
        </p:spPr>
        <p:txBody>
          <a:bodyPr>
            <a:normAutofit/>
          </a:bodyPr>
          <a:lstStyle/>
          <a:p>
            <a:r>
              <a:rPr lang="es-ES" sz="3200" dirty="0">
                <a:ea typeface="+mj-lt"/>
                <a:cs typeface="+mj-lt"/>
              </a:rPr>
              <a:t>El algoritmo para el método de Runge-</a:t>
            </a:r>
            <a:r>
              <a:rPr lang="es-ES" sz="3200" dirty="0" err="1">
                <a:ea typeface="+mj-lt"/>
                <a:cs typeface="+mj-lt"/>
              </a:rPr>
              <a:t>Kutta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11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F49F5-2F44-8B05-5B5D-811BBF77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35" y="187739"/>
            <a:ext cx="10668000" cy="1524000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EJEMPLO DE APLICACIÓN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0CCD2-A8F7-59FA-224E-1C51FFD7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0" y="1292087"/>
            <a:ext cx="10391914" cy="1664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Resolver numéricamente con 10 iteraciones en el intervalo    [1, 10] la ecuación diferencial con condiciones iniciales dada a continuación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5508BD-476C-2342-3431-CA39D167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66" y="3435270"/>
            <a:ext cx="8581036" cy="9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09BFD-3674-50D8-5B10-401D9B21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Python: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EFC6084F-8BED-41E0-0C13-F4D1725A3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112" y="442532"/>
            <a:ext cx="6433854" cy="5653467"/>
          </a:xfrm>
        </p:spPr>
      </p:pic>
    </p:spTree>
    <p:extLst>
      <p:ext uri="{BB962C8B-B14F-4D97-AF65-F5344CB8AC3E}">
        <p14:creationId xmlns:p14="http://schemas.microsoft.com/office/powerpoint/2010/main" val="209354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6DE4F-6929-8E07-A203-F9B25946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gráfica del resultado es :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98D3DD-23B7-41EE-9021-C8F9A8E2C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072688-BFC7-4FE8-A45E-B3C63CBB9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002ED9-43C6-4BA8-8941-9AFCB04E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B09750-C9B1-40CE-AB9B-FEB308A1F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32E07C34-C5E9-5500-FB1A-149224D5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586" y="768989"/>
            <a:ext cx="61245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F58F68-DCCE-AA7B-FE1D-F4461241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56083"/>
            <a:ext cx="3810000" cy="3048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Sistemas mecánicos</a:t>
            </a:r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 Desintegración radioactiva</a:t>
            </a:r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 Movimiento Perpendicular </a:t>
            </a:r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 Enfriamiento de cuerpos </a:t>
            </a:r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Mezclas y disoluciones </a:t>
            </a:r>
            <a:endParaRPr lang="es-ES" sz="1800"/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 Absorción de luz </a:t>
            </a:r>
          </a:p>
          <a:p>
            <a:pPr>
              <a:lnSpc>
                <a:spcPct val="115000"/>
              </a:lnSpc>
            </a:pPr>
            <a:r>
              <a:rPr lang="es-ES" sz="1800">
                <a:ea typeface="+mn-lt"/>
                <a:cs typeface="+mn-lt"/>
              </a:rPr>
              <a:t>Flotación de barcos</a:t>
            </a:r>
            <a:endParaRPr lang="es-ES" sz="18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DBF0-8708-424E-9696-B626F1D23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1523999"/>
            <a:ext cx="3048000" cy="3809997"/>
          </a:xfrm>
          <a:custGeom>
            <a:avLst/>
            <a:gdLst>
              <a:gd name="connsiteX0" fmla="*/ 263085 w 465078"/>
              <a:gd name="connsiteY0" fmla="*/ 2220 h 875210"/>
              <a:gd name="connsiteX1" fmla="*/ 384597 w 465078"/>
              <a:gd name="connsiteY1" fmla="*/ 93432 h 875210"/>
              <a:gd name="connsiteX2" fmla="*/ 440895 w 465078"/>
              <a:gd name="connsiteY2" fmla="*/ 367066 h 875210"/>
              <a:gd name="connsiteX3" fmla="*/ 464898 w 465078"/>
              <a:gd name="connsiteY3" fmla="*/ 704230 h 875210"/>
              <a:gd name="connsiteX4" fmla="*/ 391953 w 465078"/>
              <a:gd name="connsiteY4" fmla="*/ 871752 h 875210"/>
              <a:gd name="connsiteX5" fmla="*/ 271876 w 465078"/>
              <a:gd name="connsiteY5" fmla="*/ 832225 h 875210"/>
              <a:gd name="connsiteX6" fmla="*/ 16010 w 465078"/>
              <a:gd name="connsiteY6" fmla="*/ 418127 h 875210"/>
              <a:gd name="connsiteX7" fmla="*/ 40512 w 465078"/>
              <a:gd name="connsiteY7" fmla="*/ 121113 h 875210"/>
              <a:gd name="connsiteX8" fmla="*/ 263085 w 465078"/>
              <a:gd name="connsiteY8" fmla="*/ 2220 h 87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078" h="875210">
                <a:moveTo>
                  <a:pt x="263085" y="2220"/>
                </a:moveTo>
                <a:cubicBezTo>
                  <a:pt x="321503" y="11884"/>
                  <a:pt x="359409" y="46860"/>
                  <a:pt x="384597" y="93432"/>
                </a:cubicBezTo>
                <a:cubicBezTo>
                  <a:pt x="427927" y="173546"/>
                  <a:pt x="433538" y="287887"/>
                  <a:pt x="440895" y="367066"/>
                </a:cubicBezTo>
                <a:cubicBezTo>
                  <a:pt x="451369" y="479225"/>
                  <a:pt x="461718" y="591510"/>
                  <a:pt x="464898" y="704230"/>
                </a:cubicBezTo>
                <a:cubicBezTo>
                  <a:pt x="466768" y="769880"/>
                  <a:pt x="454860" y="852675"/>
                  <a:pt x="391953" y="871752"/>
                </a:cubicBezTo>
                <a:cubicBezTo>
                  <a:pt x="349933" y="884471"/>
                  <a:pt x="305917" y="860031"/>
                  <a:pt x="271876" y="832225"/>
                </a:cubicBezTo>
                <a:cubicBezTo>
                  <a:pt x="149305" y="732099"/>
                  <a:pt x="57221" y="569190"/>
                  <a:pt x="16010" y="418127"/>
                </a:cubicBezTo>
                <a:cubicBezTo>
                  <a:pt x="-9925" y="322925"/>
                  <a:pt x="-6122" y="209581"/>
                  <a:pt x="40512" y="121113"/>
                </a:cubicBezTo>
                <a:cubicBezTo>
                  <a:pt x="80413" y="45363"/>
                  <a:pt x="176363" y="-12181"/>
                  <a:pt x="263085" y="22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2F560B-28B6-4F4E-B4A4-198EE2F11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9" y="1387474"/>
            <a:ext cx="3048001" cy="1960792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B00B68-CFBC-4421-A21F-3AD42916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9" y="1295569"/>
            <a:ext cx="3173637" cy="1752431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9E6BDD7B-7724-C8A9-E02F-17E926B9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857962"/>
            <a:ext cx="3048001" cy="19202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14C572-492E-B6D8-677C-C66964DB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2083"/>
            <a:ext cx="4572000" cy="1524000"/>
          </a:xfrm>
        </p:spPr>
        <p:txBody>
          <a:bodyPr anchor="t">
            <a:normAutofit/>
          </a:bodyPr>
          <a:lstStyle/>
          <a:p>
            <a:r>
              <a:rPr lang="es-ES" sz="3200"/>
              <a:t>Campos de Aplicación</a:t>
            </a:r>
          </a:p>
        </p:txBody>
      </p:sp>
      <p:pic>
        <p:nvPicPr>
          <p:cNvPr id="4" name="Imagen 4" descr="Gráfico, Gráfico de superficie&#10;&#10;Descripción generada automáticamente">
            <a:extLst>
              <a:ext uri="{FF2B5EF4-FFF2-40B4-BE49-F238E27FC236}">
                <a16:creationId xmlns:a16="http://schemas.microsoft.com/office/drawing/2014/main" id="{CA714C4C-4E79-A396-78DC-12778ACB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061652"/>
            <a:ext cx="2285999" cy="172021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69E842-2A9A-4762-884B-D28DB59FD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84" y="3553067"/>
            <a:ext cx="2750459" cy="1904303"/>
          </a:xfrm>
          <a:custGeom>
            <a:avLst/>
            <a:gdLst>
              <a:gd name="connsiteX0" fmla="*/ 237621 w 453152"/>
              <a:gd name="connsiteY0" fmla="*/ 965 h 401867"/>
              <a:gd name="connsiteX1" fmla="*/ 370246 w 453152"/>
              <a:gd name="connsiteY1" fmla="*/ 23666 h 401867"/>
              <a:gd name="connsiteX2" fmla="*/ 437392 w 453152"/>
              <a:gd name="connsiteY2" fmla="*/ 198545 h 401867"/>
              <a:gd name="connsiteX3" fmla="*/ 67745 w 453152"/>
              <a:gd name="connsiteY3" fmla="*/ 392003 h 401867"/>
              <a:gd name="connsiteX4" fmla="*/ 911 w 453152"/>
              <a:gd name="connsiteY4" fmla="*/ 254095 h 401867"/>
              <a:gd name="connsiteX5" fmla="*/ 115564 w 453152"/>
              <a:gd name="connsiteY5" fmla="*/ 51160 h 401867"/>
              <a:gd name="connsiteX6" fmla="*/ 237621 w 453152"/>
              <a:gd name="connsiteY6" fmla="*/ 965 h 40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152" h="401867">
                <a:moveTo>
                  <a:pt x="237621" y="965"/>
                </a:moveTo>
                <a:cubicBezTo>
                  <a:pt x="283632" y="-2971"/>
                  <a:pt x="331405" y="5243"/>
                  <a:pt x="370246" y="23666"/>
                </a:cubicBezTo>
                <a:cubicBezTo>
                  <a:pt x="436830" y="55275"/>
                  <a:pt x="477168" y="116810"/>
                  <a:pt x="437392" y="198545"/>
                </a:cubicBezTo>
                <a:cubicBezTo>
                  <a:pt x="391568" y="292624"/>
                  <a:pt x="176850" y="441630"/>
                  <a:pt x="67745" y="392003"/>
                </a:cubicBezTo>
                <a:cubicBezTo>
                  <a:pt x="18056" y="369372"/>
                  <a:pt x="-5012" y="308398"/>
                  <a:pt x="911" y="254095"/>
                </a:cubicBezTo>
                <a:cubicBezTo>
                  <a:pt x="9203" y="178033"/>
                  <a:pt x="61012" y="103094"/>
                  <a:pt x="115564" y="51160"/>
                </a:cubicBezTo>
                <a:cubicBezTo>
                  <a:pt x="147361" y="20985"/>
                  <a:pt x="191610" y="4900"/>
                  <a:pt x="237621" y="9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EE50555-51C9-DC33-8A56-96B46329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1" y="4178619"/>
            <a:ext cx="2285999" cy="15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2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6ABA-33B2-0852-4182-1BAE5C3B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CONCLUSIONES: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B9199-3566-7179-FD9A-A456E6412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s-ES" dirty="0">
                <a:ea typeface="+mn-lt"/>
                <a:cs typeface="+mn-lt"/>
              </a:rPr>
              <a:t>•Es un método fácil y sencillo de utilizar para resolver problemas de ecuaciones diferenciales. </a:t>
            </a:r>
          </a:p>
          <a:p>
            <a:r>
              <a:rPr lang="es-ES" dirty="0">
                <a:ea typeface="+mn-lt"/>
                <a:cs typeface="+mn-lt"/>
              </a:rPr>
              <a:t>La efectividad o exactitud del método radica en seleccionar un incremento adecuado.</a:t>
            </a:r>
            <a:endParaRPr lang="es-E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Se pueden resolver ecuaciones diferenciales sin tener necesidad de resolver las integrales a dicha ecuación solo se necesita conocer una pendiente hallada a través de la ecuación.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85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7B15-50DD-7AC8-6997-5160CE02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39" y="187739"/>
            <a:ext cx="10668000" cy="1126435"/>
          </a:xfrm>
        </p:spPr>
        <p:txBody>
          <a:bodyPr/>
          <a:lstStyle/>
          <a:p>
            <a:r>
              <a:rPr lang="es-ES" dirty="0"/>
              <a:t>Material Complementario: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19D50-67CE-7AED-017E-F667DE18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9565"/>
            <a:ext cx="10668000" cy="48561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>
                <a:ea typeface="+mn-lt"/>
                <a:cs typeface="+mn-lt"/>
              </a:rPr>
              <a:t>Método de Runge-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 para Ecuaciones Diferenciales:</a:t>
            </a:r>
          </a:p>
          <a:p>
            <a:r>
              <a:rPr lang="es-ES" dirty="0">
                <a:ea typeface="+mn-lt"/>
                <a:cs typeface="+mn-lt"/>
                <a:hlinkClick r:id="rId2"/>
              </a:rPr>
              <a:t>https://repositorio.upct.es/bitstream/handle/10317/282/ANEXO%20V.M%C3%89TODO%20DE%20RUNGE-KUTTA..pdf?sequence=8&amp;isAllowed=y</a:t>
            </a:r>
            <a:endParaRPr lang="es-E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s-ES" dirty="0"/>
              <a:t>Método de Runge </a:t>
            </a:r>
            <a:r>
              <a:rPr lang="es-ES" dirty="0" err="1"/>
              <a:t>Kutta</a:t>
            </a:r>
            <a:r>
              <a:rPr lang="es-ES" dirty="0"/>
              <a:t> de Cuarto Orden: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dirty="0">
                <a:ea typeface="+mn-lt"/>
                <a:cs typeface="+mn-lt"/>
                <a:hlinkClick r:id="rId3"/>
              </a:rPr>
              <a:t>https://youtu.be/-1aNhFO1TcQ</a:t>
            </a: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Métodos de Runge 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 de Segundo Orden:</a:t>
            </a:r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dirty="0">
                <a:ea typeface="+mn-lt"/>
                <a:cs typeface="+mn-lt"/>
                <a:hlinkClick r:id="rId4"/>
              </a:rPr>
              <a:t>https://www.youtube.com/watch?v=6h-KlPNS5BM</a:t>
            </a:r>
            <a:endParaRPr lang="es-ES" dirty="0">
              <a:solidFill>
                <a:srgbClr val="FFFFFF">
                  <a:alpha val="70000"/>
                </a:srgbClr>
              </a:solidFill>
              <a:ea typeface="+mn-lt"/>
              <a:cs typeface="+mn-lt"/>
              <a:hlinkClick r:id="rId4"/>
            </a:endParaRPr>
          </a:p>
          <a:p>
            <a:endParaRPr lang="es-ES" dirty="0">
              <a:solidFill>
                <a:srgbClr val="FFFFFF">
                  <a:alpha val="70000"/>
                </a:srgbClr>
              </a:solidFill>
            </a:endParaRPr>
          </a:p>
          <a:p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7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4" name="Picture 13" descr="Primer plano de mesa de futbolín">
            <a:extLst>
              <a:ext uri="{FF2B5EF4-FFF2-40B4-BE49-F238E27FC236}">
                <a16:creationId xmlns:a16="http://schemas.microsoft.com/office/drawing/2014/main" id="{6EC5CDCE-6EFC-3ED9-A5AD-192318F52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" b="15716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E176B1-F2C1-6725-568C-EE5D731F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4" y="-265044"/>
            <a:ext cx="3810000" cy="12810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Equipo N° 3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90EB1ED-CF74-44C2-853E-6177E160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743230-5CA1-4096-8FEF-2A1530D8D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5829359"/>
            <a:ext cx="4333874" cy="1028642"/>
            <a:chOff x="7153921" y="5829359"/>
            <a:chExt cx="5038078" cy="102864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EAD3ABE-E984-4D7B-ADC3-7D4D38C9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5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AFE34-D405-4581-A4CC-02072A13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29" name="Marcador de contenido 8">
            <a:extLst>
              <a:ext uri="{FF2B5EF4-FFF2-40B4-BE49-F238E27FC236}">
                <a16:creationId xmlns:a16="http://schemas.microsoft.com/office/drawing/2014/main" id="{65CD21FD-5152-A7A8-67AE-4E0208857B7E}"/>
              </a:ext>
            </a:extLst>
          </p:cNvPr>
          <p:cNvSpPr>
            <a:spLocks noGrp="1"/>
          </p:cNvSpPr>
          <p:nvPr/>
        </p:nvSpPr>
        <p:spPr>
          <a:xfrm>
            <a:off x="4019826" y="2319130"/>
            <a:ext cx="7410174" cy="37849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u="sng" dirty="0">
                <a:solidFill>
                  <a:srgbClr val="FFFFFF">
                    <a:alpha val="70000"/>
                  </a:srgbClr>
                </a:solidFill>
              </a:rPr>
              <a:t>Fabio Sepa  6637</a:t>
            </a:r>
          </a:p>
          <a:p>
            <a:r>
              <a:rPr lang="es-ES" u="sng" dirty="0">
                <a:solidFill>
                  <a:srgbClr val="FFFFFF">
                    <a:alpha val="70000"/>
                  </a:srgbClr>
                </a:solidFill>
              </a:rPr>
              <a:t>Jefferson Chariguaman 6493</a:t>
            </a:r>
          </a:p>
          <a:p>
            <a:r>
              <a:rPr lang="es-ES" u="sng" dirty="0">
                <a:solidFill>
                  <a:srgbClr val="FFFFFF">
                    <a:alpha val="70000"/>
                  </a:srgbClr>
                </a:solidFill>
              </a:rPr>
              <a:t>Edwin Camas 6483</a:t>
            </a:r>
          </a:p>
          <a:p>
            <a:r>
              <a:rPr lang="es-ES" u="sng" dirty="0">
                <a:solidFill>
                  <a:srgbClr val="FFFFFF">
                    <a:alpha val="70000"/>
                  </a:srgbClr>
                </a:solidFill>
              </a:rPr>
              <a:t>Henry Morocho 6635</a:t>
            </a:r>
          </a:p>
        </p:txBody>
      </p:sp>
    </p:spTree>
    <p:extLst>
      <p:ext uri="{BB962C8B-B14F-4D97-AF65-F5344CB8AC3E}">
        <p14:creationId xmlns:p14="http://schemas.microsoft.com/office/powerpoint/2010/main" val="1425044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845ED-C8AE-1B02-B95B-155270BA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CCB9D-FA77-1FB3-DBD3-550EF5BA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8696"/>
            <a:ext cx="10668000" cy="43813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s-ES" dirty="0">
                <a:ea typeface="+mn-lt"/>
                <a:cs typeface="+mn-lt"/>
              </a:rPr>
              <a:t>ANMARIN. (s. f.). Universidad Veracruzana. Recuperado 13 de junio de 2022, de </a:t>
            </a:r>
            <a:r>
              <a:rPr lang="es-ES" dirty="0">
                <a:ea typeface="+mn-lt"/>
                <a:cs typeface="+mn-lt"/>
                <a:hlinkClick r:id="rId2"/>
              </a:rPr>
              <a:t>https://www.uv.mx/anmarin/html-src/curses/</a:t>
            </a:r>
            <a:endParaRPr lang="es-ES">
              <a:solidFill>
                <a:srgbClr val="FFFFFF">
                  <a:alpha val="70000"/>
                </a:srgbClr>
              </a:solidFill>
            </a:endParaRPr>
          </a:p>
          <a:p>
            <a:r>
              <a:rPr lang="es-ES" dirty="0">
                <a:ea typeface="+mn-lt"/>
                <a:cs typeface="+mn-lt"/>
              </a:rPr>
              <a:t>Franco García, Á. (s. f.). Ecuación diferencial de segundo orden. Recuperado 13 de junio de 2022, de </a:t>
            </a:r>
            <a:r>
              <a:rPr lang="es-ES" dirty="0">
                <a:ea typeface="+mn-lt"/>
                <a:cs typeface="+mn-lt"/>
                <a:hlinkClick r:id="rId3"/>
              </a:rPr>
              <a:t>http://www.sc.ehu.es/sbweb/fisica_/numerico/diferencial/segundo.html</a:t>
            </a:r>
            <a:endParaRPr lang="es-ES"/>
          </a:p>
          <a:p>
            <a:r>
              <a:rPr lang="es-ES" dirty="0" err="1">
                <a:ea typeface="+mn-lt"/>
                <a:cs typeface="+mn-lt"/>
              </a:rPr>
              <a:t>mathstools</a:t>
            </a:r>
            <a:r>
              <a:rPr lang="es-ES" dirty="0">
                <a:ea typeface="+mn-lt"/>
                <a:cs typeface="+mn-lt"/>
              </a:rPr>
              <a:t>. (s. f.). </a:t>
            </a:r>
            <a:r>
              <a:rPr lang="es-ES" dirty="0" err="1">
                <a:ea typeface="+mn-lt"/>
                <a:cs typeface="+mn-lt"/>
              </a:rPr>
              <a:t>Metodos</a:t>
            </a:r>
            <a:r>
              <a:rPr lang="es-ES" dirty="0">
                <a:ea typeface="+mn-lt"/>
                <a:cs typeface="+mn-lt"/>
              </a:rPr>
              <a:t> de Runge-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—</a:t>
            </a:r>
            <a:r>
              <a:rPr lang="es-ES" dirty="0" err="1">
                <a:ea typeface="+mn-lt"/>
                <a:cs typeface="+mn-lt"/>
              </a:rPr>
              <a:t>Solucion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numerica</a:t>
            </a:r>
            <a:r>
              <a:rPr lang="es-ES" dirty="0">
                <a:ea typeface="+mn-lt"/>
                <a:cs typeface="+mn-lt"/>
              </a:rPr>
              <a:t> de ecuaciones diferenciales—</a:t>
            </a:r>
            <a:r>
              <a:rPr lang="es-ES" dirty="0" err="1">
                <a:ea typeface="+mn-lt"/>
                <a:cs typeface="+mn-lt"/>
              </a:rPr>
              <a:t>Mathstools</a:t>
            </a:r>
            <a:r>
              <a:rPr lang="es-ES" dirty="0">
                <a:ea typeface="+mn-lt"/>
                <a:cs typeface="+mn-lt"/>
              </a:rPr>
              <a:t>. Recuperado 13 de junio de 2022, de </a:t>
            </a:r>
            <a:r>
              <a:rPr lang="es-ES" dirty="0">
                <a:ea typeface="+mn-lt"/>
                <a:cs typeface="+mn-lt"/>
                <a:hlinkClick r:id="rId4"/>
              </a:rPr>
              <a:t>https://www.mathstools.com/section/main/Metodos_de_Runge_Kutta?lang=es#.YqbSIaiZO3A</a:t>
            </a:r>
            <a:endParaRPr lang="es-ES"/>
          </a:p>
          <a:p>
            <a:r>
              <a:rPr lang="es-ES" dirty="0">
                <a:ea typeface="+mn-lt"/>
                <a:cs typeface="+mn-lt"/>
              </a:rPr>
              <a:t>Métodos de Runge 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 Los métodos de Taylor tienen la propiedad de un error local de truncamiento de orden superior, pero la. (s. f.). Recuperado 13 de junio de 2022, de </a:t>
            </a:r>
            <a:r>
              <a:rPr lang="es-ES" dirty="0">
                <a:ea typeface="+mn-lt"/>
                <a:cs typeface="+mn-lt"/>
                <a:hlinkClick r:id="rId5"/>
              </a:rPr>
              <a:t>https://webcache.googleusercontent.com/search?q=cache:RjcKl7jjM-MJ:https://compinformatidf.files.wordpress.com/2018/05/mc3a9todos-de-runge-kutta.pdf+&amp;cd=20&amp;hl=es&amp;ct=clnk&amp;gl=ec</a:t>
            </a:r>
            <a:endParaRPr lang="es-ES"/>
          </a:p>
          <a:p>
            <a:endParaRPr lang="es-E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6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57DCE-593C-58D1-B828-286FB111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INTRODUCCIÓN</a:t>
            </a: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E3BDA371-E522-9AF5-FA29-1FC38AC9B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14211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2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19A56-3008-613C-AE58-4CAEE55F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522" y="2043044"/>
            <a:ext cx="5709478" cy="40529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s-ES" sz="2200" dirty="0">
                <a:ea typeface="+mn-lt"/>
                <a:cs typeface="+mn-lt"/>
              </a:rPr>
              <a:t>En análisis numérico, los métodos de Runge-</a:t>
            </a:r>
            <a:r>
              <a:rPr lang="es-ES" sz="2200" dirty="0" err="1">
                <a:ea typeface="+mn-lt"/>
                <a:cs typeface="+mn-lt"/>
              </a:rPr>
              <a:t>Kutta</a:t>
            </a:r>
            <a:r>
              <a:rPr lang="es-ES" sz="2200" dirty="0">
                <a:ea typeface="+mn-lt"/>
                <a:cs typeface="+mn-lt"/>
              </a:rPr>
              <a:t> son un conjunto de métodos genéricos iterativos, explícitos e implícitos, de resolución numérica de ecuaciones diferenciales. Este conjunto de métodos fue inicialmente desarrollado alrededor del año 1900 por los matemáticos alemanes C. Runge y M. W. </a:t>
            </a:r>
            <a:r>
              <a:rPr lang="es-ES" sz="2200" dirty="0" err="1">
                <a:ea typeface="+mn-lt"/>
                <a:cs typeface="+mn-lt"/>
              </a:rPr>
              <a:t>Kutta</a:t>
            </a:r>
            <a:r>
              <a:rPr lang="es-ES" sz="2200" dirty="0">
                <a:ea typeface="+mn-lt"/>
                <a:cs typeface="+mn-lt"/>
              </a:rPr>
              <a:t>.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BCD7A-73DD-F57E-C7EE-286555AB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/>
              <a:t>HISTORIA</a:t>
            </a:r>
          </a:p>
        </p:txBody>
      </p:sp>
    </p:spTree>
    <p:extLst>
      <p:ext uri="{BB962C8B-B14F-4D97-AF65-F5344CB8AC3E}">
        <p14:creationId xmlns:p14="http://schemas.microsoft.com/office/powerpoint/2010/main" val="297266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C57CB62-F5E9-E073-A9AE-5CF3888A03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1" r="-1" b="17720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ABE6C0-964E-2C20-66A2-B9D95A90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 dirty="0">
                <a:ea typeface="+mn-lt"/>
                <a:cs typeface="+mn-lt"/>
              </a:rPr>
              <a:t>Fue un matemático, físico y espectroscopista alemán. Fue codesarrollador y </a:t>
            </a:r>
            <a:r>
              <a:rPr lang="es-ES" sz="2400" dirty="0" err="1">
                <a:ea typeface="+mn-lt"/>
                <a:cs typeface="+mn-lt"/>
              </a:rPr>
              <a:t>co-epónimo</a:t>
            </a:r>
            <a:r>
              <a:rPr lang="es-ES" sz="2400" dirty="0">
                <a:ea typeface="+mn-lt"/>
                <a:cs typeface="+mn-lt"/>
              </a:rPr>
              <a:t> del método de Runge-</a:t>
            </a:r>
            <a:r>
              <a:rPr lang="es-ES" sz="2400" dirty="0" err="1">
                <a:ea typeface="+mn-lt"/>
                <a:cs typeface="+mn-lt"/>
              </a:rPr>
              <a:t>Kutta</a:t>
            </a:r>
            <a:r>
              <a:rPr lang="es-ES" sz="2400" dirty="0">
                <a:ea typeface="+mn-lt"/>
                <a:cs typeface="+mn-lt"/>
              </a:rPr>
              <a:t> en el campo conocido actualmente como análisis numérico.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9F36DC-99B9-ED71-47B4-45B8B264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 b="1">
                <a:ea typeface="+mj-lt"/>
                <a:cs typeface="+mj-lt"/>
              </a:rPr>
              <a:t>Carl Runge</a:t>
            </a:r>
            <a:endParaRPr lang="es-ES" sz="32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087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13E6E6DB-E561-E296-8B9F-7EE1CF58A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0037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979DB-1B3B-04E7-328B-C7D571A1C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s-ES" sz="2200" dirty="0">
                <a:ea typeface="+mn-lt"/>
                <a:cs typeface="+mn-lt"/>
              </a:rPr>
              <a:t>En 1901 desarrolló, en colaboración con Carle David </a:t>
            </a:r>
            <a:r>
              <a:rPr lang="es-ES" sz="2200" dirty="0" err="1">
                <a:ea typeface="+mn-lt"/>
                <a:cs typeface="+mn-lt"/>
              </a:rPr>
              <a:t>Tolmé</a:t>
            </a:r>
            <a:r>
              <a:rPr lang="es-ES" sz="2200" dirty="0">
                <a:ea typeface="+mn-lt"/>
                <a:cs typeface="+mn-lt"/>
              </a:rPr>
              <a:t> Runge, el método de Runge-</a:t>
            </a:r>
            <a:r>
              <a:rPr lang="es-ES" sz="2200" dirty="0" err="1">
                <a:ea typeface="+mn-lt"/>
                <a:cs typeface="+mn-lt"/>
              </a:rPr>
              <a:t>Kutta</a:t>
            </a:r>
            <a:r>
              <a:rPr lang="es-ES" sz="2200" dirty="0">
                <a:ea typeface="+mn-lt"/>
                <a:cs typeface="+mn-lt"/>
              </a:rPr>
              <a:t> para resolver ecuaciones diferenciales ordinarias. Será recordado también por el </a:t>
            </a:r>
            <a:r>
              <a:rPr lang="es-ES" sz="2200" dirty="0" err="1">
                <a:ea typeface="+mn-lt"/>
                <a:cs typeface="+mn-lt"/>
              </a:rPr>
              <a:t>teoréma</a:t>
            </a:r>
            <a:r>
              <a:rPr lang="es-ES" sz="2200" dirty="0">
                <a:ea typeface="+mn-lt"/>
                <a:cs typeface="+mn-lt"/>
              </a:rPr>
              <a:t> de </a:t>
            </a:r>
            <a:r>
              <a:rPr lang="es-ES" sz="2200" dirty="0" err="1">
                <a:ea typeface="+mn-lt"/>
                <a:cs typeface="+mn-lt"/>
              </a:rPr>
              <a:t>Zhukovsky-Kutta</a:t>
            </a:r>
            <a:r>
              <a:rPr lang="es-ES" sz="2200" dirty="0">
                <a:ea typeface="+mn-lt"/>
                <a:cs typeface="+mn-lt"/>
              </a:rPr>
              <a:t> así como por la condición de </a:t>
            </a:r>
            <a:r>
              <a:rPr lang="es-ES" sz="2200" dirty="0" err="1">
                <a:ea typeface="+mn-lt"/>
                <a:cs typeface="+mn-lt"/>
              </a:rPr>
              <a:t>Kutta</a:t>
            </a:r>
            <a:r>
              <a:rPr lang="es-ES" sz="2200" dirty="0">
                <a:ea typeface="+mn-lt"/>
                <a:cs typeface="+mn-lt"/>
              </a:rPr>
              <a:t>, ambas fundamentales en la aerodinámica potencial.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1B1156-50CD-E486-8BA3-9A5832A0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ES" sz="3200" b="1">
                <a:ea typeface="+mj-lt"/>
                <a:cs typeface="+mj-lt"/>
              </a:rPr>
              <a:t>Martin Wilhelm Kutta</a:t>
            </a:r>
            <a:endParaRPr lang="es-ES" sz="32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7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5365A8-B2F6-D9A8-DEE2-B55870B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s-ES" sz="3200"/>
              <a:t>¿Qué es una Ecuación Diferencial?</a:t>
            </a: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836A85-E2B0-48DE-B9E5-8C01D3C9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090" y="1040564"/>
            <a:ext cx="4337540" cy="5817436"/>
          </a:xfrm>
          <a:custGeom>
            <a:avLst/>
            <a:gdLst>
              <a:gd name="connsiteX0" fmla="*/ 3175347 w 4337540"/>
              <a:gd name="connsiteY0" fmla="*/ 710 h 5817436"/>
              <a:gd name="connsiteX1" fmla="*/ 3972229 w 4337540"/>
              <a:gd name="connsiteY1" fmla="*/ 94304 h 5817436"/>
              <a:gd name="connsiteX2" fmla="*/ 4337540 w 4337540"/>
              <a:gd name="connsiteY2" fmla="*/ 181400 h 5817436"/>
              <a:gd name="connsiteX3" fmla="*/ 4337540 w 4337540"/>
              <a:gd name="connsiteY3" fmla="*/ 5817436 h 5817436"/>
              <a:gd name="connsiteX4" fmla="*/ 1006557 w 4337540"/>
              <a:gd name="connsiteY4" fmla="*/ 5817436 h 5817436"/>
              <a:gd name="connsiteX5" fmla="*/ 866510 w 4337540"/>
              <a:gd name="connsiteY5" fmla="*/ 5609583 h 5817436"/>
              <a:gd name="connsiteX6" fmla="*/ 351747 w 4337540"/>
              <a:gd name="connsiteY6" fmla="*/ 2263621 h 5817436"/>
              <a:gd name="connsiteX7" fmla="*/ 1381666 w 4337540"/>
              <a:gd name="connsiteY7" fmla="*/ 845238 h 5817436"/>
              <a:gd name="connsiteX8" fmla="*/ 2751595 w 4337540"/>
              <a:gd name="connsiteY8" fmla="*/ 47742 h 5817436"/>
              <a:gd name="connsiteX9" fmla="*/ 3175347 w 433754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4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C32EE5-9008-55A9-8F50-93B63E6D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es-ES" sz="1700" dirty="0">
                <a:ea typeface="+mn-lt"/>
                <a:cs typeface="+mn-lt"/>
              </a:rPr>
              <a:t>Una ecuación diferencial es una ecuación que depende de las derivadas de otras funciones. Una ecuación diferencial, de algún modo, es el siguiente paso a la ecuación en diferencia. </a:t>
            </a:r>
            <a:endParaRPr lang="es-ES" sz="170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074740DF-1F95-B114-0497-EECB16A4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243" y="1524000"/>
            <a:ext cx="3674562" cy="37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C251F-B8D6-2CEC-893E-ECB0D82DC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a typeface="+mj-lt"/>
                <a:cs typeface="+mj-lt"/>
              </a:rPr>
              <a:t>Método de Runge-</a:t>
            </a:r>
            <a:r>
              <a:rPr lang="es-ES" b="1" dirty="0" err="1">
                <a:ea typeface="+mj-lt"/>
                <a:cs typeface="+mj-lt"/>
              </a:rPr>
              <a:t>Kutta</a:t>
            </a:r>
            <a:endParaRPr lang="es-ES" dirty="0" err="1">
              <a:ea typeface="+mj-lt"/>
              <a:cs typeface="+mj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489E3-3A78-7BC4-4A6D-4D17F213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dirty="0">
                <a:ea typeface="+mn-lt"/>
                <a:cs typeface="+mn-lt"/>
              </a:rPr>
              <a:t>Los métodos de Runge-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 son una serie de métodos numéricos para resolver ecuaciones diferenciales. Los métodos de Runge-</a:t>
            </a:r>
            <a:r>
              <a:rPr lang="es-ES" dirty="0" err="1">
                <a:ea typeface="+mn-lt"/>
                <a:cs typeface="+mn-lt"/>
              </a:rPr>
              <a:t>Kutta</a:t>
            </a:r>
            <a:r>
              <a:rPr lang="es-ES" dirty="0">
                <a:ea typeface="+mn-lt"/>
                <a:cs typeface="+mn-lt"/>
              </a:rPr>
              <a:t> tienen error de truncamiento alto, pero permiten prescindir del cálculo y evaluación de las derivadas.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7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7BCD2-7995-0CBE-582E-83CF0D56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y Desventajas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64961219-B154-B7AC-17A9-90118E5B4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010860"/>
              </p:ext>
            </p:extLst>
          </p:nvPr>
        </p:nvGraphicFramePr>
        <p:xfrm>
          <a:off x="762000" y="2286000"/>
          <a:ext cx="10668000" cy="1837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498565325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687470356"/>
                    </a:ext>
                  </a:extLst>
                </a:gridCol>
              </a:tblGrid>
              <a:tr h="435130">
                <a:tc>
                  <a:txBody>
                    <a:bodyPr/>
                    <a:lstStyle/>
                    <a:p>
                      <a:r>
                        <a:rPr lang="es-ES" dirty="0"/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90842"/>
                  </a:ext>
                </a:extLst>
              </a:tr>
              <a:tr h="1402093"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v"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Solo requiere de la </a:t>
                      </a:r>
                      <a:r>
                        <a:rPr lang="es-ES" sz="1800" b="0" i="0" u="none" strike="noStrike" noProof="0" dirty="0" err="1">
                          <a:latin typeface="Avenir Next LT Pro"/>
                        </a:rPr>
                        <a:t>funcion</a:t>
                      </a:r>
                      <a:r>
                        <a:rPr lang="es-ES" sz="1800" b="0" i="0" u="none" strike="noStrike" noProof="0" dirty="0">
                          <a:latin typeface="Avenir Next LT Pro"/>
                        </a:rPr>
                        <a:t> f(</a:t>
                      </a:r>
                      <a:r>
                        <a:rPr lang="es-ES" sz="1800" b="0" i="0" u="none" strike="noStrike" noProof="0" dirty="0" err="1">
                          <a:latin typeface="Avenir Next LT Pro"/>
                        </a:rPr>
                        <a:t>x,y</a:t>
                      </a:r>
                      <a:r>
                        <a:rPr lang="es-ES" sz="1800" b="0" i="0" u="none" strike="noStrike" noProof="0" dirty="0">
                          <a:latin typeface="Avenir Next LT Pro"/>
                        </a:rPr>
                        <a:t>) y con ello es que se trabaja. </a:t>
                      </a:r>
                      <a:endParaRPr lang="es-ES" dirty="0"/>
                    </a:p>
                    <a:p>
                      <a:pPr marL="285750" lvl="0" indent="-285750">
                        <a:buFont typeface="Wingdings"/>
                        <a:buChar char="v"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Suele usarse para mayor exactitud. </a:t>
                      </a:r>
                      <a:endParaRPr lang="es-ES" dirty="0"/>
                    </a:p>
                    <a:p>
                      <a:pPr marL="285750" lvl="0" indent="-285750">
                        <a:buFont typeface="Wingdings"/>
                        <a:buChar char="v"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 Es fácil para su programación.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v"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El lado derecho de la ecuación diferencial debe evaluarse muchas veces en cada etapa. </a:t>
                      </a:r>
                      <a:endParaRPr lang="es-ES" dirty="0"/>
                    </a:p>
                    <a:p>
                      <a:pPr marL="285750" lvl="0" indent="-285750">
                        <a:buFont typeface="Wingdings"/>
                        <a:buChar char="v"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El consumo de tiempo y costo es mayor que otros métodos</a:t>
                      </a:r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8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93333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_2SEEDS">
      <a:dk1>
        <a:srgbClr val="000000"/>
      </a:dk1>
      <a:lt1>
        <a:srgbClr val="FFFFFF"/>
      </a:lt1>
      <a:dk2>
        <a:srgbClr val="41243F"/>
      </a:dk2>
      <a:lt2>
        <a:srgbClr val="E2E8E2"/>
      </a:lt2>
      <a:accent1>
        <a:srgbClr val="BA7FB6"/>
      </a:accent1>
      <a:accent2>
        <a:srgbClr val="B596C6"/>
      </a:accent2>
      <a:accent3>
        <a:srgbClr val="C696AF"/>
      </a:accent3>
      <a:accent4>
        <a:srgbClr val="76AD9D"/>
      </a:accent4>
      <a:accent5>
        <a:srgbClr val="81ABB1"/>
      </a:accent5>
      <a:accent6>
        <a:srgbClr val="7F9ABA"/>
      </a:accent6>
      <a:hlink>
        <a:srgbClr val="568F5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891</Words>
  <Application>Microsoft Office PowerPoint</Application>
  <PresentationFormat>Panorámica</PresentationFormat>
  <Paragraphs>65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Avenir Next LT Pro</vt:lpstr>
      <vt:lpstr>Avenir Next LT Pro Light</vt:lpstr>
      <vt:lpstr>Sitka Subheading</vt:lpstr>
      <vt:lpstr>Verdana Pro</vt:lpstr>
      <vt:lpstr>Wingdings</vt:lpstr>
      <vt:lpstr>PebbleVTI</vt:lpstr>
      <vt:lpstr>ESCUELA SUPERIOR POLITECNICA DE CHIMBORAZO</vt:lpstr>
      <vt:lpstr>Equipo N° 3</vt:lpstr>
      <vt:lpstr>INTRODUCCIÓN</vt:lpstr>
      <vt:lpstr>HISTORIA</vt:lpstr>
      <vt:lpstr>Carl Runge</vt:lpstr>
      <vt:lpstr>Martin Wilhelm Kutta</vt:lpstr>
      <vt:lpstr>¿Qué es una Ecuación Diferencial?</vt:lpstr>
      <vt:lpstr>Método de Runge-Kutta</vt:lpstr>
      <vt:lpstr>Ventajas y Desventajas</vt:lpstr>
      <vt:lpstr>Presentación de PowerPoint</vt:lpstr>
      <vt:lpstr>Presentación de PowerPoint</vt:lpstr>
      <vt:lpstr>Presentación de PowerPoint</vt:lpstr>
      <vt:lpstr>El algoritmo para el método de Runge-Kutta</vt:lpstr>
      <vt:lpstr>EJEMPLO DE APLICACIÓN</vt:lpstr>
      <vt:lpstr>Python:</vt:lpstr>
      <vt:lpstr>La gráfica del resultado es :</vt:lpstr>
      <vt:lpstr>Campos de Aplicación</vt:lpstr>
      <vt:lpstr>CONCLUSIONES:</vt:lpstr>
      <vt:lpstr>Material Complementario:</vt:lpstr>
      <vt:lpstr>Bibliografía: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EDWIN EDUARDO CAMAS CAMAS</cp:lastModifiedBy>
  <cp:revision>246</cp:revision>
  <dcterms:created xsi:type="dcterms:W3CDTF">2022-06-13T04:49:40Z</dcterms:created>
  <dcterms:modified xsi:type="dcterms:W3CDTF">2022-06-13T15:40:36Z</dcterms:modified>
</cp:coreProperties>
</file>