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700" r:id="rId3"/>
    <p:sldId id="711" r:id="rId4"/>
    <p:sldId id="708" r:id="rId5"/>
    <p:sldId id="718" r:id="rId6"/>
    <p:sldId id="764" r:id="rId7"/>
    <p:sldId id="804" r:id="rId8"/>
    <p:sldId id="771" r:id="rId9"/>
    <p:sldId id="807" r:id="rId10"/>
    <p:sldId id="741" r:id="rId11"/>
    <p:sldId id="780" r:id="rId12"/>
    <p:sldId id="781" r:id="rId13"/>
    <p:sldId id="806" r:id="rId14"/>
    <p:sldId id="808" r:id="rId15"/>
    <p:sldId id="758" r:id="rId16"/>
    <p:sldId id="760" r:id="rId17"/>
    <p:sldId id="761" r:id="rId18"/>
    <p:sldId id="789" r:id="rId19"/>
    <p:sldId id="794" r:id="rId20"/>
    <p:sldId id="796" r:id="rId21"/>
    <p:sldId id="802" r:id="rId22"/>
    <p:sldId id="70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871" autoAdjust="0"/>
  </p:normalViewPr>
  <p:slideViewPr>
    <p:cSldViewPr snapToGrid="0" showGuides="1">
      <p:cViewPr>
        <p:scale>
          <a:sx n="66" d="100"/>
          <a:sy n="66" d="100"/>
        </p:scale>
        <p:origin x="8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F127-69F6-4347-9E33-EB7E38486459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3473-3444-43DA-A6E9-E42FB07C3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6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fr-FR" dirty="0">
              <a:solidFill>
                <a:srgbClr val="000000"/>
              </a:solidFill>
              <a:latin typeface="Nunito-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53473-3444-43DA-A6E9-E42FB07C380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487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71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2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1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3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53473-3444-43DA-A6E9-E42FB07C38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Résumé : </a:t>
            </a:r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EdStatsCountry.csv contient des informations globales sur l'économie de chaque pays du monde certaines valeurs manquent pour de nombreux pays, parfois la majorité des pays.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EdStatsCountry-Series.csv contient la source des données des informations contenues dans EdStatsCountry.csv. Les valeurs manquantes correspondent à la colonne "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3"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EdStatsData.csv donne l'évolution de plusieurs indicateurs pour tous les pays du monde et macro régions du monde: Beaucoup de valeurs manquantes, dans le même ordre de grandeur pour toutes les années, il y a potentiellement certains indicateurs pour lesquels des données manquent. on remarque qu'il y a exactement le même nombre de valeurs manquantes pour les années &gt;= 2020.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Footnote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f donne des informations sur année d'origine des données et description des données les valeurs manquantes correspondent à la colonne "Unnamed:4"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Series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donne des données descriptives sur les indicateurs socio économiques disponibles dans data. 6 colonnes pour lesquelles il manque toutes les valeurs et qu'on pourrait supprimer (dont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20). Il manque plus de 80 % des valeurs pour 10 autres colonnes. et près de 50 % des valeurs pour la colonne "short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definition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". Aucun doublon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Bilan sur 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comporte bien des données éducatives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Tous les pays du monde semblent y être intégrés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Il semble y avoir un nombre important de données par pays pour procéder à des analyses comparatives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un regroupement par décennies permet de voir que procéder à une analyse sur la période 2010-2017 devrait permettre de procéder à une première analyse.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On va procéder à notre analyse en utilisant les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donnnées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de data enrichies de l'information "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Region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" pour faire des analyses d'indicateurs par groupes de pays.</a:t>
            </a: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9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DA0-6C33-4B42-9375-412B0CF5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3D7-63CC-41F9-8A7A-B9580A77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C1A-38EB-4F9A-8E8B-EA08025E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6AC0-8E54-445E-A8B7-F176F767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D2A2-6501-493A-A8FB-960599C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141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FEB-0DA9-45AA-8D5A-544D7F1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19CB-2744-4880-B316-F941722C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03C0-84FA-471C-9BFC-BB12C2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8007-106E-4DA4-9CFA-44BD3C7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E455-7F39-4B8A-90F2-C49A2C9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045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59C83-502F-487B-8B00-BD1A240D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BDFE-2C7F-42B0-8021-F9AC4B21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114-401E-4602-B03F-226F62D0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A251-9E4C-4556-B6B1-2F263ED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E0D9-D3FB-4963-9319-CCD4EF3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9531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6E25B-DFB8-4097-9940-B3A7F432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62E61-CC73-4C09-8679-E48F4504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50397-F33C-4C69-A727-ECF99392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623AA-C9B4-444B-8A13-F430D3E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B5C42-4C5E-4EB9-ADDC-A8E6B2BA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BBD4-7295-4802-A1C3-2B7CB81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DA5FD-8625-494E-BCDF-91D96527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58C20-8A16-4E30-99F9-7F1A11D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F5D75-4329-4999-89FD-5B9291F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2A0A0-BB85-4BDC-8569-F0DF1F9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2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CD18-1856-4722-BC35-041B010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188D1-030F-4E84-9948-06FE57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778B-F3B3-4026-8B7F-7DD7BA0C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436EC-1698-4B90-BDE5-34775B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ACC85-51C8-4E5A-9464-A803E45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9BDF3-8F9D-4355-A433-B53AE21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73247-7504-4DF0-9EA3-C7D0DB07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90378-D711-4C73-8C8B-8BEBCAFE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039DC-2C27-4E5F-BA67-D4CB512F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D1CA1-FF45-4B2A-AF2F-022878D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5328D-AE50-4E34-9D99-D756CCB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4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93A64-6032-4740-945E-DE134BFA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05F6E-53DE-47A8-8E8C-4C8811FD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1D43A4-463D-4D2B-86BE-FF83F486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9B1A87-6D20-44D4-A3E9-5B0C30C8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D2A1B6-4F13-49D0-A3D6-7BDFF147A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F9260C-C25D-4999-9F68-406A418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291E8-F5E0-4598-946D-A25798C3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A812A8-8B8E-4E4A-AD3A-0686ED7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0F038-10FF-4E57-A8C9-0744B3D2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24978F-9BEF-4B2A-A151-B11CA43E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FED3A-7A6C-454A-B33F-5FB72CE9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3F319-F3B2-4011-9A67-FBB1D9D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5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E79C00-C795-4C31-87BC-E8BED11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FAAD7-FBE7-4E1B-95C7-4E417AE3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5C2AE-7A00-46F6-9B24-B8A10C1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6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F2A8-C41D-41CA-BCB6-A9E89325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838F-19A6-4350-9F67-04D0A95F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49B33-B010-4F5C-AE4C-43249673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E544E3-9DF6-43CA-B38D-56E9598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DC872-B2CE-4708-9A90-07F58EF5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5021A-A69B-4E1C-B487-821C14E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695-B64C-4D99-8864-65F2370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409-C243-4A10-BD3D-2B73F4A6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9CE0-F6BA-43AC-B169-19C81F6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B3A5-DB5C-4EE4-A851-ED4CDD1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3C3B-BF19-42DE-A8D3-C579DBBB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9473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90CBB-87E8-4C93-B5C7-A223E193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9A0D6-0624-4CE7-BC9D-EB5F18CDF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489C7-1ADE-484D-9B4C-A965F151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143860-914D-4015-A4CC-40EA831D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BA776-F88A-4F4B-B9D0-2895346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EB511-E1E9-4647-AE49-10EF6BC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3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3009F-2F8B-45B7-9909-7B5D86E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6DD57-E4DA-4DBF-A07D-1435C2E7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C2328-EEAC-4F27-93EB-3AEDB662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75638-AC4C-41A1-8ADB-23A834F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BB3D-0B9E-461C-ACB2-D4512B4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794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0C5EE-42F6-4BAB-A30C-18FBF34B4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FE1FA-58EA-475A-8733-552405B6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31C0-C2BC-4C1D-B1C5-3666A67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FB9B7-2059-45FA-8DB3-AE9F8A49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EEA5C-1FC2-446A-B865-1372EC1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76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6BDE-DBC7-4C24-A636-088C8874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3508-D0EE-4541-BCEC-DD257E41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57DB-7CB0-413A-B18C-F6B5B91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99BC-0B7C-450A-B6FA-C9FFD4C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26A-38C0-4A30-B688-5545999D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562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9234-CFE9-4703-A28E-EFC4296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8A2E-8705-4157-8776-31448916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DF114-8A23-465C-B9D3-BA95780B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D197-0135-47FB-947F-7B482A1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EF51-394F-4EAA-8F9E-01DFEAB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CBBF-6B19-4146-81E7-48BDC29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55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FAD-9232-4345-B6EC-985BE3B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3A80-E186-42AA-823E-52FF8980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0D5-0850-4322-8103-31F254B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9611-B1B6-43B3-A412-328380A7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977A-C6F1-4BF7-A924-9878DD78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7F981-3BD0-42A8-BC4D-2F1F5769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3B9F-63AE-4FF5-92D6-0E053CA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ACA7B-627C-4398-AF80-F8CECF8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929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5226-B77C-4C1B-B00E-570D327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453-85CC-41B3-8040-FAC19EF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B93DB-7DE1-4A7F-AB3B-3AC7F94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E6F9-04F4-4CC4-814E-FFDE251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72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A0BC7-7B40-46EB-873B-46BE9B2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B32A-15EE-456C-A944-5783354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3DB9-B185-40D8-AB38-D4B4E39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157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CD4-7A3D-410B-BE48-D7DBE54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667-91DA-4A57-8CF8-B4681A02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8D7AC-C1A0-4127-9DC9-228BFF07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EE23-F038-44C8-9CF0-873546D2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0870-7DEF-4E27-9A7B-4E5FE86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E13-09EB-4FCF-B5E3-B978F28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4302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361-1F0C-41FA-9304-53FC502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FD0F-E586-477C-9E22-01996ADE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815C-0ACA-4425-8D83-FDC82234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5877-EDEF-4851-9858-CA1633E8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AAD7-B864-493F-8224-D89FF16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E462-033B-4611-8159-842674A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942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A05F4-97FA-49BA-ADA5-9215E597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9CF0-B0AE-42B3-8B93-C1466F1B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8D74-1269-4164-8F26-E56F32B1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33FF-BAF2-4B4D-ACFC-55AFD86689F7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021C-E2C0-4E3B-BCB3-4B5DF986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B5C-EBD7-4B70-A671-31281637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B40395-959D-4B8E-B436-983E051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9E6FE-9F5D-499A-9630-ACE58DCC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9DB8C-ECAF-4AEE-B53C-55228FED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51BB-28E4-40F1-B3C5-94CEE6E7DE40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CD6ED-46A7-4CF2-AFB5-62D50F97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BDDB9-9131-45B2-B80A-12623DFA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7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lorencemeichel.blogspot.com/2009/11/code-cartographie-savoir-et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mmons.wikimedia.org/wiki/File:Simple_Monitor_Icon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ixabay.com/en/user-person-people-profile-account-163324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68EECA-BC6E-483C-A218-84AD2DBA04AD}"/>
              </a:ext>
            </a:extLst>
          </p:cNvPr>
          <p:cNvSpPr txBox="1"/>
          <p:nvPr/>
        </p:nvSpPr>
        <p:spPr>
          <a:xfrm>
            <a:off x="3093981" y="1211910"/>
            <a:ext cx="723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Formation : </a:t>
            </a:r>
            <a:r>
              <a:rPr lang="fr-FR" sz="3200" b="1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fr-FR" sz="3200" b="1" dirty="0" err="1">
                <a:solidFill>
                  <a:prstClr val="white"/>
                </a:solidFill>
                <a:latin typeface="Calibri" panose="020F0502020204030204"/>
              </a:rPr>
              <a:t>Scientist</a:t>
            </a:r>
            <a:br>
              <a:rPr lang="fr-FR" sz="32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Plateforme : </a:t>
            </a:r>
            <a:r>
              <a:rPr lang="fr-FR" sz="2800" b="1" dirty="0">
                <a:solidFill>
                  <a:prstClr val="white"/>
                </a:solidFill>
                <a:latin typeface="Calibri" panose="020F0502020204030204"/>
              </a:rPr>
              <a:t>OPENCLASSROOMS </a:t>
            </a:r>
            <a:br>
              <a:rPr lang="fr-FR" sz="1600" dirty="0">
                <a:solidFill>
                  <a:schemeClr val="bg1"/>
                </a:solidFill>
              </a:rPr>
            </a:br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1878E-0240-4A48-A399-496F413FE930}"/>
              </a:ext>
            </a:extLst>
          </p:cNvPr>
          <p:cNvGrpSpPr/>
          <p:nvPr/>
        </p:nvGrpSpPr>
        <p:grpSpPr>
          <a:xfrm>
            <a:off x="666407" y="797550"/>
            <a:ext cx="2196000" cy="2052000"/>
            <a:chOff x="2634907" y="3629650"/>
            <a:chExt cx="2196000" cy="2052000"/>
          </a:xfrm>
        </p:grpSpPr>
        <p:sp>
          <p:nvSpPr>
            <p:cNvPr id="17" name="Triangle isocèle 12">
              <a:extLst>
                <a:ext uri="{FF2B5EF4-FFF2-40B4-BE49-F238E27FC236}">
                  <a16:creationId xmlns:a16="http://schemas.microsoft.com/office/drawing/2014/main" id="{6D3CEC0E-671E-47F8-9E86-EA425A9437E4}"/>
                </a:ext>
              </a:extLst>
            </p:cNvPr>
            <p:cNvSpPr/>
            <p:nvPr/>
          </p:nvSpPr>
          <p:spPr>
            <a:xfrm>
              <a:off x="3216662" y="5329977"/>
              <a:ext cx="1614245" cy="351672"/>
            </a:xfrm>
            <a:custGeom>
              <a:avLst/>
              <a:gdLst>
                <a:gd name="connsiteX0" fmla="*/ 0 w 993049"/>
                <a:gd name="connsiteY0" fmla="*/ 1047750 h 1047750"/>
                <a:gd name="connsiteX1" fmla="*/ 496525 w 993049"/>
                <a:gd name="connsiteY1" fmla="*/ 0 h 1047750"/>
                <a:gd name="connsiteX2" fmla="*/ 993049 w 993049"/>
                <a:gd name="connsiteY2" fmla="*/ 1047750 h 1047750"/>
                <a:gd name="connsiteX3" fmla="*/ 0 w 993049"/>
                <a:gd name="connsiteY3" fmla="*/ 1047750 h 1047750"/>
                <a:gd name="connsiteX0" fmla="*/ 0 w 1991950"/>
                <a:gd name="connsiteY0" fmla="*/ 514350 h 514350"/>
                <a:gd name="connsiteX1" fmla="*/ 1991950 w 1991950"/>
                <a:gd name="connsiteY1" fmla="*/ 0 h 514350"/>
                <a:gd name="connsiteX2" fmla="*/ 993049 w 1991950"/>
                <a:gd name="connsiteY2" fmla="*/ 514350 h 514350"/>
                <a:gd name="connsiteX3" fmla="*/ 0 w 1991950"/>
                <a:gd name="connsiteY3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1950" h="514350">
                  <a:moveTo>
                    <a:pt x="0" y="514350"/>
                  </a:moveTo>
                  <a:lnTo>
                    <a:pt x="1991950" y="0"/>
                  </a:lnTo>
                  <a:lnTo>
                    <a:pt x="993049" y="514350"/>
                  </a:lnTo>
                  <a:lnTo>
                    <a:pt x="0" y="51435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32E86F-C9E5-4E18-B488-5FEF252B2D8A}"/>
                </a:ext>
              </a:extLst>
            </p:cNvPr>
            <p:cNvGrpSpPr/>
            <p:nvPr/>
          </p:nvGrpSpPr>
          <p:grpSpPr>
            <a:xfrm>
              <a:off x="2634907" y="3629650"/>
              <a:ext cx="1433602" cy="2052000"/>
              <a:chOff x="2634907" y="3629650"/>
              <a:chExt cx="1433602" cy="2052000"/>
            </a:xfrm>
          </p:grpSpPr>
          <p:sp>
            <p:nvSpPr>
              <p:cNvPr id="19" name="Forme libre : forme 8">
                <a:extLst>
                  <a:ext uri="{FF2B5EF4-FFF2-40B4-BE49-F238E27FC236}">
                    <a16:creationId xmlns:a16="http://schemas.microsoft.com/office/drawing/2014/main" id="{8B5EF06A-1073-435F-9D8E-AA28DBE1EB8D}"/>
                  </a:ext>
                </a:extLst>
              </p:cNvPr>
              <p:cNvSpPr/>
              <p:nvPr/>
            </p:nvSpPr>
            <p:spPr>
              <a:xfrm>
                <a:off x="3353004" y="4222253"/>
                <a:ext cx="715505" cy="1459397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22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6">
                <a:extLst>
                  <a:ext uri="{FF2B5EF4-FFF2-40B4-BE49-F238E27FC236}">
                    <a16:creationId xmlns:a16="http://schemas.microsoft.com/office/drawing/2014/main" id="{F842CEAB-122D-4FDC-A98D-0B559E784CDC}"/>
                  </a:ext>
                </a:extLst>
              </p:cNvPr>
              <p:cNvSpPr/>
              <p:nvPr/>
            </p:nvSpPr>
            <p:spPr>
              <a:xfrm>
                <a:off x="2637499" y="4222253"/>
                <a:ext cx="715505" cy="1459397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91455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Cercle : creux 9">
                <a:extLst>
                  <a:ext uri="{FF2B5EF4-FFF2-40B4-BE49-F238E27FC236}">
                    <a16:creationId xmlns:a16="http://schemas.microsoft.com/office/drawing/2014/main" id="{A4923A0A-8455-428E-897D-C42C980B22CF}"/>
                  </a:ext>
                </a:extLst>
              </p:cNvPr>
              <p:cNvSpPr/>
              <p:nvPr/>
            </p:nvSpPr>
            <p:spPr>
              <a:xfrm>
                <a:off x="2634907" y="3629650"/>
                <a:ext cx="1388878" cy="1353885"/>
              </a:xfrm>
              <a:prstGeom prst="donut">
                <a:avLst>
                  <a:gd name="adj" fmla="val 6351"/>
                </a:avLst>
              </a:prstGeom>
              <a:solidFill>
                <a:srgbClr val="CC0A4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Ellipse 10">
                <a:extLst>
                  <a:ext uri="{FF2B5EF4-FFF2-40B4-BE49-F238E27FC236}">
                    <a16:creationId xmlns:a16="http://schemas.microsoft.com/office/drawing/2014/main" id="{23D1895D-2F17-4710-B387-76034FEE6C14}"/>
                  </a:ext>
                </a:extLst>
              </p:cNvPr>
              <p:cNvSpPr/>
              <p:nvPr/>
            </p:nvSpPr>
            <p:spPr>
              <a:xfrm>
                <a:off x="2755415" y="3743755"/>
                <a:ext cx="1136355" cy="1107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ZoneTexte 34">
                <a:extLst>
                  <a:ext uri="{FF2B5EF4-FFF2-40B4-BE49-F238E27FC236}">
                    <a16:creationId xmlns:a16="http://schemas.microsoft.com/office/drawing/2014/main" id="{0138E318-E2B1-46C1-BD8C-E9E9CA725940}"/>
                  </a:ext>
                </a:extLst>
              </p:cNvPr>
              <p:cNvSpPr txBox="1"/>
              <p:nvPr/>
            </p:nvSpPr>
            <p:spPr>
              <a:xfrm>
                <a:off x="2816630" y="4007191"/>
                <a:ext cx="1251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fr-FR" b="1" dirty="0">
                    <a:solidFill>
                      <a:prstClr val="black"/>
                    </a:solidFill>
                  </a:rPr>
                  <a:t> Miloud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MIHOUBI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8647F2-7E5D-4868-80CA-8D3B4CB6F1C3}"/>
              </a:ext>
            </a:extLst>
          </p:cNvPr>
          <p:cNvGrpSpPr/>
          <p:nvPr/>
        </p:nvGrpSpPr>
        <p:grpSpPr>
          <a:xfrm>
            <a:off x="10577858" y="4875203"/>
            <a:ext cx="1409700" cy="1815883"/>
            <a:chOff x="701447" y="2369593"/>
            <a:chExt cx="1889314" cy="280226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94D32E-17C4-41FA-BAE6-94C3761B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01447" y="2369593"/>
              <a:ext cx="1889314" cy="184208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FD2A80-F40D-42D0-A7A4-2E56FC6D6F93}"/>
                </a:ext>
              </a:extLst>
            </p:cNvPr>
            <p:cNvGrpSpPr/>
            <p:nvPr/>
          </p:nvGrpSpPr>
          <p:grpSpPr>
            <a:xfrm>
              <a:off x="731814" y="3540789"/>
              <a:ext cx="1828580" cy="1631068"/>
              <a:chOff x="731814" y="3540789"/>
              <a:chExt cx="1828580" cy="163106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2BDB178-3D37-4E1F-90A1-B5EEF64EE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731814" y="3540789"/>
                <a:ext cx="1828580" cy="163106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D1A0E44-4FE5-46F0-8FB8-3EC0753FE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1429827" y="4207562"/>
                <a:ext cx="432554" cy="227318"/>
              </a:xfrm>
              <a:prstGeom prst="rect">
                <a:avLst/>
              </a:prstGeom>
            </p:spPr>
          </p:pic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260E2CF-D367-441C-AC6B-BEE6372D82D8}"/>
              </a:ext>
            </a:extLst>
          </p:cNvPr>
          <p:cNvSpPr/>
          <p:nvPr/>
        </p:nvSpPr>
        <p:spPr>
          <a:xfrm>
            <a:off x="4787443" y="3716064"/>
            <a:ext cx="2056386" cy="1697318"/>
          </a:xfrm>
          <a:prstGeom prst="ellipse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323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FF4F3-CDFA-402F-AD41-525BE9786CA5}"/>
              </a:ext>
            </a:extLst>
          </p:cNvPr>
          <p:cNvSpPr txBox="1"/>
          <p:nvPr/>
        </p:nvSpPr>
        <p:spPr>
          <a:xfrm>
            <a:off x="1248162" y="3677800"/>
            <a:ext cx="9873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PROJET 2 :  </a:t>
            </a:r>
            <a:r>
              <a:rPr lang="fr-FR" sz="3200" b="1" dirty="0">
                <a:solidFill>
                  <a:schemeClr val="bg1"/>
                </a:solidFill>
                <a:latin typeface="Calibri" panose="020F0502020204030204"/>
              </a:rPr>
              <a:t>Analyse des données de systèmes éducatifs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0885F0-796A-49D2-B5F9-F3AE349F47B4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39" name="Groupe 5">
              <a:extLst>
                <a:ext uri="{FF2B5EF4-FFF2-40B4-BE49-F238E27FC236}">
                  <a16:creationId xmlns:a16="http://schemas.microsoft.com/office/drawing/2014/main" id="{2E8B274B-F7BC-4AB9-BD30-97E811295496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41" name="Connecteur droit 6">
                <a:extLst>
                  <a:ext uri="{FF2B5EF4-FFF2-40B4-BE49-F238E27FC236}">
                    <a16:creationId xmlns:a16="http://schemas.microsoft.com/office/drawing/2014/main" id="{8DE9568B-7E6A-442D-8454-408989A4992D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7">
                <a:extLst>
                  <a:ext uri="{FF2B5EF4-FFF2-40B4-BE49-F238E27FC236}">
                    <a16:creationId xmlns:a16="http://schemas.microsoft.com/office/drawing/2014/main" id="{FDE3EF57-3A9D-4830-A420-28D7C69B6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8">
                <a:extLst>
                  <a:ext uri="{FF2B5EF4-FFF2-40B4-BE49-F238E27FC236}">
                    <a16:creationId xmlns:a16="http://schemas.microsoft.com/office/drawing/2014/main" id="{6855020B-9A12-4146-BB70-706B137C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9">
                <a:extLst>
                  <a:ext uri="{FF2B5EF4-FFF2-40B4-BE49-F238E27FC236}">
                    <a16:creationId xmlns:a16="http://schemas.microsoft.com/office/drawing/2014/main" id="{C15153A3-6D22-4587-9923-421FD20DF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10">
                <a:extLst>
                  <a:ext uri="{FF2B5EF4-FFF2-40B4-BE49-F238E27FC236}">
                    <a16:creationId xmlns:a16="http://schemas.microsoft.com/office/drawing/2014/main" id="{AFB019EA-435B-4CA9-AFEA-716CE6F7E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475561-AF3F-458E-99C7-9A76ED1E582A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Titre 1">
            <a:extLst>
              <a:ext uri="{FF2B5EF4-FFF2-40B4-BE49-F238E27FC236}">
                <a16:creationId xmlns:a16="http://schemas.microsoft.com/office/drawing/2014/main" id="{F90561A7-3BBA-4B09-9F2C-1C4F1771E70E}"/>
              </a:ext>
            </a:extLst>
          </p:cNvPr>
          <p:cNvSpPr txBox="1">
            <a:spLocks/>
          </p:cNvSpPr>
          <p:nvPr/>
        </p:nvSpPr>
        <p:spPr>
          <a:xfrm>
            <a:off x="4430715" y="149556"/>
            <a:ext cx="32004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fr-FR" sz="4000" dirty="0">
                <a:solidFill>
                  <a:srgbClr val="C00000"/>
                </a:solidFill>
              </a:rPr>
              <a:t>Présentation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5DA023-0CE4-486C-A7F9-14F29FA361CF}"/>
              </a:ext>
            </a:extLst>
          </p:cNvPr>
          <p:cNvGrpSpPr/>
          <p:nvPr/>
        </p:nvGrpSpPr>
        <p:grpSpPr>
          <a:xfrm>
            <a:off x="9909649" y="521383"/>
            <a:ext cx="2798762" cy="2234632"/>
            <a:chOff x="10051812" y="281214"/>
            <a:chExt cx="2798762" cy="22346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33BD3BF-4A45-4F1F-9A36-CC07E243A224}"/>
                </a:ext>
              </a:extLst>
            </p:cNvPr>
            <p:cNvGrpSpPr/>
            <p:nvPr/>
          </p:nvGrpSpPr>
          <p:grpSpPr>
            <a:xfrm>
              <a:off x="10481299" y="281214"/>
              <a:ext cx="2369275" cy="2234632"/>
              <a:chOff x="7658529" y="2602197"/>
              <a:chExt cx="1836000" cy="1692000"/>
            </a:xfrm>
          </p:grpSpPr>
          <p:sp>
            <p:nvSpPr>
              <p:cNvPr id="50" name="Triangle isocèle 12">
                <a:extLst>
                  <a:ext uri="{FF2B5EF4-FFF2-40B4-BE49-F238E27FC236}">
                    <a16:creationId xmlns:a16="http://schemas.microsoft.com/office/drawing/2014/main" id="{1301E163-FF79-4304-91D7-D5B2AA8B6140}"/>
                  </a:ext>
                </a:extLst>
              </p:cNvPr>
              <p:cNvSpPr/>
              <p:nvPr/>
            </p:nvSpPr>
            <p:spPr>
              <a:xfrm>
                <a:off x="8144915" y="4004221"/>
                <a:ext cx="1349614" cy="289975"/>
              </a:xfrm>
              <a:custGeom>
                <a:avLst/>
                <a:gdLst>
                  <a:gd name="connsiteX0" fmla="*/ 0 w 993049"/>
                  <a:gd name="connsiteY0" fmla="*/ 1047750 h 1047750"/>
                  <a:gd name="connsiteX1" fmla="*/ 496525 w 993049"/>
                  <a:gd name="connsiteY1" fmla="*/ 0 h 1047750"/>
                  <a:gd name="connsiteX2" fmla="*/ 993049 w 993049"/>
                  <a:gd name="connsiteY2" fmla="*/ 1047750 h 1047750"/>
                  <a:gd name="connsiteX3" fmla="*/ 0 w 993049"/>
                  <a:gd name="connsiteY3" fmla="*/ 1047750 h 1047750"/>
                  <a:gd name="connsiteX0" fmla="*/ 0 w 1991950"/>
                  <a:gd name="connsiteY0" fmla="*/ 514350 h 514350"/>
                  <a:gd name="connsiteX1" fmla="*/ 1991950 w 1991950"/>
                  <a:gd name="connsiteY1" fmla="*/ 0 h 514350"/>
                  <a:gd name="connsiteX2" fmla="*/ 993049 w 1991950"/>
                  <a:gd name="connsiteY2" fmla="*/ 514350 h 514350"/>
                  <a:gd name="connsiteX3" fmla="*/ 0 w 1991950"/>
                  <a:gd name="connsiteY3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950" h="514350">
                    <a:moveTo>
                      <a:pt x="0" y="514350"/>
                    </a:moveTo>
                    <a:lnTo>
                      <a:pt x="1991950" y="0"/>
                    </a:lnTo>
                    <a:lnTo>
                      <a:pt x="993049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16">
                <a:extLst>
                  <a:ext uri="{FF2B5EF4-FFF2-40B4-BE49-F238E27FC236}">
                    <a16:creationId xmlns:a16="http://schemas.microsoft.com/office/drawing/2014/main" id="{016E721C-47C4-47B6-A9BC-AA7ADEFDE28D}"/>
                  </a:ext>
                </a:extLst>
              </p:cNvPr>
              <p:cNvSpPr/>
              <p:nvPr/>
            </p:nvSpPr>
            <p:spPr>
              <a:xfrm>
                <a:off x="8258905" y="3090835"/>
                <a:ext cx="598209" cy="1203362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0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orme libre : forme 17">
                <a:extLst>
                  <a:ext uri="{FF2B5EF4-FFF2-40B4-BE49-F238E27FC236}">
                    <a16:creationId xmlns:a16="http://schemas.microsoft.com/office/drawing/2014/main" id="{BF509D26-B75E-4754-8686-CBCCD2AD40A4}"/>
                  </a:ext>
                </a:extLst>
              </p:cNvPr>
              <p:cNvSpPr/>
              <p:nvPr/>
            </p:nvSpPr>
            <p:spPr>
              <a:xfrm>
                <a:off x="7660696" y="3090835"/>
                <a:ext cx="598209" cy="1203362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89954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Cercle : creux 18">
                <a:extLst>
                  <a:ext uri="{FF2B5EF4-FFF2-40B4-BE49-F238E27FC236}">
                    <a16:creationId xmlns:a16="http://schemas.microsoft.com/office/drawing/2014/main" id="{3614378C-A451-4025-B7A2-B4A6A282AFF7}"/>
                  </a:ext>
                </a:extLst>
              </p:cNvPr>
              <p:cNvSpPr/>
              <p:nvPr/>
            </p:nvSpPr>
            <p:spPr>
              <a:xfrm>
                <a:off x="7658529" y="2602197"/>
                <a:ext cx="1161193" cy="1116362"/>
              </a:xfrm>
              <a:prstGeom prst="donut">
                <a:avLst>
                  <a:gd name="adj" fmla="val 6351"/>
                </a:avLst>
              </a:prstGeom>
              <a:solidFill>
                <a:srgbClr val="C4D30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Ellipse 19">
                <a:extLst>
                  <a:ext uri="{FF2B5EF4-FFF2-40B4-BE49-F238E27FC236}">
                    <a16:creationId xmlns:a16="http://schemas.microsoft.com/office/drawing/2014/main" id="{7EE182EB-0A93-40B4-A21C-00D4053CB03F}"/>
                  </a:ext>
                </a:extLst>
              </p:cNvPr>
              <p:cNvSpPr/>
              <p:nvPr/>
            </p:nvSpPr>
            <p:spPr>
              <a:xfrm>
                <a:off x="7759282" y="2696284"/>
                <a:ext cx="950067" cy="913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44D20A-3778-4B6E-BD7D-6C22F8B54B34}"/>
                </a:ext>
              </a:extLst>
            </p:cNvPr>
            <p:cNvSpPr txBox="1"/>
            <p:nvPr/>
          </p:nvSpPr>
          <p:spPr>
            <a:xfrm>
              <a:off x="10051812" y="685215"/>
              <a:ext cx="23692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scientist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38557" y="1669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BF0C628-A364-44FB-A8F6-6866F7EE84F7}"/>
              </a:ext>
            </a:extLst>
          </p:cNvPr>
          <p:cNvGrpSpPr/>
          <p:nvPr/>
        </p:nvGrpSpPr>
        <p:grpSpPr>
          <a:xfrm>
            <a:off x="-14513" y="813996"/>
            <a:ext cx="11465030" cy="5836110"/>
            <a:chOff x="-14513" y="813996"/>
            <a:chExt cx="11465030" cy="583611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8AFE7C8-99FE-49E0-89BF-DE21591FE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513" y="813996"/>
              <a:ext cx="11465030" cy="5836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8B095B-A930-4765-A856-138FAC7E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553" y="1260615"/>
              <a:ext cx="5616364" cy="3773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0396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F6C33ED-3197-41AC-AA18-29E3518C702E}"/>
              </a:ext>
            </a:extLst>
          </p:cNvPr>
          <p:cNvGrpSpPr/>
          <p:nvPr/>
        </p:nvGrpSpPr>
        <p:grpSpPr>
          <a:xfrm>
            <a:off x="229052" y="606810"/>
            <a:ext cx="11105623" cy="6157476"/>
            <a:chOff x="229052" y="606810"/>
            <a:chExt cx="11105623" cy="6157476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4E30EA5-3F3B-43E0-9B53-FCC5AA1A8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52" y="606810"/>
              <a:ext cx="11105623" cy="615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1083D9-1825-4FDD-8547-60F5DB4D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447" y="1118384"/>
              <a:ext cx="6973273" cy="329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7943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81451CA-FFCD-4B48-967C-5F48921D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3" y="751688"/>
            <a:ext cx="10874375" cy="59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502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BE930-2356-47D3-834D-59D317FDBCD5}"/>
              </a:ext>
            </a:extLst>
          </p:cNvPr>
          <p:cNvSpPr txBox="1"/>
          <p:nvPr/>
        </p:nvSpPr>
        <p:spPr>
          <a:xfrm>
            <a:off x="1132114" y="1940002"/>
            <a:ext cx="10929257" cy="297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b="1" dirty="0"/>
              <a:t> SP.POP.TOTL</a:t>
            </a:r>
            <a:r>
              <a:rPr lang="fr-FR" sz="1600" dirty="0"/>
              <a:t> : Inscriptions dans l'enseignement post-secondaire non supérieur, les deux sexes (nombre)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  </a:t>
            </a:r>
            <a:r>
              <a:rPr lang="fr-FR" sz="1600" b="1" dirty="0"/>
              <a:t>IT.NET.USER.P2</a:t>
            </a:r>
            <a:r>
              <a:rPr lang="fr-FR" sz="1600" dirty="0"/>
              <a:t> : Internautes (pour 100 personnes)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 </a:t>
            </a:r>
            <a:r>
              <a:rPr lang="fr-FR" sz="1600" b="1" dirty="0"/>
              <a:t>SE.TER.ENRL</a:t>
            </a:r>
            <a:r>
              <a:rPr lang="fr-FR" sz="1600" dirty="0"/>
              <a:t> : Inscriptions dans l'enseignement supérieur, tous les programmes, les deux sexes (nombre)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 </a:t>
            </a:r>
            <a:r>
              <a:rPr lang="fr-FR" sz="1600" b="1" dirty="0"/>
              <a:t>SP.POP.1524.TO.UN</a:t>
            </a:r>
            <a:r>
              <a:rPr lang="fr-FR" sz="1600" dirty="0"/>
              <a:t> : Population, 15-24 ans, total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 </a:t>
            </a:r>
            <a:r>
              <a:rPr lang="fr-FR" sz="1600" b="1" dirty="0"/>
              <a:t>UIS.E.3</a:t>
            </a:r>
            <a:r>
              <a:rPr lang="fr-FR" sz="1600" dirty="0"/>
              <a:t> : Inscriptions dans l'enseignement secondaire supérieur, des deux sexes (nombre)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 </a:t>
            </a:r>
            <a:r>
              <a:rPr lang="fr-FR" sz="1600" b="1" dirty="0"/>
              <a:t>UIS.E.4</a:t>
            </a:r>
            <a:r>
              <a:rPr lang="fr-FR" sz="1600" dirty="0"/>
              <a:t> : Inscriptions dans l'enseignement post-secondaire non supérieur, les deux sexes (nombre)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ACD5D-4158-4549-B3E6-C956247ED5DD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A907A-1B32-4ED8-8B75-295BEC2CA44D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6C41CA07-E826-47A0-A403-0653E4B1220B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369B5F9E-2740-47F7-B948-0E6F6174C5CF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0ABE4988-83FB-4EDC-9841-B78FE8795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248CBE3B-C543-4424-869A-0758BA11E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5D605432-BBEB-4F71-9CAB-4AA576146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4110F2A-7E2A-4DE7-82F3-B572D0028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FC4759-5996-4104-893C-F18FF167EA93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346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8B651-F899-4736-A955-026C529FFC13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ente les indicateurs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8E1846-3424-48A0-BEE6-C8987061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8" y="679250"/>
            <a:ext cx="10815183" cy="58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459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4827A60-78B6-4E80-B175-6839BA42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46164"/>
            <a:ext cx="11325225" cy="59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1F1886-1AE2-4175-A278-A2D61A2D5EF8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ente les indicateurs</a:t>
            </a:r>
          </a:p>
        </p:txBody>
      </p:sp>
    </p:spTree>
    <p:extLst>
      <p:ext uri="{BB962C8B-B14F-4D97-AF65-F5344CB8AC3E}">
        <p14:creationId xmlns:p14="http://schemas.microsoft.com/office/powerpoint/2010/main" val="7939081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253F4D4-0FB8-4588-BBB9-4D64A326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628914"/>
            <a:ext cx="11102900" cy="60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1EAC6-C890-4AB7-AB6D-AA5E06E7B666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ente les indicateurs</a:t>
            </a:r>
          </a:p>
        </p:txBody>
      </p:sp>
    </p:spTree>
    <p:extLst>
      <p:ext uri="{BB962C8B-B14F-4D97-AF65-F5344CB8AC3E}">
        <p14:creationId xmlns:p14="http://schemas.microsoft.com/office/powerpoint/2010/main" val="185249356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EB1D0E99-6714-4773-A499-C98651D2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1" y="644284"/>
            <a:ext cx="10799086" cy="6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4E7B1C-3040-4BE0-87DA-19068B57E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121653"/>
            <a:ext cx="5805491" cy="25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7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DF6C0579-36A3-43F0-BF53-EDEFB718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7" y="1260365"/>
            <a:ext cx="488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B331E5D-FA03-4125-8B62-5193CF1F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88" y="1431815"/>
            <a:ext cx="56292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74D4E-CB24-4FB5-B959-A16849174A0F}"/>
              </a:ext>
            </a:extLst>
          </p:cNvPr>
          <p:cNvSpPr txBox="1"/>
          <p:nvPr/>
        </p:nvSpPr>
        <p:spPr>
          <a:xfrm>
            <a:off x="2881315" y="151833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2800" dirty="0"/>
              <a:t>8  - Analyses des zones géo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BE28072-F3E3-4F99-BB78-22A98442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4" y="1260365"/>
            <a:ext cx="5482047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6F84085-7847-40EF-B3C5-21C79F4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274" y="1260365"/>
            <a:ext cx="5723374" cy="47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66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940726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26FA4A03-133B-44C3-ADD4-BBD189F1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5" y="751689"/>
            <a:ext cx="10010775" cy="59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9CD2026-B29F-4295-BDA8-3509EFCB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1" y="696700"/>
            <a:ext cx="9991729" cy="59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5485B3F9-F527-4946-9C22-CFCFEAF4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2" y="679250"/>
            <a:ext cx="11063886" cy="61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D731BFA-DA2F-4F21-B8DA-8F6F7263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01" y="679250"/>
            <a:ext cx="7155998" cy="60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56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398085" y="283643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de Travail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0369CDA-AAF0-40E0-B6C2-7D007E83D93E}"/>
              </a:ext>
            </a:extLst>
          </p:cNvPr>
          <p:cNvSpPr txBox="1">
            <a:spLocks/>
          </p:cNvSpPr>
          <p:nvPr/>
        </p:nvSpPr>
        <p:spPr>
          <a:xfrm>
            <a:off x="338098" y="929974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1 - Problématique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2 - Objectifs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3 - Analyse et présentation des données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4 - Valeurs manquantes (NAN)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5 - Valeurs manquantes par indicateur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A4092C1-6243-499F-BC7D-D4EEE137A901}"/>
              </a:ext>
            </a:extLst>
          </p:cNvPr>
          <p:cNvSpPr txBox="1">
            <a:spLocks/>
          </p:cNvSpPr>
          <p:nvPr/>
        </p:nvSpPr>
        <p:spPr>
          <a:xfrm>
            <a:off x="338098" y="3713405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6 - Sélection des indicateurs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7 - Corrélation des indicateurs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8 - Analyse des zones géographiques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9 - Analyse par pays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10 - Conclusion</a:t>
            </a:r>
          </a:p>
        </p:txBody>
      </p:sp>
    </p:spTree>
    <p:extLst>
      <p:ext uri="{BB962C8B-B14F-4D97-AF65-F5344CB8AC3E}">
        <p14:creationId xmlns:p14="http://schemas.microsoft.com/office/powerpoint/2010/main" val="5392118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209141" y="1669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10 - Conclusion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083326-13CA-4194-A6BC-C39D428C6796}"/>
              </a:ext>
            </a:extLst>
          </p:cNvPr>
          <p:cNvSpPr txBox="1"/>
          <p:nvPr/>
        </p:nvSpPr>
        <p:spPr>
          <a:xfrm>
            <a:off x="319810" y="1257977"/>
            <a:ext cx="11872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Nunito-Bold"/>
              </a:rPr>
              <a:t>Est-ce que le </a:t>
            </a:r>
            <a:r>
              <a:rPr lang="fr-FR" sz="2400" b="1" dirty="0" err="1">
                <a:solidFill>
                  <a:srgbClr val="000000"/>
                </a:solidFill>
                <a:latin typeface="Nunito-Bold"/>
              </a:rPr>
              <a:t>Dataset</a:t>
            </a:r>
            <a:r>
              <a:rPr lang="fr-FR" sz="2400" b="1" dirty="0">
                <a:solidFill>
                  <a:srgbClr val="000000"/>
                </a:solidFill>
                <a:latin typeface="Nunito-Bold"/>
              </a:rPr>
              <a:t>  répond à la problématique de l’entreprise ACADEMY?</a:t>
            </a:r>
            <a:r>
              <a:rPr lang="fr-FR" sz="3600" b="1" i="0" dirty="0">
                <a:solidFill>
                  <a:srgbClr val="424242"/>
                </a:solidFill>
                <a:effectLst/>
                <a:latin typeface="MavenPro-Bold"/>
              </a:rPr>
              <a:t>    </a:t>
            </a:r>
            <a:endParaRPr lang="fr-FR" sz="1800" b="1" i="0" dirty="0">
              <a:solidFill>
                <a:srgbClr val="000000"/>
              </a:solidFill>
              <a:effectLst/>
              <a:latin typeface="Nunito-Bold"/>
            </a:endParaRPr>
          </a:p>
          <a:p>
            <a:pPr marL="1262063" indent="-3619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ArialMT"/>
              </a:rPr>
              <a:t>englobe 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tous les pays du monde ?</a:t>
            </a:r>
          </a:p>
          <a:p>
            <a:pPr marL="1262063" indent="-3619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données fournies sont pertinentes pour l’éducation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EF255-7795-4B21-9F33-FC9C69EA08B6}"/>
              </a:ext>
            </a:extLst>
          </p:cNvPr>
          <p:cNvSpPr txBox="1"/>
          <p:nvPr/>
        </p:nvSpPr>
        <p:spPr>
          <a:xfrm>
            <a:off x="188915" y="2957962"/>
            <a:ext cx="113646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Nunito-Bold"/>
              </a:rPr>
              <a:t> Insuffisances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Certains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indicateurs présentent un énorme manque de données (beaucoup de valeurs manquantes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Manque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de quelques indicateurs  : les frais de l’internet , le nombre d'étudiants en pourcentage , la langue de formation en ligne 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Aucune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information sur l’entreprise </a:t>
            </a:r>
            <a:r>
              <a:rPr lang="fr-FR" dirty="0" err="1">
                <a:solidFill>
                  <a:srgbClr val="000000"/>
                </a:solidFill>
                <a:latin typeface="Nunito-Regular"/>
              </a:rPr>
              <a:t>Academy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pour guider l’étude (proximité géographique,</a:t>
            </a:r>
            <a:br>
              <a:rPr lang="fr-FR" dirty="0">
                <a:solidFill>
                  <a:srgbClr val="000000"/>
                </a:solidFill>
                <a:latin typeface="Nunito-Regular"/>
              </a:rPr>
            </a:br>
            <a:r>
              <a:rPr lang="fr-FR" dirty="0">
                <a:solidFill>
                  <a:srgbClr val="000000"/>
                </a:solidFill>
                <a:latin typeface="Nunito-Regular"/>
              </a:rPr>
              <a:t>concurrence, langue, etc.)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CC1D1-D55F-448C-A4FF-230501BF85D6}"/>
              </a:ext>
            </a:extLst>
          </p:cNvPr>
          <p:cNvSpPr txBox="1"/>
          <p:nvPr/>
        </p:nvSpPr>
        <p:spPr>
          <a:xfrm>
            <a:off x="261220" y="5249353"/>
            <a:ext cx="113646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Nunito-Bold"/>
              </a:rPr>
              <a:t> Recommandation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 Pour une expansion réussie de l'entreprise </a:t>
            </a:r>
            <a:r>
              <a:rPr lang="fr-FR" dirty="0" err="1">
                <a:solidFill>
                  <a:srgbClr val="000000"/>
                </a:solidFill>
                <a:latin typeface="Nunito-Regular"/>
              </a:rPr>
              <a:t>Academy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,  il est fortement conseillé qu’elle s'installe dans les pays les plus notés</a:t>
            </a:r>
          </a:p>
        </p:txBody>
      </p:sp>
    </p:spTree>
    <p:extLst>
      <p:ext uri="{BB962C8B-B14F-4D97-AF65-F5344CB8AC3E}">
        <p14:creationId xmlns:p14="http://schemas.microsoft.com/office/powerpoint/2010/main" val="53542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776858-6790-4A4E-AE74-F1FA839EF1B1}"/>
              </a:ext>
            </a:extLst>
          </p:cNvPr>
          <p:cNvSpPr txBox="1"/>
          <p:nvPr/>
        </p:nvSpPr>
        <p:spPr>
          <a:xfrm>
            <a:off x="2730137" y="1546572"/>
            <a:ext cx="67317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581245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155181" y="166914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La problématique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DF452-BB0B-4F68-9B09-A871282D5C84}"/>
              </a:ext>
            </a:extLst>
          </p:cNvPr>
          <p:cNvSpPr txBox="1"/>
          <p:nvPr/>
        </p:nvSpPr>
        <p:spPr>
          <a:xfrm>
            <a:off x="460967" y="1426631"/>
            <a:ext cx="11872784" cy="483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latin typeface="Montserrat" panose="00000500000000000000" pitchFamily="2" charset="0"/>
              </a:rPr>
              <a:t>U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ne start-up de la </a:t>
            </a:r>
            <a:r>
              <a:rPr lang="fr-FR" sz="2400" b="1" i="0" dirty="0" err="1">
                <a:effectLst/>
                <a:latin typeface="Montserrat" panose="00000500000000000000" pitchFamily="2" charset="0"/>
              </a:rPr>
              <a:t>EdTech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400" i="0" dirty="0">
                <a:effectLst/>
                <a:latin typeface="Montserrat" panose="00000500000000000000" pitchFamily="2" charset="0"/>
              </a:rPr>
              <a:t>: 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400" i="1" dirty="0" err="1">
                <a:effectLst/>
                <a:latin typeface="Montserrat" panose="00000500000000000000" pitchFamily="2" charset="0"/>
              </a:rPr>
              <a:t>academy</a:t>
            </a:r>
            <a:endParaRPr lang="fr-FR" sz="2400" i="1" dirty="0">
              <a:effectLst/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b="1" i="1" dirty="0">
                <a:latin typeface="Montserrat" panose="00000500000000000000" pitchFamily="2" charset="0"/>
              </a:rPr>
              <a:t> Plateforme de formation : </a:t>
            </a:r>
            <a:r>
              <a:rPr lang="fr-FR" sz="2400" i="1" dirty="0">
                <a:latin typeface="Montserrat" panose="00000500000000000000" pitchFamily="2" charset="0"/>
              </a:rPr>
              <a:t>en ligne pour les lycéens et les universitaires</a:t>
            </a:r>
          </a:p>
          <a:p>
            <a:r>
              <a:rPr lang="fr-FR" sz="2400" i="1" dirty="0">
                <a:latin typeface="Montserrat" panose="00000500000000000000" pitchFamily="2" charset="0"/>
              </a:rPr>
              <a:t>-  Déterminer les pays avec un fort potentiel de clients ?</a:t>
            </a:r>
          </a:p>
          <a:p>
            <a:r>
              <a:rPr lang="fr-FR" sz="2400" i="1" dirty="0">
                <a:latin typeface="Montserrat" panose="00000500000000000000" pitchFamily="2" charset="0"/>
              </a:rPr>
              <a:t>-  Qu’elle sera  l’évolution de ce potentiel de clients  pour chaque pays ? </a:t>
            </a:r>
          </a:p>
          <a:p>
            <a:r>
              <a:rPr lang="fr-FR" sz="2400" i="1" dirty="0">
                <a:latin typeface="Montserrat" panose="00000500000000000000" pitchFamily="2" charset="0"/>
              </a:rPr>
              <a:t>-  L’entreprise va s’installer dans quels pays en premier  ?</a:t>
            </a:r>
          </a:p>
          <a:p>
            <a:r>
              <a:rPr lang="fr-FR" sz="2400" i="1" dirty="0">
                <a:latin typeface="Montserrat" panose="000005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b="1" i="1" dirty="0">
                <a:effectLst/>
                <a:latin typeface="Montserrat" panose="00000500000000000000" pitchFamily="2" charset="0"/>
              </a:rPr>
              <a:t> Le rôle du Data </a:t>
            </a:r>
            <a:r>
              <a:rPr lang="fr-FR" sz="2400" b="1" i="1" dirty="0" err="1">
                <a:effectLst/>
                <a:latin typeface="Montserrat" panose="00000500000000000000" pitchFamily="2" charset="0"/>
              </a:rPr>
              <a:t>scientist</a:t>
            </a:r>
            <a:r>
              <a:rPr lang="fr-FR" sz="2400" b="1" i="1" dirty="0">
                <a:effectLst/>
                <a:latin typeface="Montserrat" panose="00000500000000000000" pitchFamily="2" charset="0"/>
              </a:rPr>
              <a:t> ( </a:t>
            </a:r>
            <a:r>
              <a:rPr lang="fr-FR" sz="2400" b="0" i="0" dirty="0">
                <a:effectLst/>
                <a:latin typeface="Montserrat" panose="00000500000000000000" pitchFamily="2" charset="0"/>
              </a:rPr>
              <a:t>le projet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)</a:t>
            </a:r>
            <a:r>
              <a:rPr lang="fr-FR" sz="2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400" b="1" i="1" dirty="0">
                <a:effectLst/>
                <a:latin typeface="Montserrat" panose="00000500000000000000" pitchFamily="2" charset="0"/>
              </a:rPr>
              <a:t>: 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 </a:t>
            </a:r>
          </a:p>
          <a:p>
            <a:pPr marL="1262063" indent="-1262063">
              <a:lnSpc>
                <a:spcPct val="150000"/>
              </a:lnSpc>
            </a:pPr>
            <a:r>
              <a:rPr lang="fr-FR" sz="2400" b="1" dirty="0">
                <a:latin typeface="Montserrat" panose="00000500000000000000" pitchFamily="2" charset="0"/>
              </a:rPr>
              <a:t>                 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Expansion de l’entreprise au niveau  international est t-elle faisable en se basant sur ce </a:t>
            </a:r>
            <a:r>
              <a:rPr lang="fr-FR" sz="2400" b="1" i="0" dirty="0" err="1">
                <a:effectLst/>
                <a:latin typeface="Montserrat" panose="00000500000000000000" pitchFamily="2" charset="0"/>
              </a:rPr>
              <a:t>dataset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 ?</a:t>
            </a:r>
            <a:endParaRPr lang="fr-FR" sz="2400" b="1" i="1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227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C0809A-492D-4F84-B53F-EE5F6A7933D1}"/>
              </a:ext>
            </a:extLst>
          </p:cNvPr>
          <p:cNvSpPr txBox="1"/>
          <p:nvPr/>
        </p:nvSpPr>
        <p:spPr>
          <a:xfrm>
            <a:off x="629121" y="1430745"/>
            <a:ext cx="109671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 Valider la qualité de ce jeu de données (comporte-t-il beaucoup de données manquantes, dupliquées ?)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Décrire les informations contenues dans le jeu de données (nombre de colonnes, nombre de lignes.)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Sélectionner les informations qui semblent pertinentes pour répondre à la problématique (quelles sont les colonnes contenant des informations qui peuvent être utiles pour répondre à la problématique de l’entreprise ?)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Déterminer des ordres de grandeurs des indicateurs statistiques classiques pour les différentes zones géographiques et pays du monde (moyennes/médianes/écart-types par pays et par continent ou bloc géographique)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4455886" y="254639"/>
            <a:ext cx="2917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3600" b="1" dirty="0">
                <a:solidFill>
                  <a:srgbClr val="C00000"/>
                </a:solidFill>
              </a:rPr>
              <a:t>2 - Objectifs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8995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968083" y="132132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2DB51D-5B2D-4A06-A108-497DA94BFBF2}"/>
              </a:ext>
            </a:extLst>
          </p:cNvPr>
          <p:cNvSpPr/>
          <p:nvPr/>
        </p:nvSpPr>
        <p:spPr>
          <a:xfrm>
            <a:off x="220050" y="2102049"/>
            <a:ext cx="2484000" cy="6463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EdStatsCountry.csv</a:t>
            </a:r>
            <a:r>
              <a:rPr lang="fr-FR" sz="20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9B9EB5-781D-4C1C-BFDF-8F4C2CB5DDFF}"/>
              </a:ext>
            </a:extLst>
          </p:cNvPr>
          <p:cNvSpPr/>
          <p:nvPr/>
        </p:nvSpPr>
        <p:spPr>
          <a:xfrm>
            <a:off x="192932" y="927330"/>
            <a:ext cx="2484000" cy="6463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EdStatsData.csv</a:t>
            </a:r>
            <a:r>
              <a:rPr lang="fr-FR" sz="2000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D38C2-3DB4-4556-B165-634EE9E743F4}"/>
              </a:ext>
            </a:extLst>
          </p:cNvPr>
          <p:cNvSpPr/>
          <p:nvPr/>
        </p:nvSpPr>
        <p:spPr>
          <a:xfrm>
            <a:off x="220050" y="3463288"/>
            <a:ext cx="2484000" cy="64633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EdStatsSeries.csv</a:t>
            </a:r>
            <a:r>
              <a:rPr lang="fr-FR" sz="20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58B37-6CC3-4108-B90F-588C9B91D58F}"/>
              </a:ext>
            </a:extLst>
          </p:cNvPr>
          <p:cNvSpPr txBox="1"/>
          <p:nvPr/>
        </p:nvSpPr>
        <p:spPr>
          <a:xfrm>
            <a:off x="3112566" y="2051678"/>
            <a:ext cx="8920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Informations géographiques sur les pays par régions ,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[241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32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7712                      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2354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0.25 %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5BE4B-8BCD-4B50-B92F-C5CD89B5855D}"/>
              </a:ext>
            </a:extLst>
          </p:cNvPr>
          <p:cNvSpPr txBox="1"/>
          <p:nvPr/>
        </p:nvSpPr>
        <p:spPr>
          <a:xfrm>
            <a:off x="3123631" y="853309"/>
            <a:ext cx="94301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la progression d’indicateur pour la quasi-totalité des pays,</a:t>
            </a:r>
          </a:p>
          <a:p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[ 886930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70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62085100          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53455179,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=0.86,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C3F907-9C15-42B7-960E-D4BA2532C6E1}"/>
              </a:ext>
            </a:extLst>
          </p:cNvPr>
          <p:cNvSpPr txBox="1"/>
          <p:nvPr/>
        </p:nvSpPr>
        <p:spPr>
          <a:xfrm>
            <a:off x="2968083" y="3395504"/>
            <a:ext cx="8603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3665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21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76965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</a:t>
            </a:r>
            <a:r>
              <a:rPr kumimoji="0" lang="fr-FR" altLang="fr-FR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55203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0.71  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097B1B-D617-485F-8797-F3AA8294EBF6}"/>
              </a:ext>
            </a:extLst>
          </p:cNvPr>
          <p:cNvSpPr/>
          <p:nvPr/>
        </p:nvSpPr>
        <p:spPr>
          <a:xfrm>
            <a:off x="233904" y="5829065"/>
            <a:ext cx="2484000" cy="646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EdStatsCountry-Series.csv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67F133-5CAB-4532-A0D6-E965B0E389BF}"/>
              </a:ext>
            </a:extLst>
          </p:cNvPr>
          <p:cNvSpPr/>
          <p:nvPr/>
        </p:nvSpPr>
        <p:spPr>
          <a:xfrm>
            <a:off x="233904" y="4551875"/>
            <a:ext cx="2484000" cy="646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EdStatsFootNote.csv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BF109-D36A-45B2-8089-106A944D0773}"/>
              </a:ext>
            </a:extLst>
          </p:cNvPr>
          <p:cNvSpPr txBox="1"/>
          <p:nvPr/>
        </p:nvSpPr>
        <p:spPr>
          <a:xfrm>
            <a:off x="3112566" y="5730000"/>
            <a:ext cx="89208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 source des données contenues dans EdStatsCountry.csv,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613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4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2452                       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</a:t>
            </a:r>
            <a:r>
              <a:rPr kumimoji="0" lang="fr-FR" altLang="fr-F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613 ,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0.30 %                    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2F77A-D67A-4B1E-8C02-831F618E3E32}"/>
              </a:ext>
            </a:extLst>
          </p:cNvPr>
          <p:cNvSpPr txBox="1"/>
          <p:nvPr/>
        </p:nvSpPr>
        <p:spPr>
          <a:xfrm>
            <a:off x="3112566" y="4542675"/>
            <a:ext cx="8603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L’économie des pays du monde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[643638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76965                 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</a:t>
            </a:r>
            <a:r>
              <a:rPr kumimoji="0" lang="fr-FR" altLang="fr-F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643638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0.25         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3134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0E55C3-58ED-4132-9C8E-197F2680DAED}"/>
              </a:ext>
            </a:extLst>
          </p:cNvPr>
          <p:cNvSpPr txBox="1"/>
          <p:nvPr/>
        </p:nvSpPr>
        <p:spPr>
          <a:xfrm>
            <a:off x="2830286" y="86999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4169B98-9290-4A6F-B595-694CF8F8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92" y="838688"/>
            <a:ext cx="9934122" cy="59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D06964-C8D0-4791-87DC-114BB1D42D46}"/>
              </a:ext>
            </a:extLst>
          </p:cNvPr>
          <p:cNvSpPr/>
          <p:nvPr/>
        </p:nvSpPr>
        <p:spPr>
          <a:xfrm>
            <a:off x="7249111" y="1409205"/>
            <a:ext cx="130492" cy="482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78038-1BC0-4776-90D5-1DF413EE98A0}"/>
              </a:ext>
            </a:extLst>
          </p:cNvPr>
          <p:cNvSpPr txBox="1"/>
          <p:nvPr/>
        </p:nvSpPr>
        <p:spPr>
          <a:xfrm>
            <a:off x="9718896" y="607855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7700A-218A-47E4-8E57-78F4E540F6A5}"/>
              </a:ext>
            </a:extLst>
          </p:cNvPr>
          <p:cNvSpPr txBox="1"/>
          <p:nvPr/>
        </p:nvSpPr>
        <p:spPr>
          <a:xfrm>
            <a:off x="3466167" y="1062956"/>
            <a:ext cx="5826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L’évolution de la population mondiale</a:t>
            </a:r>
          </a:p>
        </p:txBody>
      </p:sp>
    </p:spTree>
    <p:extLst>
      <p:ext uri="{BB962C8B-B14F-4D97-AF65-F5344CB8AC3E}">
        <p14:creationId xmlns:p14="http://schemas.microsoft.com/office/powerpoint/2010/main" val="207554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1995489" y="145147"/>
            <a:ext cx="7410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Le taux des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8164F4-1792-4A78-9A02-BF109719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86" y="859135"/>
            <a:ext cx="9710057" cy="59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F12393B-276E-4B6C-A38D-47F4005C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0" y="776512"/>
            <a:ext cx="10416585" cy="59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78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DF1E50-18A5-482D-A43B-70EE6E78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3" y="754742"/>
            <a:ext cx="10416585" cy="61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41624-6FBA-499F-B0E8-00E915DA9D36}"/>
              </a:ext>
            </a:extLst>
          </p:cNvPr>
          <p:cNvSpPr txBox="1"/>
          <p:nvPr/>
        </p:nvSpPr>
        <p:spPr>
          <a:xfrm>
            <a:off x="1995489" y="145147"/>
            <a:ext cx="7410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Le taux des valeurs manquantes (NAN)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934F07-BB26-48D0-B901-B49F7A10ACA6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7" name="Groupe 5">
              <a:extLst>
                <a:ext uri="{FF2B5EF4-FFF2-40B4-BE49-F238E27FC236}">
                  <a16:creationId xmlns:a16="http://schemas.microsoft.com/office/drawing/2014/main" id="{6B3EAF77-6E06-422D-B93F-26ECC283567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9" name="Connecteur droit 6">
                <a:extLst>
                  <a:ext uri="{FF2B5EF4-FFF2-40B4-BE49-F238E27FC236}">
                    <a16:creationId xmlns:a16="http://schemas.microsoft.com/office/drawing/2014/main" id="{C5D301FB-DBEC-4CDE-83C3-1BABA72711E9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7">
                <a:extLst>
                  <a:ext uri="{FF2B5EF4-FFF2-40B4-BE49-F238E27FC236}">
                    <a16:creationId xmlns:a16="http://schemas.microsoft.com/office/drawing/2014/main" id="{E24C0DA7-1956-474C-B46E-FAF3B399C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8">
                <a:extLst>
                  <a:ext uri="{FF2B5EF4-FFF2-40B4-BE49-F238E27FC236}">
                    <a16:creationId xmlns:a16="http://schemas.microsoft.com/office/drawing/2014/main" id="{524E89A8-81E6-4803-8A35-445BE69F3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9">
                <a:extLst>
                  <a:ext uri="{FF2B5EF4-FFF2-40B4-BE49-F238E27FC236}">
                    <a16:creationId xmlns:a16="http://schemas.microsoft.com/office/drawing/2014/main" id="{10F79EB3-9889-4A53-9125-18068D341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0">
                <a:extLst>
                  <a:ext uri="{FF2B5EF4-FFF2-40B4-BE49-F238E27FC236}">
                    <a16:creationId xmlns:a16="http://schemas.microsoft.com/office/drawing/2014/main" id="{72498BB3-B4D6-41F2-AA97-BE00551E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17622-BC3D-431D-BD1D-4B5102E2AD1A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8668D0-5E9D-4E08-BA17-0B5D22E7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751688"/>
            <a:ext cx="9894887" cy="61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21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2653D-03CA-474D-8980-6881955E6EC0}"/>
              </a:ext>
            </a:extLst>
          </p:cNvPr>
          <p:cNvSpPr txBox="1"/>
          <p:nvPr/>
        </p:nvSpPr>
        <p:spPr>
          <a:xfrm>
            <a:off x="247032" y="1284774"/>
            <a:ext cx="1193045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Fusion des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Dataframes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: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EdStatsCountry-Series.csv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EdStatsData.csv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EdStatsFootNote.csv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EdStatsSeries.csv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161835-D710-4437-8209-1DC525A9EDFE}"/>
              </a:ext>
            </a:extLst>
          </p:cNvPr>
          <p:cNvCxnSpPr>
            <a:cxnSpLocks/>
          </p:cNvCxnSpPr>
          <p:nvPr/>
        </p:nvCxnSpPr>
        <p:spPr>
          <a:xfrm flipV="1">
            <a:off x="3117273" y="1759527"/>
            <a:ext cx="5888182" cy="415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7E04FE-3014-495A-8073-B32030696798}"/>
              </a:ext>
            </a:extLst>
          </p:cNvPr>
          <p:cNvCxnSpPr>
            <a:cxnSpLocks/>
          </p:cNvCxnSpPr>
          <p:nvPr/>
        </p:nvCxnSpPr>
        <p:spPr>
          <a:xfrm flipV="1">
            <a:off x="2757055" y="1925782"/>
            <a:ext cx="6248400" cy="1191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FC9FCC-AA87-4522-ABB3-FEBEECAB9D96}"/>
              </a:ext>
            </a:extLst>
          </p:cNvPr>
          <p:cNvCxnSpPr>
            <a:cxnSpLocks/>
          </p:cNvCxnSpPr>
          <p:nvPr/>
        </p:nvCxnSpPr>
        <p:spPr>
          <a:xfrm>
            <a:off x="4041025" y="2646219"/>
            <a:ext cx="4728902" cy="637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CDC99E-455D-4FF8-AB57-9D062013FCCB}"/>
              </a:ext>
            </a:extLst>
          </p:cNvPr>
          <p:cNvCxnSpPr>
            <a:cxnSpLocks/>
          </p:cNvCxnSpPr>
          <p:nvPr/>
        </p:nvCxnSpPr>
        <p:spPr>
          <a:xfrm flipV="1">
            <a:off x="3334443" y="3513585"/>
            <a:ext cx="5435484" cy="60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A662B6-8294-479C-A813-25E5E454E9D9}"/>
              </a:ext>
            </a:extLst>
          </p:cNvPr>
          <p:cNvSpPr txBox="1"/>
          <p:nvPr/>
        </p:nvSpPr>
        <p:spPr>
          <a:xfrm>
            <a:off x="9116291" y="1598013"/>
            <a:ext cx="275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New_dataframe1</a:t>
            </a:r>
            <a:endParaRPr lang="fr-FR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EF1A6-A7D9-4A0E-A110-D645C7C70A9B}"/>
              </a:ext>
            </a:extLst>
          </p:cNvPr>
          <p:cNvSpPr txBox="1"/>
          <p:nvPr/>
        </p:nvSpPr>
        <p:spPr>
          <a:xfrm>
            <a:off x="8798657" y="3229250"/>
            <a:ext cx="292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New_dataframe2</a:t>
            </a:r>
            <a:endParaRPr lang="fr-FR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D2739-0373-415B-9D44-E5F8C3F7A16E}"/>
              </a:ext>
            </a:extLst>
          </p:cNvPr>
          <p:cNvSpPr txBox="1"/>
          <p:nvPr/>
        </p:nvSpPr>
        <p:spPr>
          <a:xfrm>
            <a:off x="2982913" y="18868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indicateurs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4163482-18CB-44D8-BE9F-95F3EA6B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483" y="5259987"/>
            <a:ext cx="14061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(886930, 12)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A1F41-53C9-47FE-AF59-24ED841BCC92}"/>
              </a:ext>
            </a:extLst>
          </p:cNvPr>
          <p:cNvSpPr txBox="1"/>
          <p:nvPr/>
        </p:nvSpPr>
        <p:spPr>
          <a:xfrm>
            <a:off x="2627067" y="5152757"/>
            <a:ext cx="198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3665 indicateurs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1CEF3-B358-495F-94B3-0A88CA9B180A}"/>
              </a:ext>
            </a:extLst>
          </p:cNvPr>
          <p:cNvCxnSpPr>
            <a:cxnSpLocks/>
          </p:cNvCxnSpPr>
          <p:nvPr/>
        </p:nvCxnSpPr>
        <p:spPr>
          <a:xfrm flipV="1">
            <a:off x="3117273" y="2078183"/>
            <a:ext cx="6040582" cy="2000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700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sz="3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31360</TotalTime>
  <Words>1212</Words>
  <Application>Microsoft Office PowerPoint</Application>
  <PresentationFormat>Widescreen</PresentationFormat>
  <Paragraphs>132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Arial Unicode MS</vt:lpstr>
      <vt:lpstr>Arial</vt:lpstr>
      <vt:lpstr>ArialMT</vt:lpstr>
      <vt:lpstr>Calibri</vt:lpstr>
      <vt:lpstr>Calibri Light</vt:lpstr>
      <vt:lpstr>Courier New</vt:lpstr>
      <vt:lpstr>Helvetica Neue</vt:lpstr>
      <vt:lpstr>MavenPro-Bold</vt:lpstr>
      <vt:lpstr>Montserrat</vt:lpstr>
      <vt:lpstr>Nunito-Bold</vt:lpstr>
      <vt:lpstr>Nunito-Regular</vt:lpstr>
      <vt:lpstr>Open Sans</vt:lpstr>
      <vt:lpstr>Roboto-Bold</vt:lpstr>
      <vt:lpstr>Roboto-Medium</vt:lpstr>
      <vt:lpstr>Wingdings</vt:lpstr>
      <vt:lpstr>1_Office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motari mikas</dc:creator>
  <cp:lastModifiedBy>motari mikas</cp:lastModifiedBy>
  <cp:revision>52</cp:revision>
  <dcterms:created xsi:type="dcterms:W3CDTF">2021-09-29T07:02:28Z</dcterms:created>
  <dcterms:modified xsi:type="dcterms:W3CDTF">2021-11-12T22:58:19Z</dcterms:modified>
</cp:coreProperties>
</file>