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700" r:id="rId3"/>
    <p:sldId id="711" r:id="rId4"/>
    <p:sldId id="708" r:id="rId5"/>
    <p:sldId id="718" r:id="rId6"/>
    <p:sldId id="764" r:id="rId7"/>
    <p:sldId id="804" r:id="rId8"/>
    <p:sldId id="771" r:id="rId9"/>
    <p:sldId id="741" r:id="rId10"/>
    <p:sldId id="805" r:id="rId11"/>
    <p:sldId id="780" r:id="rId12"/>
    <p:sldId id="781" r:id="rId13"/>
    <p:sldId id="806" r:id="rId14"/>
    <p:sldId id="758" r:id="rId15"/>
    <p:sldId id="760" r:id="rId16"/>
    <p:sldId id="761" r:id="rId17"/>
    <p:sldId id="789" r:id="rId18"/>
    <p:sldId id="794" r:id="rId19"/>
    <p:sldId id="796" r:id="rId20"/>
    <p:sldId id="802" r:id="rId21"/>
    <p:sldId id="70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9687" autoAdjust="0"/>
  </p:normalViewPr>
  <p:slideViewPr>
    <p:cSldViewPr snapToGrid="0" showGuides="1">
      <p:cViewPr>
        <p:scale>
          <a:sx n="66" d="100"/>
          <a:sy n="66" d="100"/>
        </p:scale>
        <p:origin x="816" y="-12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BF127-69F6-4347-9E33-EB7E38486459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53473-3444-43DA-A6E9-E42FB07C3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98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060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sz="1600" b="1" dirty="0">
                <a:solidFill>
                  <a:srgbClr val="000000"/>
                </a:solidFill>
                <a:latin typeface="Nunito-Bold"/>
              </a:rPr>
              <a:t>Est-ce que Le </a:t>
            </a:r>
            <a:r>
              <a:rPr lang="fr-FR" sz="1600" b="1" dirty="0" err="1">
                <a:solidFill>
                  <a:srgbClr val="000000"/>
                </a:solidFill>
                <a:latin typeface="Nunito-Bold"/>
              </a:rPr>
              <a:t>dataset</a:t>
            </a:r>
            <a:r>
              <a:rPr lang="fr-FR" sz="1600" b="1" dirty="0">
                <a:solidFill>
                  <a:srgbClr val="000000"/>
                </a:solidFill>
                <a:latin typeface="Nunito-Bold"/>
              </a:rPr>
              <a:t>  répond à la problématique de l’entreprise ACADEMY?</a:t>
            </a:r>
            <a:br>
              <a:rPr lang="fr-FR" sz="2400" b="1" i="0" dirty="0">
                <a:solidFill>
                  <a:srgbClr val="424242"/>
                </a:solidFill>
                <a:effectLst/>
                <a:latin typeface="MavenPro-Bold"/>
              </a:rPr>
            </a:br>
            <a:r>
              <a:rPr lang="fr-FR" sz="2400" b="1" i="0" dirty="0">
                <a:solidFill>
                  <a:srgbClr val="424242"/>
                </a:solidFill>
                <a:effectLst/>
                <a:latin typeface="MavenPro-Bold"/>
              </a:rPr>
              <a:t>          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Nunito-Bold"/>
              </a:rPr>
              <a:t>Pertinence du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Nunito-Bold"/>
              </a:rPr>
              <a:t>dataset</a:t>
            </a:r>
            <a:r>
              <a:rPr lang="fr-FR" sz="2400" b="1" i="0" dirty="0">
                <a:solidFill>
                  <a:srgbClr val="424242"/>
                </a:solidFill>
                <a:effectLst/>
                <a:latin typeface="MavenPro-Bold"/>
              </a:rPr>
              <a:t>       </a:t>
            </a:r>
            <a:endParaRPr lang="fr-FR" sz="1200" b="1" i="0" dirty="0">
              <a:solidFill>
                <a:srgbClr val="000000"/>
              </a:solidFill>
              <a:effectLst/>
              <a:latin typeface="Nunito-Bold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0000"/>
                </a:solidFill>
                <a:latin typeface="ArialMT"/>
              </a:rPr>
              <a:t>englobe </a:t>
            </a:r>
            <a:r>
              <a:rPr lang="fr-FR" dirty="0">
                <a:solidFill>
                  <a:srgbClr val="000000"/>
                </a:solidFill>
                <a:latin typeface="Nunito-Regular"/>
              </a:rPr>
              <a:t>tous les pays du monde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0000"/>
                </a:solidFill>
                <a:latin typeface="Nunito-Regular"/>
              </a:rPr>
              <a:t>données fournies sont pertinentes à l’éducation 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0000"/>
                </a:solidFill>
                <a:latin typeface="Nunito-Regular"/>
              </a:rPr>
              <a:t> d’autres données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dirty="0">
              <a:solidFill>
                <a:srgbClr val="000000"/>
              </a:solidFill>
              <a:latin typeface="Nunito-Regular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0000"/>
                </a:solidFill>
                <a:latin typeface="Nunito-Regular"/>
              </a:rPr>
              <a:t> Comme émergence de l'entreprise </a:t>
            </a:r>
            <a:r>
              <a:rPr lang="fr-FR" dirty="0" err="1">
                <a:solidFill>
                  <a:srgbClr val="000000"/>
                </a:solidFill>
                <a:latin typeface="Nunito-Regular"/>
              </a:rPr>
              <a:t>Academy</a:t>
            </a:r>
            <a:r>
              <a:rPr lang="fr-FR" dirty="0">
                <a:solidFill>
                  <a:srgbClr val="000000"/>
                </a:solidFill>
                <a:latin typeface="Nunito-Regular"/>
              </a:rPr>
              <a:t> ,  il est fortement conseillé de quelle s'installe dans les pays notés avant , il sera plus simple et très pertinent  pour cette entreprise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dirty="0">
              <a:solidFill>
                <a:srgbClr val="000000"/>
              </a:solidFill>
              <a:latin typeface="Nunito-Regular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53473-3444-43DA-A6E9-E42FB07C380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487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71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02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71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23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53473-3444-43DA-A6E9-E42FB07C380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6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  <a:latin typeface="Helvetica Neue"/>
              </a:rPr>
              <a:t>Résumé : </a:t>
            </a:r>
            <a:endParaRPr lang="fr-FR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EdStatsCountry.csv contient des informations globales sur l'économie de chaque pays du monde certaines valeurs manquent pour de nombreux pays, parfois la majorité des pays.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EdStatsCountry-Series.csv contient la source des données des informations contenues dans EdStatsCountry.csv. Les valeurs manquantes correspondent à la colonne "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Unnamed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: 3" qui est vide en intégralité et peut donc être supprimée sans perte d'information.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EdStatsData.csv donne l'évolution de plusieurs indicateurs pour tous les pays du monde et macro régions du monde: Beaucoup de valeurs manquantes, dans le même ordre de grandeur pour toutes les années, il y a potentiellement certains indicateurs pour lesquels des données manquent. on remarque qu'il y a exactement le même nombre de valeurs manquantes pour les années &gt;= 2020.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Footnote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: f donne des informations sur année d'origine des données et description des données les valeurs manquantes correspondent à la colonne "Unnamed:4" qui est vide en intégralité et peut donc être supprimée sans perte d'information. Aucun doublon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Series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: donne des données descriptives sur les indicateurs socio économiques disponibles dans data. 6 colonnes pour lesquelles il manque toutes les valeurs et qu'on pourrait supprimer (dont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Unnamed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: 20). Il manque plus de 80 % des valeurs pour 10 autres colonnes. et près de 50 % des valeurs pour la colonne "short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definition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". Aucun doublon</a:t>
            </a:r>
          </a:p>
          <a:p>
            <a:endParaRPr lang="fr-FR" dirty="0"/>
          </a:p>
          <a:p>
            <a:endParaRPr lang="fr-FR" dirty="0"/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Bilan sur le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Le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comporte bien des données éducatives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Tous les pays du monde semblent y être intégrés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Il semble y avoir un nombre important de données par pays pour procéder à des analyses comparatives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un regroupement par décennies permet de voir que procéder à une analyse sur la période 2010-2017 devrait permettre de procéder à une première analyse.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On va procéder à notre analyse en utilisant les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donnnées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 de data enrichies de l'information "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Region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" pour faire des analyses d'indicateurs par groupes de pays.</a:t>
            </a:r>
            <a:endParaRPr lang="fr-F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9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07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2F936-26B7-40C5-B570-18018E20BF9A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60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2DA0-6C33-4B42-9375-412B0CF5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5B3D7-63CC-41F9-8A7A-B9580A771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6C1A-38EB-4F9A-8E8B-EA08025E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6AC0-8E54-445E-A8B7-F176F767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D2A2-6501-493A-A8FB-960599C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1412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1FEB-0DA9-45AA-8D5A-544D7F19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819CB-2744-4880-B316-F941722C4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103C0-84FA-471C-9BFC-BB12C205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8007-106E-4DA4-9CFA-44BD3C7F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E455-7F39-4B8A-90F2-C49A2C97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4045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59C83-502F-487B-8B00-BD1A240D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7BDFE-2C7F-42B0-8021-F9AC4B21B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F5114-401E-4602-B03F-226F62D0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A251-9E4C-4556-B6B1-2F263ED7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E0D9-D3FB-4963-9319-CCD4EF3A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9531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6E25B-DFB8-4097-9940-B3A7F432D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62E61-CC73-4C09-8679-E48F4504A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50397-F33C-4C69-A727-ECF99392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B623AA-C9B4-444B-8A13-F430D3EE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9B5C42-4C5E-4EB9-ADDC-A8E6B2BA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37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4BBD4-7295-4802-A1C3-2B7CB810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DA5FD-8625-494E-BCDF-91D96527B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E58C20-8A16-4E30-99F9-7F1A11D2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F5D75-4329-4999-89FD-5B9291F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2A0A0-BB85-4BDC-8569-F0DF1F91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029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FCD18-1856-4722-BC35-041B010C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4188D1-030F-4E84-9948-06FE5779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778B-F3B3-4026-8B7F-7DD7BA0C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436EC-1698-4B90-BDE5-34775B92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ACC85-51C8-4E5A-9464-A803E45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08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9BDF3-8F9D-4355-A433-B53AE21A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73247-7504-4DF0-9EA3-C7D0DB073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690378-D711-4C73-8C8B-8BEBCAFE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039DC-2C27-4E5F-BA67-D4CB512F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DD1CA1-FF45-4B2A-AF2F-022878DA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35328D-AE50-4E34-9D99-D756CCB1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941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93A64-6032-4740-945E-DE134BFA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D05F6E-53DE-47A8-8E8C-4C8811FD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1D43A4-463D-4D2B-86BE-FF83F4869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9B1A87-6D20-44D4-A3E9-5B0C30C86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D2A1B6-4F13-49D0-A3D6-7BDFF147A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F9260C-C25D-4999-9F68-406A418C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7291E8-F5E0-4598-946D-A25798C3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A812A8-8B8E-4E4A-AD3A-0686ED74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5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0F038-10FF-4E57-A8C9-0744B3D2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24978F-9BEF-4B2A-A151-B11CA43E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CFED3A-7A6C-454A-B33F-5FB72CE9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53F319-F3B2-4011-9A67-FBB1D9D2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53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E79C00-C795-4C31-87BC-E8BED115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8FAAD7-FBE7-4E1B-95C7-4E417AE3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25C2AE-7A00-46F6-9B24-B8A10C14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46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9F2A8-C41D-41CA-BCB6-A9E89325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2838F-19A6-4350-9F67-04D0A95F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749B33-B010-4F5C-AE4C-43249673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E544E3-9DF6-43CA-B38D-56E9598A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5DC872-B2CE-4708-9A90-07F58EF5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B5021A-A69B-4E1C-B487-821C14E1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44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0695-B64C-4D99-8864-65F23700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A409-C243-4A10-BD3D-2B73F4A6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A9CE0-F6BA-43AC-B169-19C81F63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B3A5-DB5C-4EE4-A851-ED4CDD17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3C3B-BF19-42DE-A8D3-C579DBBB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39473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90CBB-87E8-4C93-B5C7-A223E193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19A0D6-0624-4CE7-BC9D-EB5F18CDF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7489C7-1ADE-484D-9B4C-A965F1515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143860-914D-4015-A4CC-40EA831D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BA776-F88A-4F4B-B9D0-28953460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6EB511-E1E9-4647-AE49-10EF6BCC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039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3009F-2F8B-45B7-9909-7B5D86EE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36DD57-E4DA-4DBF-A07D-1435C2E7F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C2328-EEAC-4F27-93EB-3AEDB662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75638-AC4C-41A1-8ADB-23A834F4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2BB3D-0B9E-461C-ACB2-D4512B44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794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20C5EE-42F6-4BAB-A30C-18FBF34B4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4FE1FA-58EA-475A-8733-552405B6E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F31C0-C2BC-4C1D-B1C5-3666A679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51BB-28E4-40F1-B3C5-94CEE6E7DE4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FB9B7-2059-45FA-8DB3-AE9F8A49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EEA5C-1FC2-446A-B865-1372EC1F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76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6BDE-DBC7-4C24-A636-088C8874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3508-D0EE-4541-BCEC-DD257E41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57DB-7CB0-413A-B18C-F6B5B916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99BC-0B7C-450A-B6FA-C9FFD4C4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426A-38C0-4A30-B688-5545999D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75628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9234-CFE9-4703-A28E-EFC42965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8A2E-8705-4157-8776-31448916E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DF114-8A23-465C-B9D3-BA95780BB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BD197-0135-47FB-947F-7B482A15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CEF51-394F-4EAA-8F9E-01DFEAB9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3CBBF-6B19-4146-81E7-48BDC298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559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9FAD-9232-4345-B6EC-985BE3BF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43A80-E186-42AA-823E-52FF89805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C0D5-0850-4322-8103-31F254B91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D9611-B1B6-43B3-A412-328380A7F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4977A-C6F1-4BF7-A924-9878DD781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7F981-3BD0-42A8-BC4D-2F1F5769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33B9F-63AE-4FF5-92D6-0E053CA1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ACA7B-627C-4398-AF80-F8CECF8A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9296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5226-B77C-4C1B-B00E-570D3279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23453-85CC-41B3-8040-FAC19EF6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B93DB-7DE1-4A7F-AB3B-3AC7F949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2E6F9-04F4-4CC4-814E-FFDE2519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77237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A0BC7-7B40-46EB-873B-46BE9B23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FB32A-15EE-456C-A944-5783354F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93DB9-B185-40D8-AB38-D4B4E39E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3157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ACD4-7A3D-410B-BE48-D7DBE54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3667-91DA-4A57-8CF8-B4681A02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8D7AC-C1A0-4127-9DC9-228BFF076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DEE23-F038-44C8-9CF0-873546D2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C0870-7DEF-4E27-9A7B-4E5FE86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BE13-09EB-4FCF-B5E3-B978F28C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4302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0361-1F0C-41FA-9304-53FC502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6FD0F-E586-477C-9E22-01996ADE2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2815C-0ACA-4425-8D83-FDC82234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B5877-EDEF-4851-9858-CA1633E8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8AAD7-B864-493F-8224-D89FF169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2E462-033B-4611-8159-842674AA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9428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A05F4-97FA-49BA-ADA5-9215E597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69CF0-B0AE-42B3-8B93-C1466F1B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8D74-1269-4164-8F26-E56F32B19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333FF-BAF2-4B4D-ACFC-55AFD86689F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021C-E2C0-4E3B-BCB3-4B5DF986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B5B5C-EBD7-4B70-A671-31281637C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0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B40395-959D-4B8E-B436-983E051F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39E6FE-9F5D-499A-9630-ACE58DCC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9DB8C-ECAF-4AEE-B53C-55228FED8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51BB-28E4-40F1-B3C5-94CEE6E7DE4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CD6ED-46A7-4CF2-AFB5-62D50F972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BDDB9-9131-45B2-B80A-12623DFA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BF64-18C6-49A7-9B60-BF074CA9FC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71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florencemeichel.blogspot.com/2009/11/code-cartographie-savoir-et.html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commons.wikimedia.org/wiki/File:Simple_Monitor_Icon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pixabay.com/en/user-person-people-profile-account-1633249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368EECA-BC6E-483C-A218-84AD2DBA04AD}"/>
              </a:ext>
            </a:extLst>
          </p:cNvPr>
          <p:cNvSpPr txBox="1"/>
          <p:nvPr/>
        </p:nvSpPr>
        <p:spPr>
          <a:xfrm>
            <a:off x="3093981" y="1211910"/>
            <a:ext cx="7239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Formation : </a:t>
            </a:r>
            <a:r>
              <a:rPr lang="fr-FR" sz="3200" b="1" dirty="0">
                <a:solidFill>
                  <a:prstClr val="white"/>
                </a:solidFill>
                <a:latin typeface="Calibri" panose="020F0502020204030204"/>
              </a:rPr>
              <a:t>Data </a:t>
            </a:r>
            <a:r>
              <a:rPr lang="fr-FR" sz="3200" b="1" dirty="0" err="1">
                <a:solidFill>
                  <a:prstClr val="white"/>
                </a:solidFill>
                <a:latin typeface="Calibri" panose="020F0502020204030204"/>
              </a:rPr>
              <a:t>Scientist</a:t>
            </a:r>
            <a:br>
              <a:rPr lang="fr-FR" sz="3200" b="1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Plateforme : </a:t>
            </a:r>
            <a:r>
              <a:rPr lang="fr-FR" sz="2800" b="1" dirty="0">
                <a:solidFill>
                  <a:prstClr val="white"/>
                </a:solidFill>
                <a:latin typeface="Calibri" panose="020F0502020204030204"/>
              </a:rPr>
              <a:t>OPENCLASSROOMS </a:t>
            </a:r>
            <a:br>
              <a:rPr lang="fr-FR" sz="1600" dirty="0">
                <a:solidFill>
                  <a:schemeClr val="bg1"/>
                </a:solidFill>
              </a:rPr>
            </a:br>
            <a:endParaRPr lang="fr-FR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C1878E-0240-4A48-A399-496F413FE930}"/>
              </a:ext>
            </a:extLst>
          </p:cNvPr>
          <p:cNvGrpSpPr/>
          <p:nvPr/>
        </p:nvGrpSpPr>
        <p:grpSpPr>
          <a:xfrm>
            <a:off x="666407" y="797550"/>
            <a:ext cx="2196000" cy="2052000"/>
            <a:chOff x="2634907" y="3629650"/>
            <a:chExt cx="2196000" cy="2052000"/>
          </a:xfrm>
        </p:grpSpPr>
        <p:sp>
          <p:nvSpPr>
            <p:cNvPr id="17" name="Triangle isocèle 12">
              <a:extLst>
                <a:ext uri="{FF2B5EF4-FFF2-40B4-BE49-F238E27FC236}">
                  <a16:creationId xmlns:a16="http://schemas.microsoft.com/office/drawing/2014/main" id="{6D3CEC0E-671E-47F8-9E86-EA425A9437E4}"/>
                </a:ext>
              </a:extLst>
            </p:cNvPr>
            <p:cNvSpPr/>
            <p:nvPr/>
          </p:nvSpPr>
          <p:spPr>
            <a:xfrm>
              <a:off x="3216662" y="5329977"/>
              <a:ext cx="1614245" cy="351672"/>
            </a:xfrm>
            <a:custGeom>
              <a:avLst/>
              <a:gdLst>
                <a:gd name="connsiteX0" fmla="*/ 0 w 993049"/>
                <a:gd name="connsiteY0" fmla="*/ 1047750 h 1047750"/>
                <a:gd name="connsiteX1" fmla="*/ 496525 w 993049"/>
                <a:gd name="connsiteY1" fmla="*/ 0 h 1047750"/>
                <a:gd name="connsiteX2" fmla="*/ 993049 w 993049"/>
                <a:gd name="connsiteY2" fmla="*/ 1047750 h 1047750"/>
                <a:gd name="connsiteX3" fmla="*/ 0 w 993049"/>
                <a:gd name="connsiteY3" fmla="*/ 1047750 h 1047750"/>
                <a:gd name="connsiteX0" fmla="*/ 0 w 1991950"/>
                <a:gd name="connsiteY0" fmla="*/ 514350 h 514350"/>
                <a:gd name="connsiteX1" fmla="*/ 1991950 w 1991950"/>
                <a:gd name="connsiteY1" fmla="*/ 0 h 514350"/>
                <a:gd name="connsiteX2" fmla="*/ 993049 w 1991950"/>
                <a:gd name="connsiteY2" fmla="*/ 514350 h 514350"/>
                <a:gd name="connsiteX3" fmla="*/ 0 w 1991950"/>
                <a:gd name="connsiteY3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1950" h="514350">
                  <a:moveTo>
                    <a:pt x="0" y="514350"/>
                  </a:moveTo>
                  <a:lnTo>
                    <a:pt x="1991950" y="0"/>
                  </a:lnTo>
                  <a:lnTo>
                    <a:pt x="993049" y="514350"/>
                  </a:lnTo>
                  <a:lnTo>
                    <a:pt x="0" y="51435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4400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32E86F-C9E5-4E18-B488-5FEF252B2D8A}"/>
                </a:ext>
              </a:extLst>
            </p:cNvPr>
            <p:cNvGrpSpPr/>
            <p:nvPr/>
          </p:nvGrpSpPr>
          <p:grpSpPr>
            <a:xfrm>
              <a:off x="2634907" y="3629650"/>
              <a:ext cx="1433602" cy="2052000"/>
              <a:chOff x="2634907" y="3629650"/>
              <a:chExt cx="1433602" cy="2052000"/>
            </a:xfrm>
          </p:grpSpPr>
          <p:sp>
            <p:nvSpPr>
              <p:cNvPr id="19" name="Forme libre : forme 8">
                <a:extLst>
                  <a:ext uri="{FF2B5EF4-FFF2-40B4-BE49-F238E27FC236}">
                    <a16:creationId xmlns:a16="http://schemas.microsoft.com/office/drawing/2014/main" id="{8B5EF06A-1073-435F-9D8E-AA28DBE1EB8D}"/>
                  </a:ext>
                </a:extLst>
              </p:cNvPr>
              <p:cNvSpPr/>
              <p:nvPr/>
            </p:nvSpPr>
            <p:spPr>
              <a:xfrm>
                <a:off x="3353004" y="4222253"/>
                <a:ext cx="715505" cy="1459397"/>
              </a:xfrm>
              <a:custGeom>
                <a:avLst/>
                <a:gdLst>
                  <a:gd name="connsiteX0" fmla="*/ 0 w 500743"/>
                  <a:gd name="connsiteY0" fmla="*/ 0 h 1230086"/>
                  <a:gd name="connsiteX1" fmla="*/ 500743 w 500743"/>
                  <a:gd name="connsiteY1" fmla="*/ 1230086 h 1230086"/>
                  <a:gd name="connsiteX2" fmla="*/ 0 w 500743"/>
                  <a:gd name="connsiteY2" fmla="*/ 1230086 h 1230086"/>
                  <a:gd name="connsiteX3" fmla="*/ 0 w 500743"/>
                  <a:gd name="connsiteY3" fmla="*/ 0 h 1230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743" h="1230086">
                    <a:moveTo>
                      <a:pt x="0" y="0"/>
                    </a:moveTo>
                    <a:lnTo>
                      <a:pt x="500743" y="1230086"/>
                    </a:lnTo>
                    <a:lnTo>
                      <a:pt x="0" y="1230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223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orme libre : forme 6">
                <a:extLst>
                  <a:ext uri="{FF2B5EF4-FFF2-40B4-BE49-F238E27FC236}">
                    <a16:creationId xmlns:a16="http://schemas.microsoft.com/office/drawing/2014/main" id="{F842CEAB-122D-4FDC-A98D-0B559E784CDC}"/>
                  </a:ext>
                </a:extLst>
              </p:cNvPr>
              <p:cNvSpPr/>
              <p:nvPr/>
            </p:nvSpPr>
            <p:spPr>
              <a:xfrm>
                <a:off x="2637499" y="4222253"/>
                <a:ext cx="715505" cy="1459397"/>
              </a:xfrm>
              <a:custGeom>
                <a:avLst/>
                <a:gdLst>
                  <a:gd name="connsiteX0" fmla="*/ 500743 w 500743"/>
                  <a:gd name="connsiteY0" fmla="*/ 0 h 1230086"/>
                  <a:gd name="connsiteX1" fmla="*/ 500743 w 500743"/>
                  <a:gd name="connsiteY1" fmla="*/ 1230086 h 1230086"/>
                  <a:gd name="connsiteX2" fmla="*/ 0 w 500743"/>
                  <a:gd name="connsiteY2" fmla="*/ 1230086 h 1230086"/>
                  <a:gd name="connsiteX3" fmla="*/ 500743 w 500743"/>
                  <a:gd name="connsiteY3" fmla="*/ 0 h 1230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743" h="1230086">
                    <a:moveTo>
                      <a:pt x="500743" y="0"/>
                    </a:moveTo>
                    <a:lnTo>
                      <a:pt x="500743" y="1230086"/>
                    </a:lnTo>
                    <a:lnTo>
                      <a:pt x="0" y="1230086"/>
                    </a:lnTo>
                    <a:lnTo>
                      <a:pt x="500743" y="0"/>
                    </a:lnTo>
                    <a:close/>
                  </a:path>
                </a:pathLst>
              </a:custGeom>
              <a:solidFill>
                <a:srgbClr val="91455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Cercle : creux 9">
                <a:extLst>
                  <a:ext uri="{FF2B5EF4-FFF2-40B4-BE49-F238E27FC236}">
                    <a16:creationId xmlns:a16="http://schemas.microsoft.com/office/drawing/2014/main" id="{A4923A0A-8455-428E-897D-C42C980B22CF}"/>
                  </a:ext>
                </a:extLst>
              </p:cNvPr>
              <p:cNvSpPr/>
              <p:nvPr/>
            </p:nvSpPr>
            <p:spPr>
              <a:xfrm>
                <a:off x="2634907" y="3629650"/>
                <a:ext cx="1388878" cy="1353885"/>
              </a:xfrm>
              <a:prstGeom prst="donut">
                <a:avLst>
                  <a:gd name="adj" fmla="val 6351"/>
                </a:avLst>
              </a:prstGeom>
              <a:solidFill>
                <a:srgbClr val="CC0A4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Ellipse 10">
                <a:extLst>
                  <a:ext uri="{FF2B5EF4-FFF2-40B4-BE49-F238E27FC236}">
                    <a16:creationId xmlns:a16="http://schemas.microsoft.com/office/drawing/2014/main" id="{23D1895D-2F17-4710-B387-76034FEE6C14}"/>
                  </a:ext>
                </a:extLst>
              </p:cNvPr>
              <p:cNvSpPr/>
              <p:nvPr/>
            </p:nvSpPr>
            <p:spPr>
              <a:xfrm>
                <a:off x="2755415" y="3743755"/>
                <a:ext cx="1136355" cy="11077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ZoneTexte 34">
                <a:extLst>
                  <a:ext uri="{FF2B5EF4-FFF2-40B4-BE49-F238E27FC236}">
                    <a16:creationId xmlns:a16="http://schemas.microsoft.com/office/drawing/2014/main" id="{0138E318-E2B1-46C1-BD8C-E9E9CA725940}"/>
                  </a:ext>
                </a:extLst>
              </p:cNvPr>
              <p:cNvSpPr txBox="1"/>
              <p:nvPr/>
            </p:nvSpPr>
            <p:spPr>
              <a:xfrm>
                <a:off x="2816630" y="4007191"/>
                <a:ext cx="12518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MIHOUBI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b="1" dirty="0">
                    <a:solidFill>
                      <a:prstClr val="black"/>
                    </a:solidFill>
                    <a:latin typeface="Calibri" panose="020F0502020204030204"/>
                  </a:rPr>
                  <a:t>Miloud</a:t>
                </a:r>
                <a:endPara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8647F2-7E5D-4868-80CA-8D3B4CB6F1C3}"/>
              </a:ext>
            </a:extLst>
          </p:cNvPr>
          <p:cNvGrpSpPr/>
          <p:nvPr/>
        </p:nvGrpSpPr>
        <p:grpSpPr>
          <a:xfrm>
            <a:off x="10577858" y="4875203"/>
            <a:ext cx="1409700" cy="1815883"/>
            <a:chOff x="701447" y="2369593"/>
            <a:chExt cx="1889314" cy="280226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94D32E-17C4-41FA-BAE6-94C3761BE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01447" y="2369593"/>
              <a:ext cx="1889314" cy="1842081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FD2A80-F40D-42D0-A7A4-2E56FC6D6F93}"/>
                </a:ext>
              </a:extLst>
            </p:cNvPr>
            <p:cNvGrpSpPr/>
            <p:nvPr/>
          </p:nvGrpSpPr>
          <p:grpSpPr>
            <a:xfrm>
              <a:off x="731814" y="3540789"/>
              <a:ext cx="1828580" cy="1631068"/>
              <a:chOff x="731814" y="3540789"/>
              <a:chExt cx="1828580" cy="163106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F2BDB178-3D37-4E1F-90A1-B5EEF64EE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731814" y="3540789"/>
                <a:ext cx="1828580" cy="1631068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4D1A0E44-4FE5-46F0-8FB8-3EC0753FE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tretch>
                <a:fillRect/>
              </a:stretch>
            </p:blipFill>
            <p:spPr>
              <a:xfrm>
                <a:off x="1429827" y="4207562"/>
                <a:ext cx="432554" cy="227318"/>
              </a:xfrm>
              <a:prstGeom prst="rect">
                <a:avLst/>
              </a:prstGeom>
            </p:spPr>
          </p:pic>
        </p:grp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260E2CF-D367-441C-AC6B-BEE6372D82D8}"/>
              </a:ext>
            </a:extLst>
          </p:cNvPr>
          <p:cNvSpPr/>
          <p:nvPr/>
        </p:nvSpPr>
        <p:spPr>
          <a:xfrm>
            <a:off x="4787443" y="3716064"/>
            <a:ext cx="2056386" cy="1697318"/>
          </a:xfrm>
          <a:prstGeom prst="ellipse">
            <a:avLst/>
          </a:prstGeom>
          <a:ln>
            <a:noFill/>
          </a:ln>
          <a:scene3d>
            <a:camera prst="isometricOffAxis1Top"/>
            <a:lightRig rig="threePt" dir="t"/>
          </a:scene3d>
          <a:sp3d extrusionH="323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FF4F3-CDFA-402F-AD41-525BE9786CA5}"/>
              </a:ext>
            </a:extLst>
          </p:cNvPr>
          <p:cNvSpPr txBox="1"/>
          <p:nvPr/>
        </p:nvSpPr>
        <p:spPr>
          <a:xfrm>
            <a:off x="1248162" y="3677800"/>
            <a:ext cx="9873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PROJET 2 :  </a:t>
            </a:r>
            <a:r>
              <a:rPr lang="fr-FR" sz="3200" b="1" dirty="0">
                <a:solidFill>
                  <a:schemeClr val="bg1"/>
                </a:solidFill>
                <a:latin typeface="Calibri" panose="020F0502020204030204"/>
              </a:rPr>
              <a:t>Analysez des données de systèmes éducatifs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0885F0-796A-49D2-B5F9-F3AE349F47B4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39" name="Groupe 5">
              <a:extLst>
                <a:ext uri="{FF2B5EF4-FFF2-40B4-BE49-F238E27FC236}">
                  <a16:creationId xmlns:a16="http://schemas.microsoft.com/office/drawing/2014/main" id="{2E8B274B-F7BC-4AB9-BD30-97E811295496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41" name="Connecteur droit 6">
                <a:extLst>
                  <a:ext uri="{FF2B5EF4-FFF2-40B4-BE49-F238E27FC236}">
                    <a16:creationId xmlns:a16="http://schemas.microsoft.com/office/drawing/2014/main" id="{8DE9568B-7E6A-442D-8454-408989A4992D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7">
                <a:extLst>
                  <a:ext uri="{FF2B5EF4-FFF2-40B4-BE49-F238E27FC236}">
                    <a16:creationId xmlns:a16="http://schemas.microsoft.com/office/drawing/2014/main" id="{FDE3EF57-3A9D-4830-A420-28D7C69B6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8">
                <a:extLst>
                  <a:ext uri="{FF2B5EF4-FFF2-40B4-BE49-F238E27FC236}">
                    <a16:creationId xmlns:a16="http://schemas.microsoft.com/office/drawing/2014/main" id="{6855020B-9A12-4146-BB70-706B137CB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9">
                <a:extLst>
                  <a:ext uri="{FF2B5EF4-FFF2-40B4-BE49-F238E27FC236}">
                    <a16:creationId xmlns:a16="http://schemas.microsoft.com/office/drawing/2014/main" id="{C15153A3-6D22-4587-9923-421FD20DF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10">
                <a:extLst>
                  <a:ext uri="{FF2B5EF4-FFF2-40B4-BE49-F238E27FC236}">
                    <a16:creationId xmlns:a16="http://schemas.microsoft.com/office/drawing/2014/main" id="{AFB019EA-435B-4CA9-AFEA-716CE6F7E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475561-AF3F-458E-99C7-9A76ED1E582A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Titre 1">
            <a:extLst>
              <a:ext uri="{FF2B5EF4-FFF2-40B4-BE49-F238E27FC236}">
                <a16:creationId xmlns:a16="http://schemas.microsoft.com/office/drawing/2014/main" id="{F90561A7-3BBA-4B09-9F2C-1C4F1771E70E}"/>
              </a:ext>
            </a:extLst>
          </p:cNvPr>
          <p:cNvSpPr txBox="1">
            <a:spLocks/>
          </p:cNvSpPr>
          <p:nvPr/>
        </p:nvSpPr>
        <p:spPr>
          <a:xfrm>
            <a:off x="4430715" y="149556"/>
            <a:ext cx="32004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fr-FR" sz="4000" dirty="0">
                <a:solidFill>
                  <a:srgbClr val="C00000"/>
                </a:solidFill>
              </a:rPr>
              <a:t>Présentation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5DA023-0CE4-486C-A7F9-14F29FA361CF}"/>
              </a:ext>
            </a:extLst>
          </p:cNvPr>
          <p:cNvGrpSpPr/>
          <p:nvPr/>
        </p:nvGrpSpPr>
        <p:grpSpPr>
          <a:xfrm>
            <a:off x="9909649" y="521383"/>
            <a:ext cx="2798762" cy="2234632"/>
            <a:chOff x="10051812" y="281214"/>
            <a:chExt cx="2798762" cy="223463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33BD3BF-4A45-4F1F-9A36-CC07E243A224}"/>
                </a:ext>
              </a:extLst>
            </p:cNvPr>
            <p:cNvGrpSpPr/>
            <p:nvPr/>
          </p:nvGrpSpPr>
          <p:grpSpPr>
            <a:xfrm>
              <a:off x="10481299" y="281214"/>
              <a:ext cx="2369275" cy="2234632"/>
              <a:chOff x="7658529" y="2602197"/>
              <a:chExt cx="1836000" cy="1692000"/>
            </a:xfrm>
          </p:grpSpPr>
          <p:sp>
            <p:nvSpPr>
              <p:cNvPr id="50" name="Triangle isocèle 12">
                <a:extLst>
                  <a:ext uri="{FF2B5EF4-FFF2-40B4-BE49-F238E27FC236}">
                    <a16:creationId xmlns:a16="http://schemas.microsoft.com/office/drawing/2014/main" id="{1301E163-FF79-4304-91D7-D5B2AA8B6140}"/>
                  </a:ext>
                </a:extLst>
              </p:cNvPr>
              <p:cNvSpPr/>
              <p:nvPr/>
            </p:nvSpPr>
            <p:spPr>
              <a:xfrm>
                <a:off x="8144915" y="4004221"/>
                <a:ext cx="1349614" cy="289975"/>
              </a:xfrm>
              <a:custGeom>
                <a:avLst/>
                <a:gdLst>
                  <a:gd name="connsiteX0" fmla="*/ 0 w 993049"/>
                  <a:gd name="connsiteY0" fmla="*/ 1047750 h 1047750"/>
                  <a:gd name="connsiteX1" fmla="*/ 496525 w 993049"/>
                  <a:gd name="connsiteY1" fmla="*/ 0 h 1047750"/>
                  <a:gd name="connsiteX2" fmla="*/ 993049 w 993049"/>
                  <a:gd name="connsiteY2" fmla="*/ 1047750 h 1047750"/>
                  <a:gd name="connsiteX3" fmla="*/ 0 w 993049"/>
                  <a:gd name="connsiteY3" fmla="*/ 1047750 h 1047750"/>
                  <a:gd name="connsiteX0" fmla="*/ 0 w 1991950"/>
                  <a:gd name="connsiteY0" fmla="*/ 514350 h 514350"/>
                  <a:gd name="connsiteX1" fmla="*/ 1991950 w 1991950"/>
                  <a:gd name="connsiteY1" fmla="*/ 0 h 514350"/>
                  <a:gd name="connsiteX2" fmla="*/ 993049 w 1991950"/>
                  <a:gd name="connsiteY2" fmla="*/ 514350 h 514350"/>
                  <a:gd name="connsiteX3" fmla="*/ 0 w 1991950"/>
                  <a:gd name="connsiteY3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1950" h="514350">
                    <a:moveTo>
                      <a:pt x="0" y="514350"/>
                    </a:moveTo>
                    <a:lnTo>
                      <a:pt x="1991950" y="0"/>
                    </a:lnTo>
                    <a:lnTo>
                      <a:pt x="993049" y="514350"/>
                    </a:lnTo>
                    <a:lnTo>
                      <a:pt x="0" y="51435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alpha val="44000"/>
                    </a:schemeClr>
                  </a:gs>
                  <a:gs pos="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16">
                <a:extLst>
                  <a:ext uri="{FF2B5EF4-FFF2-40B4-BE49-F238E27FC236}">
                    <a16:creationId xmlns:a16="http://schemas.microsoft.com/office/drawing/2014/main" id="{016E721C-47C4-47B6-A9BC-AA7ADEFDE28D}"/>
                  </a:ext>
                </a:extLst>
              </p:cNvPr>
              <p:cNvSpPr/>
              <p:nvPr/>
            </p:nvSpPr>
            <p:spPr>
              <a:xfrm>
                <a:off x="8258905" y="3090835"/>
                <a:ext cx="598209" cy="1203362"/>
              </a:xfrm>
              <a:custGeom>
                <a:avLst/>
                <a:gdLst>
                  <a:gd name="connsiteX0" fmla="*/ 0 w 500743"/>
                  <a:gd name="connsiteY0" fmla="*/ 0 h 1230086"/>
                  <a:gd name="connsiteX1" fmla="*/ 500743 w 500743"/>
                  <a:gd name="connsiteY1" fmla="*/ 1230086 h 1230086"/>
                  <a:gd name="connsiteX2" fmla="*/ 0 w 500743"/>
                  <a:gd name="connsiteY2" fmla="*/ 1230086 h 1230086"/>
                  <a:gd name="connsiteX3" fmla="*/ 0 w 500743"/>
                  <a:gd name="connsiteY3" fmla="*/ 0 h 1230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743" h="1230086">
                    <a:moveTo>
                      <a:pt x="0" y="0"/>
                    </a:moveTo>
                    <a:lnTo>
                      <a:pt x="500743" y="1230086"/>
                    </a:lnTo>
                    <a:lnTo>
                      <a:pt x="0" y="1230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0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orme libre : forme 17">
                <a:extLst>
                  <a:ext uri="{FF2B5EF4-FFF2-40B4-BE49-F238E27FC236}">
                    <a16:creationId xmlns:a16="http://schemas.microsoft.com/office/drawing/2014/main" id="{BF509D26-B75E-4754-8686-CBCCD2AD40A4}"/>
                  </a:ext>
                </a:extLst>
              </p:cNvPr>
              <p:cNvSpPr/>
              <p:nvPr/>
            </p:nvSpPr>
            <p:spPr>
              <a:xfrm>
                <a:off x="7660696" y="3090835"/>
                <a:ext cx="598209" cy="1203362"/>
              </a:xfrm>
              <a:custGeom>
                <a:avLst/>
                <a:gdLst>
                  <a:gd name="connsiteX0" fmla="*/ 500743 w 500743"/>
                  <a:gd name="connsiteY0" fmla="*/ 0 h 1230086"/>
                  <a:gd name="connsiteX1" fmla="*/ 500743 w 500743"/>
                  <a:gd name="connsiteY1" fmla="*/ 1230086 h 1230086"/>
                  <a:gd name="connsiteX2" fmla="*/ 0 w 500743"/>
                  <a:gd name="connsiteY2" fmla="*/ 1230086 h 1230086"/>
                  <a:gd name="connsiteX3" fmla="*/ 500743 w 500743"/>
                  <a:gd name="connsiteY3" fmla="*/ 0 h 1230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743" h="1230086">
                    <a:moveTo>
                      <a:pt x="500743" y="0"/>
                    </a:moveTo>
                    <a:lnTo>
                      <a:pt x="500743" y="1230086"/>
                    </a:lnTo>
                    <a:lnTo>
                      <a:pt x="0" y="1230086"/>
                    </a:lnTo>
                    <a:lnTo>
                      <a:pt x="500743" y="0"/>
                    </a:lnTo>
                    <a:close/>
                  </a:path>
                </a:pathLst>
              </a:custGeom>
              <a:solidFill>
                <a:srgbClr val="89954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Cercle : creux 18">
                <a:extLst>
                  <a:ext uri="{FF2B5EF4-FFF2-40B4-BE49-F238E27FC236}">
                    <a16:creationId xmlns:a16="http://schemas.microsoft.com/office/drawing/2014/main" id="{3614378C-A451-4025-B7A2-B4A6A282AFF7}"/>
                  </a:ext>
                </a:extLst>
              </p:cNvPr>
              <p:cNvSpPr/>
              <p:nvPr/>
            </p:nvSpPr>
            <p:spPr>
              <a:xfrm>
                <a:off x="7658529" y="2602197"/>
                <a:ext cx="1161193" cy="1116362"/>
              </a:xfrm>
              <a:prstGeom prst="donut">
                <a:avLst>
                  <a:gd name="adj" fmla="val 6351"/>
                </a:avLst>
              </a:prstGeom>
              <a:solidFill>
                <a:srgbClr val="C4D30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Ellipse 19">
                <a:extLst>
                  <a:ext uri="{FF2B5EF4-FFF2-40B4-BE49-F238E27FC236}">
                    <a16:creationId xmlns:a16="http://schemas.microsoft.com/office/drawing/2014/main" id="{7EE182EB-0A93-40B4-A21C-00D4053CB03F}"/>
                  </a:ext>
                </a:extLst>
              </p:cNvPr>
              <p:cNvSpPr/>
              <p:nvPr/>
            </p:nvSpPr>
            <p:spPr>
              <a:xfrm>
                <a:off x="7759282" y="2696284"/>
                <a:ext cx="950067" cy="9133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44D20A-3778-4B6E-BD7D-6C22F8B54B34}"/>
                </a:ext>
              </a:extLst>
            </p:cNvPr>
            <p:cNvSpPr txBox="1"/>
            <p:nvPr/>
          </p:nvSpPr>
          <p:spPr>
            <a:xfrm>
              <a:off x="10051812" y="685215"/>
              <a:ext cx="236927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30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30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scientist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49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338557" y="166914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6  - Sélection des indicateur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EB94E056-EF64-4326-975C-AE71AF272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47" y="1127578"/>
            <a:ext cx="9878224" cy="587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0E1B59-1AD6-4EB9-BED4-AFC3BE213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59" y="1542338"/>
            <a:ext cx="5616364" cy="37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3963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562033" y="93714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6  - Sélection des indicateur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5EA6A7B6-CF35-460D-9588-C0A25E16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" y="751689"/>
            <a:ext cx="10282235" cy="610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111394-8C0A-4539-9502-1634A182B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96" y="1263263"/>
            <a:ext cx="697327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9433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562033" y="93714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6  - Sélection des indicateur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ECF2FDC1-93A2-45C3-A05A-0E10A8F63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845403"/>
            <a:ext cx="7967889" cy="571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05D395-AC40-4AD4-8C67-42ED5576049D}"/>
              </a:ext>
            </a:extLst>
          </p:cNvPr>
          <p:cNvSpPr txBox="1"/>
          <p:nvPr/>
        </p:nvSpPr>
        <p:spPr>
          <a:xfrm>
            <a:off x="6023430" y="1356977"/>
            <a:ext cx="615405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600" b="1" dirty="0"/>
              <a:t>SP.POP.TOTL</a:t>
            </a:r>
            <a:r>
              <a:rPr lang="fr-FR" sz="1600" dirty="0"/>
              <a:t> : Inscriptions dans l'enseignement post-secondaire non supérieur, les deux sexes (nombre)'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1" dirty="0"/>
              <a:t>IT.NET.USER.P2</a:t>
            </a:r>
            <a:r>
              <a:rPr lang="fr-FR" sz="1600" dirty="0"/>
              <a:t> : Internautes (pour 100 personnes)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1" dirty="0"/>
              <a:t>SE.TER.ENRL</a:t>
            </a:r>
            <a:r>
              <a:rPr lang="fr-FR" sz="1600" dirty="0"/>
              <a:t> : Inscriptions dans l'enseignement supérieur, tous les programmes, les deux sexes (nombre)'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1" dirty="0"/>
              <a:t>SP.POP.1524.TO.UN</a:t>
            </a:r>
            <a:r>
              <a:rPr lang="fr-FR" sz="1600" dirty="0"/>
              <a:t> : Population, 15-24 ans, total'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1" dirty="0"/>
              <a:t>UIS.E.3</a:t>
            </a:r>
            <a:r>
              <a:rPr lang="fr-FR" sz="1600" dirty="0"/>
              <a:t> : Inscriptions dans l'enseignement secondaire supérieur, des deux sexes (nombre)'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1" dirty="0"/>
              <a:t>UIS.E.4</a:t>
            </a:r>
            <a:r>
              <a:rPr lang="fr-FR" sz="1600" dirty="0"/>
              <a:t> : Inscriptions dans l'enseignement post-secondaire non supérieur, les deux sexes (nombre)'</a:t>
            </a:r>
          </a:p>
        </p:txBody>
      </p:sp>
    </p:spTree>
    <p:extLst>
      <p:ext uri="{BB962C8B-B14F-4D97-AF65-F5344CB8AC3E}">
        <p14:creationId xmlns:p14="http://schemas.microsoft.com/office/powerpoint/2010/main" val="397535026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DF4E4E-37DC-48B8-998D-E645A2B40FBE}"/>
              </a:ext>
            </a:extLst>
          </p:cNvPr>
          <p:cNvSpPr txBox="1"/>
          <p:nvPr/>
        </p:nvSpPr>
        <p:spPr>
          <a:xfrm>
            <a:off x="3056021" y="2828836"/>
            <a:ext cx="6160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2 - Identifier les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indicateurs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exploitables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78B651-F899-4736-A955-026C529FFC13}"/>
              </a:ext>
            </a:extLst>
          </p:cNvPr>
          <p:cNvSpPr txBox="1"/>
          <p:nvPr/>
        </p:nvSpPr>
        <p:spPr>
          <a:xfrm>
            <a:off x="3425105" y="94475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7  - Corrélation des indicateurs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A8E1846-3424-48A0-BEE6-C8987061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08" y="679250"/>
            <a:ext cx="10815183" cy="583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84596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DF4E4E-37DC-48B8-998D-E645A2B40FBE}"/>
              </a:ext>
            </a:extLst>
          </p:cNvPr>
          <p:cNvSpPr txBox="1"/>
          <p:nvPr/>
        </p:nvSpPr>
        <p:spPr>
          <a:xfrm>
            <a:off x="3056021" y="2828836"/>
            <a:ext cx="6160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2 - Identifier les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indicateurs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exploitables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69F17-67D5-4507-BDEB-FA511C5A6E44}"/>
              </a:ext>
            </a:extLst>
          </p:cNvPr>
          <p:cNvSpPr txBox="1"/>
          <p:nvPr/>
        </p:nvSpPr>
        <p:spPr>
          <a:xfrm>
            <a:off x="3425105" y="94475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7  - Corrélation des indicateurs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4827A60-78B6-4E80-B175-6839BA42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846164"/>
            <a:ext cx="11325225" cy="599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0817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DF4E4E-37DC-48B8-998D-E645A2B40FBE}"/>
              </a:ext>
            </a:extLst>
          </p:cNvPr>
          <p:cNvSpPr txBox="1"/>
          <p:nvPr/>
        </p:nvSpPr>
        <p:spPr>
          <a:xfrm>
            <a:off x="3056021" y="2828836"/>
            <a:ext cx="6160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2 - Identifier les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indicateurs</a:t>
            </a:r>
            <a:b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</a:br>
            <a:r>
              <a:rPr lang="fr-FR" sz="1800" b="1" i="0" dirty="0">
                <a:solidFill>
                  <a:srgbClr val="FFFFFF"/>
                </a:solidFill>
                <a:effectLst/>
                <a:latin typeface="MavenPro-Bold"/>
              </a:rPr>
              <a:t>exploitables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C666D-A053-4C05-9895-6AD81EEAC9EA}"/>
              </a:ext>
            </a:extLst>
          </p:cNvPr>
          <p:cNvSpPr txBox="1"/>
          <p:nvPr/>
        </p:nvSpPr>
        <p:spPr>
          <a:xfrm>
            <a:off x="3425105" y="94475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7  - Corrélation des indicateurs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253F4D4-0FB8-4588-BBB9-4D64A326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0" y="628914"/>
            <a:ext cx="11102900" cy="601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49356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363913" y="59509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8  - Analyses des zones géo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EB1D0E99-6714-4773-A499-C98651D2A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1" y="644284"/>
            <a:ext cx="10799086" cy="6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4E7B1C-3040-4BE0-87DA-19068B57E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70" y="1121653"/>
            <a:ext cx="4861450" cy="21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677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id="{DF6C0579-36A3-43F0-BF53-EDEFB718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7" y="1260365"/>
            <a:ext cx="48863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9B331E5D-FA03-4125-8B62-5193CF1F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88" y="1431815"/>
            <a:ext cx="562927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F74D4E-CB24-4FB5-B959-A16849174A0F}"/>
              </a:ext>
            </a:extLst>
          </p:cNvPr>
          <p:cNvSpPr txBox="1"/>
          <p:nvPr/>
        </p:nvSpPr>
        <p:spPr>
          <a:xfrm>
            <a:off x="2881315" y="151833"/>
            <a:ext cx="629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2800" dirty="0"/>
              <a:t>8  - Analyses des zones géo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BE28072-F3E3-4F99-BB78-22A984427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4" y="1260365"/>
            <a:ext cx="5482047" cy="47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6F84085-7847-40EF-B3C5-21C79F4B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274" y="1260365"/>
            <a:ext cx="5723374" cy="474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66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940726" y="94475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9  - Analyses par pays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26FA4A03-133B-44C3-ADD4-BBD189F1D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85" y="751689"/>
            <a:ext cx="10010775" cy="593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9CD2026-B29F-4295-BDA8-3509EFCB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31" y="696700"/>
            <a:ext cx="9991729" cy="59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5485B3F9-F527-4946-9C22-CFCFEAF4E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2" y="679250"/>
            <a:ext cx="11063886" cy="610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D731BFA-DA2F-4F21-B8DA-8F6F7263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14" y="699586"/>
            <a:ext cx="7155998" cy="606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563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4209141" y="166914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b="1" dirty="0">
                <a:solidFill>
                  <a:srgbClr val="C00000"/>
                </a:solidFill>
                <a:latin typeface="Calibri" panose="020F0502020204030204"/>
              </a:rPr>
              <a:t>10 - Conclusion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083326-13CA-4194-A6BC-C39D428C6796}"/>
              </a:ext>
            </a:extLst>
          </p:cNvPr>
          <p:cNvSpPr txBox="1"/>
          <p:nvPr/>
        </p:nvSpPr>
        <p:spPr>
          <a:xfrm>
            <a:off x="319810" y="1565755"/>
            <a:ext cx="11872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Nunito-Bold"/>
              </a:rPr>
              <a:t>Est-ce que Le </a:t>
            </a:r>
            <a:r>
              <a:rPr lang="fr-FR" sz="2400" b="1" dirty="0" err="1">
                <a:solidFill>
                  <a:srgbClr val="000000"/>
                </a:solidFill>
                <a:latin typeface="Nunito-Bold"/>
              </a:rPr>
              <a:t>dataset</a:t>
            </a:r>
            <a:r>
              <a:rPr lang="fr-FR" sz="2400" b="1" dirty="0">
                <a:solidFill>
                  <a:srgbClr val="000000"/>
                </a:solidFill>
                <a:latin typeface="Nunito-Bold"/>
              </a:rPr>
              <a:t>  répond à la problématique de l’entreprise ACADEMY?</a:t>
            </a:r>
            <a:r>
              <a:rPr lang="fr-FR" sz="3600" b="1" i="0" dirty="0">
                <a:solidFill>
                  <a:srgbClr val="424242"/>
                </a:solidFill>
                <a:effectLst/>
                <a:latin typeface="MavenPro-Bold"/>
              </a:rPr>
              <a:t>    </a:t>
            </a:r>
            <a:endParaRPr lang="fr-FR" sz="1800" b="1" i="0" dirty="0">
              <a:solidFill>
                <a:srgbClr val="000000"/>
              </a:solidFill>
              <a:effectLst/>
              <a:latin typeface="Nunito-Bold"/>
            </a:endParaRPr>
          </a:p>
          <a:p>
            <a:pPr marL="1262063" indent="-3619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0000"/>
                </a:solidFill>
                <a:latin typeface="ArialMT"/>
              </a:rPr>
              <a:t>englobe </a:t>
            </a:r>
            <a:r>
              <a:rPr lang="fr-FR" dirty="0">
                <a:solidFill>
                  <a:srgbClr val="000000"/>
                </a:solidFill>
                <a:latin typeface="Nunito-Regular"/>
              </a:rPr>
              <a:t>tous les pays du monde</a:t>
            </a:r>
          </a:p>
          <a:p>
            <a:pPr marL="1262063" indent="-3619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0000"/>
                </a:solidFill>
                <a:latin typeface="Nunito-Regular"/>
              </a:rPr>
              <a:t>données fournies sont pertinentes à l’éducation et d’autres données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EF255-7795-4B21-9F33-FC9C69EA08B6}"/>
              </a:ext>
            </a:extLst>
          </p:cNvPr>
          <p:cNvSpPr txBox="1"/>
          <p:nvPr/>
        </p:nvSpPr>
        <p:spPr>
          <a:xfrm>
            <a:off x="671481" y="3924557"/>
            <a:ext cx="113646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Nunito-Bold"/>
              </a:rPr>
              <a:t>Insuffisances 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000000"/>
                </a:solidFill>
                <a:latin typeface="Nunito-Bold"/>
              </a:rPr>
              <a:t>Certains</a:t>
            </a:r>
            <a:r>
              <a:rPr lang="fr-FR" dirty="0">
                <a:solidFill>
                  <a:srgbClr val="000000"/>
                </a:solidFill>
                <a:latin typeface="Nunito-Regular"/>
              </a:rPr>
              <a:t> indicateurs présentent une énorme manques de données (beaucoup de valeurs manquantes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000000"/>
                </a:solidFill>
                <a:latin typeface="Nunito-Bold"/>
              </a:rPr>
              <a:t>Manque</a:t>
            </a:r>
            <a:r>
              <a:rPr lang="fr-FR" dirty="0">
                <a:solidFill>
                  <a:srgbClr val="000000"/>
                </a:solidFill>
                <a:latin typeface="Nunito-Regular"/>
              </a:rPr>
              <a:t> de quelques indicateurs  : les frais de internet , le nombre d'étudiants en pourcentage , la langue de formation en ligne , etc.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000000"/>
                </a:solidFill>
                <a:latin typeface="Nunito-Bold"/>
              </a:rPr>
              <a:t>Aucune</a:t>
            </a:r>
            <a:r>
              <a:rPr lang="fr-FR" dirty="0">
                <a:solidFill>
                  <a:srgbClr val="000000"/>
                </a:solidFill>
                <a:latin typeface="Nunito-Regular"/>
              </a:rPr>
              <a:t> information sur l’entreprise </a:t>
            </a:r>
            <a:r>
              <a:rPr lang="fr-FR" dirty="0" err="1">
                <a:solidFill>
                  <a:srgbClr val="000000"/>
                </a:solidFill>
                <a:latin typeface="Nunito-Regular"/>
              </a:rPr>
              <a:t>Academy</a:t>
            </a:r>
            <a:r>
              <a:rPr lang="fr-FR" dirty="0">
                <a:solidFill>
                  <a:srgbClr val="000000"/>
                </a:solidFill>
                <a:latin typeface="Nunito-Regular"/>
              </a:rPr>
              <a:t> pour guider l’étude (proximité géographique,</a:t>
            </a:r>
            <a:br>
              <a:rPr lang="fr-FR" dirty="0">
                <a:solidFill>
                  <a:srgbClr val="000000"/>
                </a:solidFill>
                <a:latin typeface="Nunito-Regular"/>
              </a:rPr>
            </a:br>
            <a:r>
              <a:rPr lang="fr-FR" dirty="0">
                <a:solidFill>
                  <a:srgbClr val="000000"/>
                </a:solidFill>
                <a:latin typeface="Nunito-Regular"/>
              </a:rPr>
              <a:t>concurrence, langue, etc.) </a:t>
            </a:r>
          </a:p>
        </p:txBody>
      </p:sp>
    </p:spTree>
    <p:extLst>
      <p:ext uri="{BB962C8B-B14F-4D97-AF65-F5344CB8AC3E}">
        <p14:creationId xmlns:p14="http://schemas.microsoft.com/office/powerpoint/2010/main" val="53542017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5991" y="6213605"/>
            <a:ext cx="747760" cy="644395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6D46D20-A548-461B-84AC-CA316E989F32}"/>
              </a:ext>
            </a:extLst>
          </p:cNvPr>
          <p:cNvSpPr txBox="1">
            <a:spLocks/>
          </p:cNvSpPr>
          <p:nvPr/>
        </p:nvSpPr>
        <p:spPr>
          <a:xfrm>
            <a:off x="4398085" y="283643"/>
            <a:ext cx="5659869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 de Travail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0369CDA-AAF0-40E0-B6C2-7D007E83D93E}"/>
              </a:ext>
            </a:extLst>
          </p:cNvPr>
          <p:cNvSpPr txBox="1">
            <a:spLocks/>
          </p:cNvSpPr>
          <p:nvPr/>
        </p:nvSpPr>
        <p:spPr>
          <a:xfrm>
            <a:off x="338098" y="929974"/>
            <a:ext cx="7320392" cy="288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1 - Problématique 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2 - Objectifs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3 – Analyse et présentation des données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4 - Valeurs manquantes (NAN)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5 - Valeurs manquantes par indicateur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A4092C1-6243-499F-BC7D-D4EEE137A901}"/>
              </a:ext>
            </a:extLst>
          </p:cNvPr>
          <p:cNvSpPr txBox="1">
            <a:spLocks/>
          </p:cNvSpPr>
          <p:nvPr/>
        </p:nvSpPr>
        <p:spPr>
          <a:xfrm>
            <a:off x="338098" y="3865805"/>
            <a:ext cx="7320392" cy="288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6 - Sélection des indicateur 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7 - Corrélation des indicateurs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8 – Analyses des zones géographiques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9 - Analyses par pays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</a:rPr>
              <a:t>10 - Conclusion</a:t>
            </a:r>
          </a:p>
        </p:txBody>
      </p:sp>
    </p:spTree>
    <p:extLst>
      <p:ext uri="{BB962C8B-B14F-4D97-AF65-F5344CB8AC3E}">
        <p14:creationId xmlns:p14="http://schemas.microsoft.com/office/powerpoint/2010/main" val="53921188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C776858-6790-4A4E-AE74-F1FA839EF1B1}"/>
              </a:ext>
            </a:extLst>
          </p:cNvPr>
          <p:cNvSpPr txBox="1"/>
          <p:nvPr/>
        </p:nvSpPr>
        <p:spPr>
          <a:xfrm>
            <a:off x="4140396" y="2199715"/>
            <a:ext cx="4957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85812455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5991" y="6213605"/>
            <a:ext cx="747760" cy="644395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6D46D20-A548-461B-84AC-CA316E989F32}"/>
              </a:ext>
            </a:extLst>
          </p:cNvPr>
          <p:cNvSpPr txBox="1">
            <a:spLocks/>
          </p:cNvSpPr>
          <p:nvPr/>
        </p:nvSpPr>
        <p:spPr>
          <a:xfrm>
            <a:off x="4155181" y="166914"/>
            <a:ext cx="5659869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1 - La problématique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DF452-BB0B-4F68-9B09-A871282D5C84}"/>
              </a:ext>
            </a:extLst>
          </p:cNvPr>
          <p:cNvSpPr txBox="1"/>
          <p:nvPr/>
        </p:nvSpPr>
        <p:spPr>
          <a:xfrm>
            <a:off x="612513" y="1273666"/>
            <a:ext cx="11347358" cy="4310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 i="0" dirty="0">
                <a:effectLst/>
                <a:latin typeface="Montserrat" panose="00000500000000000000" pitchFamily="2" charset="0"/>
              </a:rPr>
              <a:t>une start-up de la </a:t>
            </a:r>
            <a:r>
              <a:rPr lang="fr-FR" sz="2000" b="1" i="0" dirty="0" err="1">
                <a:effectLst/>
                <a:latin typeface="Montserrat" panose="00000500000000000000" pitchFamily="2" charset="0"/>
              </a:rPr>
              <a:t>EdTech</a:t>
            </a:r>
            <a:r>
              <a:rPr lang="fr-FR" sz="2000" b="1" i="0" dirty="0">
                <a:effectLst/>
                <a:latin typeface="Montserrat" panose="00000500000000000000" pitchFamily="2" charset="0"/>
              </a:rPr>
              <a:t> </a:t>
            </a:r>
            <a:r>
              <a:rPr lang="fr-FR" sz="2000" i="0" dirty="0">
                <a:effectLst/>
                <a:latin typeface="Montserrat" panose="00000500000000000000" pitchFamily="2" charset="0"/>
              </a:rPr>
              <a:t>: </a:t>
            </a:r>
            <a:r>
              <a:rPr lang="fr-FR" sz="2000" b="1" i="0" dirty="0">
                <a:effectLst/>
                <a:latin typeface="Montserrat" panose="00000500000000000000" pitchFamily="2" charset="0"/>
              </a:rPr>
              <a:t> </a:t>
            </a:r>
            <a:r>
              <a:rPr lang="fr-FR" sz="2000" i="1" dirty="0" err="1">
                <a:effectLst/>
                <a:latin typeface="Montserrat" panose="00000500000000000000" pitchFamily="2" charset="0"/>
              </a:rPr>
              <a:t>academy</a:t>
            </a:r>
            <a:endParaRPr lang="fr-FR" sz="2000" i="1" dirty="0">
              <a:effectLst/>
              <a:latin typeface="Montserrat" panose="000005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 i="1" dirty="0">
                <a:latin typeface="Montserrat" panose="00000500000000000000" pitchFamily="2" charset="0"/>
              </a:rPr>
              <a:t> Plateforme de formation : </a:t>
            </a:r>
            <a:r>
              <a:rPr lang="fr-FR" sz="2000" i="1" dirty="0">
                <a:latin typeface="Montserrat" panose="00000500000000000000" pitchFamily="2" charset="0"/>
              </a:rPr>
              <a:t>en ligne pour les lycéens et les universitaires</a:t>
            </a:r>
          </a:p>
          <a:p>
            <a:r>
              <a:rPr lang="fr-FR" sz="2000" i="1" dirty="0">
                <a:latin typeface="Montserrat" panose="00000500000000000000" pitchFamily="2" charset="0"/>
              </a:rPr>
              <a:t>                  -  Déterminer les pays avec un fort potentiel de clients ?</a:t>
            </a:r>
          </a:p>
          <a:p>
            <a:r>
              <a:rPr lang="fr-FR" sz="2000" i="1" dirty="0">
                <a:latin typeface="Montserrat" panose="00000500000000000000" pitchFamily="2" charset="0"/>
              </a:rPr>
              <a:t> 	    -  quelle sera l’évolution de ce potentiel de clients  pour chaque pays ? </a:t>
            </a:r>
          </a:p>
          <a:p>
            <a:r>
              <a:rPr lang="fr-FR" sz="2000" i="1" dirty="0">
                <a:latin typeface="Montserrat" panose="00000500000000000000" pitchFamily="2" charset="0"/>
              </a:rPr>
              <a:t>                  -  l’entreprise va t’installer dans quels pays en premier  ?</a:t>
            </a:r>
          </a:p>
          <a:p>
            <a:r>
              <a:rPr lang="fr-FR" sz="2000" i="1" dirty="0">
                <a:latin typeface="Montserrat" panose="00000500000000000000" pitchFamily="2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 i="1" dirty="0">
                <a:effectLst/>
                <a:latin typeface="Montserrat" panose="00000500000000000000" pitchFamily="2" charset="0"/>
              </a:rPr>
              <a:t> Le rôle du </a:t>
            </a:r>
            <a:r>
              <a:rPr lang="fr-FR" sz="2000" b="1" i="1" dirty="0" err="1">
                <a:effectLst/>
                <a:latin typeface="Montserrat" panose="00000500000000000000" pitchFamily="2" charset="0"/>
              </a:rPr>
              <a:t>Datascientist</a:t>
            </a:r>
            <a:r>
              <a:rPr lang="fr-FR" sz="2000" b="1" i="1" dirty="0">
                <a:effectLst/>
                <a:latin typeface="Montserrat" panose="00000500000000000000" pitchFamily="2" charset="0"/>
              </a:rPr>
              <a:t> ( </a:t>
            </a:r>
            <a:r>
              <a:rPr lang="fr-FR" sz="2000" b="0" i="0" dirty="0">
                <a:effectLst/>
                <a:latin typeface="Montserrat" panose="00000500000000000000" pitchFamily="2" charset="0"/>
              </a:rPr>
              <a:t>le projet</a:t>
            </a:r>
            <a:r>
              <a:rPr lang="fr-FR" sz="2000" b="1" i="0" dirty="0">
                <a:effectLst/>
                <a:latin typeface="Montserrat" panose="00000500000000000000" pitchFamily="2" charset="0"/>
              </a:rPr>
              <a:t>)</a:t>
            </a:r>
            <a:r>
              <a:rPr lang="fr-FR" sz="2000" b="0" i="0" dirty="0">
                <a:effectLst/>
                <a:latin typeface="Montserrat" panose="00000500000000000000" pitchFamily="2" charset="0"/>
              </a:rPr>
              <a:t> </a:t>
            </a:r>
            <a:r>
              <a:rPr lang="fr-FR" sz="2000" b="1" i="1" dirty="0">
                <a:effectLst/>
                <a:latin typeface="Montserrat" panose="00000500000000000000" pitchFamily="2" charset="0"/>
              </a:rPr>
              <a:t>: </a:t>
            </a:r>
            <a:r>
              <a:rPr lang="fr-FR" sz="2000" b="1" i="0" dirty="0">
                <a:effectLst/>
                <a:latin typeface="Montserrat" panose="00000500000000000000" pitchFamily="2" charset="0"/>
              </a:rPr>
              <a:t> </a:t>
            </a:r>
          </a:p>
          <a:p>
            <a:pPr marL="1262063" indent="-1262063">
              <a:lnSpc>
                <a:spcPct val="200000"/>
              </a:lnSpc>
            </a:pPr>
            <a:r>
              <a:rPr lang="fr-FR" sz="2000" b="1" dirty="0">
                <a:latin typeface="Montserrat" panose="00000500000000000000" pitchFamily="2" charset="0"/>
              </a:rPr>
              <a:t>                 </a:t>
            </a:r>
            <a:r>
              <a:rPr lang="fr-FR" sz="2000" b="1" i="0" dirty="0">
                <a:effectLst/>
                <a:latin typeface="Montserrat" panose="00000500000000000000" pitchFamily="2" charset="0"/>
              </a:rPr>
              <a:t>Expansion de l’entreprise au niveau  international est t’il faisable en basant sur cet </a:t>
            </a:r>
            <a:r>
              <a:rPr lang="fr-FR" sz="2000" b="1" i="0" dirty="0" err="1">
                <a:effectLst/>
                <a:latin typeface="Montserrat" panose="00000500000000000000" pitchFamily="2" charset="0"/>
              </a:rPr>
              <a:t>dataset</a:t>
            </a:r>
            <a:r>
              <a:rPr lang="fr-FR" sz="2000" b="1" i="0" dirty="0">
                <a:effectLst/>
                <a:latin typeface="Montserrat" panose="00000500000000000000" pitchFamily="2" charset="0"/>
              </a:rPr>
              <a:t>  ?? </a:t>
            </a:r>
            <a:endParaRPr lang="fr-FR" sz="2000" b="1" i="1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2275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C0809A-492D-4F84-B53F-EE5F6A7933D1}"/>
              </a:ext>
            </a:extLst>
          </p:cNvPr>
          <p:cNvSpPr txBox="1"/>
          <p:nvPr/>
        </p:nvSpPr>
        <p:spPr>
          <a:xfrm>
            <a:off x="629121" y="1430745"/>
            <a:ext cx="1096713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</a:rPr>
              <a:t>Valider la qualité de ce jeu de données (comporte-t-il beaucoup de données manquantes, dupliquées ?)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</a:rPr>
              <a:t>Décrire les informations contenues dans le jeu de données (nombre de colonnes ? nombre de lignes ?)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</a:rPr>
              <a:t>Sélectionner les informations qui semblent pertinentes pour répondre à la problématique (quelles sont les colonnes contenant des informations qui peuvent être utiles pour répondre à la problématique de l’entreprise ?)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</a:rPr>
              <a:t>Déterminer des ordres de grandeurs des indicateurs statistiques classiques pour les différentes zones géographiques et pays du monde (moyenne/médiane/écart-type par pays et par continent ou bloc géographique)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666955-3D85-4E93-ACA9-C1075516C8A3}"/>
              </a:ext>
            </a:extLst>
          </p:cNvPr>
          <p:cNvSpPr txBox="1"/>
          <p:nvPr/>
        </p:nvSpPr>
        <p:spPr>
          <a:xfrm>
            <a:off x="4455886" y="254639"/>
            <a:ext cx="2917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3600" b="1" dirty="0">
                <a:solidFill>
                  <a:srgbClr val="C00000"/>
                </a:solidFill>
              </a:rPr>
              <a:t>2 - Objectifs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8995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666955-3D85-4E93-ACA9-C1075516C8A3}"/>
              </a:ext>
            </a:extLst>
          </p:cNvPr>
          <p:cNvSpPr txBox="1"/>
          <p:nvPr/>
        </p:nvSpPr>
        <p:spPr>
          <a:xfrm>
            <a:off x="2968083" y="132132"/>
            <a:ext cx="7779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dirty="0">
                <a:solidFill>
                  <a:srgbClr val="C00000"/>
                </a:solidFill>
                <a:latin typeface="Calibri" panose="020F0502020204030204"/>
              </a:rPr>
              <a:t>3 - Analyse et présentation des données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2DB51D-5B2D-4A06-A108-497DA94BFBF2}"/>
              </a:ext>
            </a:extLst>
          </p:cNvPr>
          <p:cNvSpPr/>
          <p:nvPr/>
        </p:nvSpPr>
        <p:spPr>
          <a:xfrm>
            <a:off x="220050" y="2102049"/>
            <a:ext cx="2484000" cy="6463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0" i="0" dirty="0">
                <a:solidFill>
                  <a:srgbClr val="FFFFFF"/>
                </a:solidFill>
                <a:effectLst/>
                <a:latin typeface="Roboto-Medium"/>
              </a:rPr>
              <a:t>EdStatsCountry.csv</a:t>
            </a:r>
            <a:r>
              <a:rPr lang="fr-FR" sz="2000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9B9EB5-781D-4C1C-BFDF-8F4C2CB5DDFF}"/>
              </a:ext>
            </a:extLst>
          </p:cNvPr>
          <p:cNvSpPr/>
          <p:nvPr/>
        </p:nvSpPr>
        <p:spPr>
          <a:xfrm>
            <a:off x="192932" y="927330"/>
            <a:ext cx="2484000" cy="6463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0" i="0" dirty="0">
                <a:solidFill>
                  <a:srgbClr val="FFFFFF"/>
                </a:solidFill>
                <a:effectLst/>
                <a:latin typeface="Roboto-Medium"/>
              </a:rPr>
              <a:t>EdStatsData.csv</a:t>
            </a:r>
            <a:r>
              <a:rPr lang="fr-FR" sz="2000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8D38C2-3DB4-4556-B165-634EE9E743F4}"/>
              </a:ext>
            </a:extLst>
          </p:cNvPr>
          <p:cNvSpPr/>
          <p:nvPr/>
        </p:nvSpPr>
        <p:spPr>
          <a:xfrm>
            <a:off x="220050" y="3463288"/>
            <a:ext cx="2484000" cy="64633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0" i="0" dirty="0">
                <a:solidFill>
                  <a:srgbClr val="FFFFFF"/>
                </a:solidFill>
                <a:effectLst/>
                <a:latin typeface="Roboto-Medium"/>
              </a:rPr>
              <a:t>EdStatsSeries.csv</a:t>
            </a:r>
            <a:r>
              <a:rPr lang="fr-FR" sz="20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258B37-6CC3-4108-B90F-588C9B91D58F}"/>
              </a:ext>
            </a:extLst>
          </p:cNvPr>
          <p:cNvSpPr txBox="1"/>
          <p:nvPr/>
        </p:nvSpPr>
        <p:spPr>
          <a:xfrm>
            <a:off x="3112566" y="2051678"/>
            <a:ext cx="89208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rgbClr val="002060"/>
                </a:solidFill>
                <a:effectLst/>
                <a:latin typeface="Roboto-Bold"/>
              </a:rPr>
              <a:t>Contenu : 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L’économie des pays du monde , Information géographiques sur les pays par régions ,</a:t>
            </a:r>
            <a:r>
              <a:rPr lang="fr-FR" sz="1400" b="1" dirty="0">
                <a:solidFill>
                  <a:srgbClr val="002060"/>
                </a:solidFill>
                <a:latin typeface="Roboto-Bold"/>
              </a:rPr>
              <a:t>Taille :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[241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32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des valeurs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7712                         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valeurs_manquantes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2354 </a:t>
            </a:r>
          </a:p>
          <a:p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données manquantes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0.25 %                     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Aucun doublon</a:t>
            </a:r>
            <a:endParaRPr lang="fr-F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B5BE4B-8BCD-4B50-B92F-C5CD89B5855D}"/>
              </a:ext>
            </a:extLst>
          </p:cNvPr>
          <p:cNvSpPr txBox="1"/>
          <p:nvPr/>
        </p:nvSpPr>
        <p:spPr>
          <a:xfrm>
            <a:off x="3123631" y="853309"/>
            <a:ext cx="94301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rgbClr val="002060"/>
                </a:solidFill>
                <a:effectLst/>
                <a:latin typeface="Roboto-Bold"/>
              </a:rPr>
              <a:t>Contenu : 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la progression d’indicateur pour la quasi-totalité des pays,</a:t>
            </a:r>
          </a:p>
          <a:p>
            <a:r>
              <a:rPr lang="fr-FR" sz="1400" b="1" dirty="0">
                <a:solidFill>
                  <a:srgbClr val="002060"/>
                </a:solidFill>
                <a:latin typeface="Roboto-Bold"/>
              </a:rPr>
              <a:t>Taille :   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[ 886930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70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des valeurs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62085100             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valeurs_manquantes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53455179,</a:t>
            </a:r>
          </a:p>
          <a:p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données manquantes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=0.86,                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Aucun doublon</a:t>
            </a:r>
            <a:endParaRPr lang="fr-F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C3F907-9C15-42B7-960E-D4BA2532C6E1}"/>
              </a:ext>
            </a:extLst>
          </p:cNvPr>
          <p:cNvSpPr txBox="1"/>
          <p:nvPr/>
        </p:nvSpPr>
        <p:spPr>
          <a:xfrm>
            <a:off x="2968083" y="3395504"/>
            <a:ext cx="86033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rgbClr val="002060"/>
                </a:solidFill>
                <a:effectLst/>
                <a:latin typeface="Roboto-Bold"/>
              </a:rPr>
              <a:t>Contenu : 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L’économie des pays du monde , </a:t>
            </a:r>
            <a:r>
              <a:rPr lang="fr-FR" sz="1400" b="1" dirty="0">
                <a:solidFill>
                  <a:srgbClr val="002060"/>
                </a:solidFill>
                <a:latin typeface="Roboto-Bold"/>
              </a:rPr>
              <a:t>Taille :   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3665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21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des valeurs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76965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     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valeurs_manquantes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55203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données manquantes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0.71                        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Aucun doublon</a:t>
            </a:r>
            <a:endParaRPr lang="fr-FR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097B1B-D617-485F-8797-F3AA8294EBF6}"/>
              </a:ext>
            </a:extLst>
          </p:cNvPr>
          <p:cNvSpPr/>
          <p:nvPr/>
        </p:nvSpPr>
        <p:spPr>
          <a:xfrm>
            <a:off x="233904" y="5829065"/>
            <a:ext cx="2484000" cy="646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-Medium"/>
                <a:ea typeface="+mn-ea"/>
                <a:cs typeface="+mn-cs"/>
              </a:rPr>
              <a:t>EdStatsCountry-Series.csv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C67F133-5CAB-4532-A0D6-E965B0E389BF}"/>
              </a:ext>
            </a:extLst>
          </p:cNvPr>
          <p:cNvSpPr/>
          <p:nvPr/>
        </p:nvSpPr>
        <p:spPr>
          <a:xfrm>
            <a:off x="233904" y="4551875"/>
            <a:ext cx="2484000" cy="646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-Medium"/>
                <a:ea typeface="+mn-ea"/>
                <a:cs typeface="+mn-cs"/>
              </a:rPr>
              <a:t>EdStatsFootNote.csv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DBF109-D36A-45B2-8089-106A944D0773}"/>
              </a:ext>
            </a:extLst>
          </p:cNvPr>
          <p:cNvSpPr txBox="1"/>
          <p:nvPr/>
        </p:nvSpPr>
        <p:spPr>
          <a:xfrm>
            <a:off x="3112566" y="5730000"/>
            <a:ext cx="892089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-Bold"/>
                <a:ea typeface="+mn-ea"/>
                <a:cs typeface="+mn-cs"/>
              </a:rPr>
              <a:t>Contenu :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 source des données contenues dans EdStatsCountry.csv,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-Bold"/>
                <a:ea typeface="+mn-ea"/>
                <a:cs typeface="+mn-cs"/>
              </a:rPr>
              <a:t>Taille :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613 </a:t>
            </a:r>
            <a:r>
              <a:rPr kumimoji="0" lang="fr-FR" alt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rows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4 </a:t>
            </a:r>
            <a:r>
              <a:rPr kumimoji="0" lang="fr-FR" alt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columns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total des valeurs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2452                        </a:t>
            </a:r>
            <a:r>
              <a:rPr kumimoji="0" lang="fr-FR" alt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valeurs_manquantes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613 ,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données manquantes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0.30 %                    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Aucun doublon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2F77A-D67A-4B1E-8C02-831F618E3E32}"/>
              </a:ext>
            </a:extLst>
          </p:cNvPr>
          <p:cNvSpPr txBox="1"/>
          <p:nvPr/>
        </p:nvSpPr>
        <p:spPr>
          <a:xfrm>
            <a:off x="3112566" y="4542675"/>
            <a:ext cx="8603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-Bold"/>
                <a:ea typeface="+mn-ea"/>
                <a:cs typeface="+mn-cs"/>
              </a:rPr>
              <a:t>Contenu :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L’économie des pays du monde 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-Bold"/>
                <a:ea typeface="+mn-ea"/>
                <a:cs typeface="+mn-cs"/>
              </a:rPr>
              <a:t>Taille :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[643638 </a:t>
            </a:r>
            <a:r>
              <a:rPr kumimoji="0" lang="fr-FR" alt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rows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fr-FR" alt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columns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total des valeurs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76965                  </a:t>
            </a:r>
            <a:r>
              <a:rPr kumimoji="0" lang="fr-FR" alt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valeurs_manquantes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643638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données manquantes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0.25         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Aucun doublon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3134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0E55C3-58ED-4132-9C8E-197F2680DAED}"/>
              </a:ext>
            </a:extLst>
          </p:cNvPr>
          <p:cNvSpPr txBox="1"/>
          <p:nvPr/>
        </p:nvSpPr>
        <p:spPr>
          <a:xfrm>
            <a:off x="2830286" y="86999"/>
            <a:ext cx="7779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dirty="0">
                <a:solidFill>
                  <a:srgbClr val="C00000"/>
                </a:solidFill>
                <a:latin typeface="Calibri" panose="020F0502020204030204"/>
              </a:rPr>
              <a:t>3 - Analyse et présentation des données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4169B98-9290-4A6F-B595-694CF8F82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92" y="838688"/>
            <a:ext cx="9934122" cy="59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D06964-C8D0-4791-87DC-114BB1D42D46}"/>
              </a:ext>
            </a:extLst>
          </p:cNvPr>
          <p:cNvSpPr/>
          <p:nvPr/>
        </p:nvSpPr>
        <p:spPr>
          <a:xfrm>
            <a:off x="7249111" y="1409205"/>
            <a:ext cx="130492" cy="482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B78038-1BC0-4776-90D5-1DF413EE98A0}"/>
              </a:ext>
            </a:extLst>
          </p:cNvPr>
          <p:cNvSpPr txBox="1"/>
          <p:nvPr/>
        </p:nvSpPr>
        <p:spPr>
          <a:xfrm>
            <a:off x="9718896" y="607855"/>
            <a:ext cx="2797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/>
              <a:t>Dataframe_data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075548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1995489" y="333829"/>
            <a:ext cx="74107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4  - Le taux des valeurs manquantes (NAN)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1E9C36-E6E3-47E5-A000-D2121070367E}"/>
              </a:ext>
            </a:extLst>
          </p:cNvPr>
          <p:cNvSpPr txBox="1"/>
          <p:nvPr/>
        </p:nvSpPr>
        <p:spPr>
          <a:xfrm>
            <a:off x="9492272" y="859135"/>
            <a:ext cx="19440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/>
              <a:t>Dataframe_data</a:t>
            </a:r>
            <a:endParaRPr lang="fr-FR" sz="2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E28DBA-FF3D-4E97-9AA7-4C0FF315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9" y="1320800"/>
            <a:ext cx="10353712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778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12F81-D103-4246-A154-4D0DC28DFEF0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15" name="Groupe 5">
              <a:extLst>
                <a:ext uri="{FF2B5EF4-FFF2-40B4-BE49-F238E27FC236}">
                  <a16:creationId xmlns:a16="http://schemas.microsoft.com/office/drawing/2014/main" id="{772590D7-B848-4586-9AA1-14EE028364CE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18" name="Connecteur droit 6">
                <a:extLst>
                  <a:ext uri="{FF2B5EF4-FFF2-40B4-BE49-F238E27FC236}">
                    <a16:creationId xmlns:a16="http://schemas.microsoft.com/office/drawing/2014/main" id="{448AF9C7-0C11-45AD-A684-768D66E4B4DE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7">
                <a:extLst>
                  <a:ext uri="{FF2B5EF4-FFF2-40B4-BE49-F238E27FC236}">
                    <a16:creationId xmlns:a16="http://schemas.microsoft.com/office/drawing/2014/main" id="{F0E24EB0-988E-4BBD-A2A0-D49179D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8">
                <a:extLst>
                  <a:ext uri="{FF2B5EF4-FFF2-40B4-BE49-F238E27FC236}">
                    <a16:creationId xmlns:a16="http://schemas.microsoft.com/office/drawing/2014/main" id="{4BA0C6C8-2652-4AA1-8FBC-D2732C57D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9">
                <a:extLst>
                  <a:ext uri="{FF2B5EF4-FFF2-40B4-BE49-F238E27FC236}">
                    <a16:creationId xmlns:a16="http://schemas.microsoft.com/office/drawing/2014/main" id="{4F5FB0CF-2A3E-401E-BB0A-631EC1DC8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10">
                <a:extLst>
                  <a:ext uri="{FF2B5EF4-FFF2-40B4-BE49-F238E27FC236}">
                    <a16:creationId xmlns:a16="http://schemas.microsoft.com/office/drawing/2014/main" id="{8818EC98-23B9-44A7-85D1-8F104FE3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46F1E5-4249-41E6-B04F-6594676134EC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Graphic 66" descr="Walk">
            <a:extLst>
              <a:ext uri="{FF2B5EF4-FFF2-40B4-BE49-F238E27FC236}">
                <a16:creationId xmlns:a16="http://schemas.microsoft.com/office/drawing/2014/main" id="{BE7AC7D0-7A92-4416-9C8F-7954A1BE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D2653D-03CA-474D-8980-6881955E6EC0}"/>
              </a:ext>
            </a:extLst>
          </p:cNvPr>
          <p:cNvSpPr txBox="1"/>
          <p:nvPr/>
        </p:nvSpPr>
        <p:spPr>
          <a:xfrm>
            <a:off x="247032" y="1284774"/>
            <a:ext cx="11930454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Fusion des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Dataframes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: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      EdStatsCountry.csv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      EdStatsCountry-Series.csv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      EdStatsData.csv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      EdStatsFootNote.csv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       EdStatsSeries.csv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161835-D710-4437-8209-1DC525A9EDFE}"/>
              </a:ext>
            </a:extLst>
          </p:cNvPr>
          <p:cNvCxnSpPr>
            <a:cxnSpLocks/>
          </p:cNvCxnSpPr>
          <p:nvPr/>
        </p:nvCxnSpPr>
        <p:spPr>
          <a:xfrm flipV="1">
            <a:off x="3117273" y="1759527"/>
            <a:ext cx="5888182" cy="415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7E04FE-3014-495A-8073-B32030696798}"/>
              </a:ext>
            </a:extLst>
          </p:cNvPr>
          <p:cNvCxnSpPr>
            <a:cxnSpLocks/>
          </p:cNvCxnSpPr>
          <p:nvPr/>
        </p:nvCxnSpPr>
        <p:spPr>
          <a:xfrm flipV="1">
            <a:off x="2757055" y="1925782"/>
            <a:ext cx="6248400" cy="1191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FC9FCC-AA87-4522-ABB3-FEBEECAB9D96}"/>
              </a:ext>
            </a:extLst>
          </p:cNvPr>
          <p:cNvCxnSpPr>
            <a:cxnSpLocks/>
          </p:cNvCxnSpPr>
          <p:nvPr/>
        </p:nvCxnSpPr>
        <p:spPr>
          <a:xfrm>
            <a:off x="4041025" y="2646219"/>
            <a:ext cx="4728902" cy="6373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CDC99E-455D-4FF8-AB57-9D062013FCCB}"/>
              </a:ext>
            </a:extLst>
          </p:cNvPr>
          <p:cNvCxnSpPr>
            <a:cxnSpLocks/>
          </p:cNvCxnSpPr>
          <p:nvPr/>
        </p:nvCxnSpPr>
        <p:spPr>
          <a:xfrm flipV="1">
            <a:off x="3334443" y="3513585"/>
            <a:ext cx="5435484" cy="608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A662B6-8294-479C-A813-25E5E454E9D9}"/>
              </a:ext>
            </a:extLst>
          </p:cNvPr>
          <p:cNvSpPr txBox="1"/>
          <p:nvPr/>
        </p:nvSpPr>
        <p:spPr>
          <a:xfrm>
            <a:off x="9116291" y="1598013"/>
            <a:ext cx="2759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New_dataframe1</a:t>
            </a:r>
            <a:endParaRPr lang="fr-FR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1EF1A6-A7D9-4A0E-A110-D645C7C70A9B}"/>
              </a:ext>
            </a:extLst>
          </p:cNvPr>
          <p:cNvSpPr txBox="1"/>
          <p:nvPr/>
        </p:nvSpPr>
        <p:spPr>
          <a:xfrm>
            <a:off x="8798657" y="3229250"/>
            <a:ext cx="2925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New_dataframe2</a:t>
            </a:r>
            <a:endParaRPr lang="fr-FR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D2739-0373-415B-9D44-E5F8C3F7A16E}"/>
              </a:ext>
            </a:extLst>
          </p:cNvPr>
          <p:cNvSpPr txBox="1"/>
          <p:nvPr/>
        </p:nvSpPr>
        <p:spPr>
          <a:xfrm>
            <a:off x="2982913" y="333829"/>
            <a:ext cx="629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dirty="0"/>
              <a:t>6  - Sélection des indicateurs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4163482-18CB-44D8-BE9F-95F3EA6B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963" y="5629062"/>
            <a:ext cx="14061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(886930, 12)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1A1F41-53C9-47FE-AF59-24ED841BCC92}"/>
              </a:ext>
            </a:extLst>
          </p:cNvPr>
          <p:cNvSpPr txBox="1"/>
          <p:nvPr/>
        </p:nvSpPr>
        <p:spPr>
          <a:xfrm>
            <a:off x="2408382" y="5758308"/>
            <a:ext cx="1981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3665 indicateurs </a:t>
            </a:r>
          </a:p>
        </p:txBody>
      </p:sp>
    </p:spTree>
    <p:extLst>
      <p:ext uri="{BB962C8B-B14F-4D97-AF65-F5344CB8AC3E}">
        <p14:creationId xmlns:p14="http://schemas.microsoft.com/office/powerpoint/2010/main" val="329447004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4FE9D-3F9B-4676-B4A3-7E60FF2BF59B}"/>
              </a:ext>
            </a:extLst>
          </p:cNvPr>
          <p:cNvSpPr txBox="1"/>
          <p:nvPr/>
        </p:nvSpPr>
        <p:spPr>
          <a:xfrm>
            <a:off x="3229656" y="183783"/>
            <a:ext cx="629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rgbClr val="C00000"/>
                </a:solidFill>
                <a:latin typeface="Calibri" panose="020F0502020204030204"/>
              </a:defRPr>
            </a:lvl1pPr>
          </a:lstStyle>
          <a:p>
            <a:r>
              <a:rPr lang="fr-FR" sz="3200" dirty="0"/>
              <a:t>6  - Sélection des indicateurs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75FBC-C93C-4F29-81DF-BEBE0C4BBE35}"/>
              </a:ext>
            </a:extLst>
          </p:cNvPr>
          <p:cNvGrpSpPr/>
          <p:nvPr/>
        </p:nvGrpSpPr>
        <p:grpSpPr>
          <a:xfrm>
            <a:off x="-14513" y="0"/>
            <a:ext cx="12191999" cy="606809"/>
            <a:chOff x="-14513" y="0"/>
            <a:chExt cx="12191999" cy="606809"/>
          </a:xfrm>
        </p:grpSpPr>
        <p:grpSp>
          <p:nvGrpSpPr>
            <p:cNvPr id="5" name="Groupe 5">
              <a:extLst>
                <a:ext uri="{FF2B5EF4-FFF2-40B4-BE49-F238E27FC236}">
                  <a16:creationId xmlns:a16="http://schemas.microsoft.com/office/drawing/2014/main" id="{C750FCD2-3893-4F31-B274-87B6B4427D51}"/>
                </a:ext>
              </a:extLst>
            </p:cNvPr>
            <p:cNvGrpSpPr/>
            <p:nvPr/>
          </p:nvGrpSpPr>
          <p:grpSpPr>
            <a:xfrm>
              <a:off x="-14512" y="166914"/>
              <a:ext cx="12191998" cy="0"/>
              <a:chOff x="-14512" y="319314"/>
              <a:chExt cx="12191998" cy="0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F02E7FA5-4FA3-4C77-B46C-D7833941CE18}"/>
                  </a:ext>
                </a:extLst>
              </p:cNvPr>
              <p:cNvCxnSpPr/>
              <p:nvPr/>
            </p:nvCxnSpPr>
            <p:spPr>
              <a:xfrm>
                <a:off x="-14512" y="319314"/>
                <a:ext cx="360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AE96BC0-59E2-41D6-BFDE-1701DBB25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373" y="319314"/>
                <a:ext cx="1995487" cy="0"/>
              </a:xfrm>
              <a:prstGeom prst="line">
                <a:avLst/>
              </a:prstGeom>
              <a:ln w="38100">
                <a:solidFill>
                  <a:srgbClr val="DD2B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40FFADF-81EC-49C6-9E6F-B1E271B18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62" y="319314"/>
                <a:ext cx="2446153" cy="0"/>
              </a:xfrm>
              <a:prstGeom prst="line">
                <a:avLst/>
              </a:prstGeom>
              <a:ln w="38100">
                <a:solidFill>
                  <a:srgbClr val="5FA9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B41DE36-8784-4BC8-BC0C-5F82ECD2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860" y="319314"/>
                <a:ext cx="2119532" cy="0"/>
              </a:xfrm>
              <a:prstGeom prst="line">
                <a:avLst/>
              </a:prstGeom>
              <a:ln w="38100">
                <a:solidFill>
                  <a:srgbClr val="B07A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D1E480A-2514-4E1E-8547-8EA391AF6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7954" y="319314"/>
                <a:ext cx="2119532" cy="0"/>
              </a:xfrm>
              <a:prstGeom prst="line">
                <a:avLst/>
              </a:prstGeom>
              <a:ln w="38100">
                <a:solidFill>
                  <a:srgbClr val="E188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D31A1-4F5D-4BCA-A382-208579D9A134}"/>
                </a:ext>
              </a:extLst>
            </p:cNvPr>
            <p:cNvSpPr/>
            <p:nvPr/>
          </p:nvSpPr>
          <p:spPr>
            <a:xfrm>
              <a:off x="-14513" y="0"/>
              <a:ext cx="101600" cy="60680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Graphic 66" descr="Walk">
            <a:extLst>
              <a:ext uri="{FF2B5EF4-FFF2-40B4-BE49-F238E27FC236}">
                <a16:creationId xmlns:a16="http://schemas.microsoft.com/office/drawing/2014/main" id="{1062528C-4E83-4243-9692-36077AFE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6275" y="6127640"/>
            <a:ext cx="853645" cy="735643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CA5C9D9C-4464-4F84-891D-700D00EA6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34" y="986974"/>
            <a:ext cx="10577678" cy="537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23257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  <a:effectLst>
          <a:glow rad="228600">
            <a:schemeClr val="accent5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rtlCol="0" anchor="ctr"/>
      <a:lstStyle>
        <a:defPPr algn="ctr">
          <a:defRPr sz="3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29703</TotalTime>
  <Words>1239</Words>
  <Application>Microsoft Office PowerPoint</Application>
  <PresentationFormat>Widescreen</PresentationFormat>
  <Paragraphs>135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Arial Unicode MS</vt:lpstr>
      <vt:lpstr>Arial</vt:lpstr>
      <vt:lpstr>ArialMT</vt:lpstr>
      <vt:lpstr>Calibri</vt:lpstr>
      <vt:lpstr>Calibri Light</vt:lpstr>
      <vt:lpstr>Courier New</vt:lpstr>
      <vt:lpstr>Helvetica Neue</vt:lpstr>
      <vt:lpstr>MavenPro-Bold</vt:lpstr>
      <vt:lpstr>Montserrat</vt:lpstr>
      <vt:lpstr>Nunito-Bold</vt:lpstr>
      <vt:lpstr>Nunito-Regular</vt:lpstr>
      <vt:lpstr>Open Sans</vt:lpstr>
      <vt:lpstr>Roboto-Bold</vt:lpstr>
      <vt:lpstr>Roboto-Medium</vt:lpstr>
      <vt:lpstr>Wingdings</vt:lpstr>
      <vt:lpstr>1_Office Theme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motari mikas</dc:creator>
  <cp:lastModifiedBy>motari mikas</cp:lastModifiedBy>
  <cp:revision>43</cp:revision>
  <dcterms:created xsi:type="dcterms:W3CDTF">2021-09-29T07:02:28Z</dcterms:created>
  <dcterms:modified xsi:type="dcterms:W3CDTF">2021-11-11T08:18:39Z</dcterms:modified>
</cp:coreProperties>
</file>