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7"/>
  </p:notesMasterIdLst>
  <p:sldIdLst>
    <p:sldId id="700" r:id="rId3"/>
    <p:sldId id="711" r:id="rId4"/>
    <p:sldId id="708" r:id="rId5"/>
    <p:sldId id="718" r:id="rId6"/>
    <p:sldId id="764" r:id="rId7"/>
    <p:sldId id="766" r:id="rId8"/>
    <p:sldId id="769" r:id="rId9"/>
    <p:sldId id="770" r:id="rId10"/>
    <p:sldId id="772" r:id="rId11"/>
    <p:sldId id="773" r:id="rId12"/>
    <p:sldId id="771" r:id="rId13"/>
    <p:sldId id="774" r:id="rId14"/>
    <p:sldId id="775" r:id="rId15"/>
    <p:sldId id="776" r:id="rId16"/>
    <p:sldId id="778" r:id="rId17"/>
    <p:sldId id="723" r:id="rId18"/>
    <p:sldId id="741" r:id="rId19"/>
    <p:sldId id="768" r:id="rId20"/>
    <p:sldId id="779" r:id="rId21"/>
    <p:sldId id="780" r:id="rId22"/>
    <p:sldId id="781" r:id="rId23"/>
    <p:sldId id="782" r:id="rId24"/>
    <p:sldId id="783" r:id="rId25"/>
    <p:sldId id="784" r:id="rId26"/>
    <p:sldId id="758" r:id="rId27"/>
    <p:sldId id="760" r:id="rId28"/>
    <p:sldId id="761" r:id="rId29"/>
    <p:sldId id="789" r:id="rId30"/>
    <p:sldId id="790" r:id="rId31"/>
    <p:sldId id="791" r:id="rId32"/>
    <p:sldId id="792" r:id="rId33"/>
    <p:sldId id="793" r:id="rId34"/>
    <p:sldId id="794" r:id="rId35"/>
    <p:sldId id="795" r:id="rId36"/>
    <p:sldId id="796" r:id="rId37"/>
    <p:sldId id="797" r:id="rId38"/>
    <p:sldId id="798" r:id="rId39"/>
    <p:sldId id="799" r:id="rId40"/>
    <p:sldId id="803" r:id="rId41"/>
    <p:sldId id="767" r:id="rId42"/>
    <p:sldId id="802" r:id="rId43"/>
    <p:sldId id="801" r:id="rId44"/>
    <p:sldId id="800" r:id="rId45"/>
    <p:sldId id="706" r:id="rId4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1344" autoAdjust="0"/>
  </p:normalViewPr>
  <p:slideViewPr>
    <p:cSldViewPr snapToGrid="0" showGuides="1">
      <p:cViewPr varScale="1">
        <p:scale>
          <a:sx n="63" d="100"/>
          <a:sy n="63" d="100"/>
        </p:scale>
        <p:origin x="936" y="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BF127-69F6-4347-9E33-EB7E38486459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53473-3444-43DA-A6E9-E42FB07C3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35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2F936-26B7-40C5-B570-18018E20BF9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98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2F936-26B7-40C5-B570-18018E20BF9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607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2F936-26B7-40C5-B570-18018E20BF9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060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2F936-26B7-40C5-B570-18018E20BF9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341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/>
              <a:t>après l'exploration et l'exploitation on arrive à déterminer le classement des pays comme suit : </a:t>
            </a:r>
          </a:p>
          <a:p>
            <a:r>
              <a:rPr lang="fr-FR" sz="1200" dirty="0"/>
              <a:t>si on basant sur le nombres d'étudiants ( l'ensemble des indicateurs retenus ) alors sera comme suit :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53473-3444-43DA-A6E9-E42FB07C3809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647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2F936-26B7-40C5-B570-18018E20BF9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91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2F936-26B7-40C5-B570-18018E20BF9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71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2F936-26B7-40C5-B570-18018E20BF9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024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2F936-26B7-40C5-B570-18018E20BF9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712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2F936-26B7-40C5-B570-18018E20BF9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232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2F936-26B7-40C5-B570-18018E20BF9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520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200" b="1" i="0" dirty="0">
                <a:solidFill>
                  <a:srgbClr val="000000"/>
                </a:solidFill>
                <a:effectLst/>
                <a:latin typeface="Helvetica Neue"/>
              </a:rPr>
              <a:t>Résumé : </a:t>
            </a:r>
            <a:endParaRPr lang="fr-FR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EdStatsCountry.csv contient des informations globales sur l'économie de chaque pays du monde certaines valeurs manquent pour de nombreux pays, parfois la majorité des pays. Aucun doublon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EdStatsCountry-Series.csv contient la source des données des informations contenues dans EdStatsCountry.csv. Les valeurs manquantes correspondent à la colonne "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Unnamed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: 3" qui est vide en intégralité et peut donc être supprimée sans perte d'information. Aucun doublon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EdStatsData.csv donne l'évolution de plusieurs indicateurs pour tous les pays du monde et macro régions du monde: Beaucoup de valeurs manquantes, dans le même ordre de grandeur pour toutes les années, il y a potentiellement certains indicateurs pour lesquels des données manquent. on remarque qu'il y a exactement le même nombre de valeurs manquantes pour les années &gt;= 2020. Aucun doublon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Footnote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 : f donne des informations sur année d'origine des données et description des données les valeurs manquantes correspondent à la colonne "Unnamed:4" qui est vide en intégralité et peut donc être supprimée sans perte d'information. Aucun doublon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Series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 : donne des données descriptives sur les indicateurs socio économiques disponibles dans data. 6 colonnes pour lesquelles il manque toutes les valeurs et qu'on pourrait supprimer (dont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Unnamed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: 20). Il manque plus de 80 % des valeurs pour 10 autres colonnes. et près de 50 % des valeurs pour la colonne "short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definition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". Aucun doublon</a:t>
            </a:r>
          </a:p>
          <a:p>
            <a:endParaRPr lang="fr-FR" dirty="0"/>
          </a:p>
          <a:p>
            <a:endParaRPr lang="fr-FR" dirty="0"/>
          </a:p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Bilan sur le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Helvetica Neue"/>
              </a:rPr>
              <a:t>dataset</a:t>
            </a:r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Le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Helvetica Neue"/>
              </a:rPr>
              <a:t>dataset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 comporte bien des données éducatives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Tous les pays du monde semblent y être intégrés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Il semble y avoir un nombre important de données par pays pour procéder à des analyses comparatives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un regroupement par décennies permet de voir que procéder à une analyse sur la période 2010-2017 devrait permettre de procéder à une première analyse.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On va procéder à notre analyse en utilisant les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Helvetica Neue"/>
              </a:rPr>
              <a:t>donnnées</a:t>
            </a: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 de data enrichies de l'information "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Helvetica Neue"/>
              </a:rPr>
              <a:t>Region</a:t>
            </a: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" pour faire des analyses d'indicateurs par groupes de pays.</a:t>
            </a:r>
            <a:endParaRPr lang="fr-F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2F936-26B7-40C5-B570-18018E20BF9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983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200" b="1" i="0" dirty="0">
                <a:solidFill>
                  <a:srgbClr val="000000"/>
                </a:solidFill>
                <a:effectLst/>
                <a:latin typeface="Helvetica Neue"/>
              </a:rPr>
              <a:t>Résumé : </a:t>
            </a:r>
            <a:endParaRPr lang="fr-FR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EdStatsCountry.csv contient des informations globales sur l'économie de chaque pays du monde certaines valeurs manquent pour de nombreux pays, parfois la majorité des pays. Aucun doublon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EdStatsCountry-Series.csv contient la source des données des informations contenues dans EdStatsCountry.csv. Les valeurs manquantes correspondent à la colonne "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Unnamed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: 3" qui est vide en intégralité et peut donc être supprimée sans perte d'information. Aucun doublon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EdStatsData.csv donne l'évolution de plusieurs indicateurs pour tous les pays du monde et macro régions du monde: Beaucoup de valeurs manquantes, dans le même ordre de grandeur pour toutes les années, il y a potentiellement certains indicateurs pour lesquels des données manquent. on remarque qu'il y a exactement le même nombre de valeurs manquantes pour les années &gt;= 2020. Aucun doublon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Footnote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 : f donne des informations sur année d'origine des données et description des données les valeurs manquantes correspondent à la colonne "Unnamed:4" qui est vide en intégralité et peut donc être supprimée sans perte d'information. Aucun doublon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Series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 : donne des données descriptives sur les indicateurs socio économiques disponibles dans data. 6 colonnes pour lesquelles il manque toutes les valeurs et qu'on pourrait supprimer (dont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Unnamed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: 20). Il manque plus de 80 % des valeurs pour 10 autres colonnes. et près de 50 % des valeurs pour la colonne "short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definition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". Aucun doublon</a:t>
            </a:r>
          </a:p>
          <a:p>
            <a:endParaRPr lang="fr-FR" dirty="0"/>
          </a:p>
          <a:p>
            <a:endParaRPr lang="fr-FR" dirty="0"/>
          </a:p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Bilan sur le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Helvetica Neue"/>
              </a:rPr>
              <a:t>dataset</a:t>
            </a:r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Le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Helvetica Neue"/>
              </a:rPr>
              <a:t>dataset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 comporte bien des données éducatives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Tous les pays du monde semblent y être intégrés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Il semble y avoir un nombre important de données par pays pour procéder à des analyses comparatives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un regroupement par décennies permet de voir que procéder à une analyse sur la période 2010-2017 devrait permettre de procéder à une première analyse.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On va procéder à notre analyse en utilisant les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Helvetica Neue"/>
              </a:rPr>
              <a:t>donnnées</a:t>
            </a: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 de data enrichies de l'information "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Helvetica Neue"/>
              </a:rPr>
              <a:t>Region</a:t>
            </a: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" pour faire des analyses d'indicateurs par groupes de pays.</a:t>
            </a:r>
            <a:endParaRPr lang="fr-F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2F936-26B7-40C5-B570-18018E20BF9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997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2F936-26B7-40C5-B570-18018E20BF9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07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2DA0-6C33-4B42-9375-412B0CF50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5B3D7-63CC-41F9-8A7A-B9580A771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C6C1A-38EB-4F9A-8E8B-EA08025E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96AC0-8E54-445E-A8B7-F176F767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6D2A2-6501-493A-A8FB-960599CA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91412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1FEB-0DA9-45AA-8D5A-544D7F19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819CB-2744-4880-B316-F941722C4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103C0-84FA-471C-9BFC-BB12C205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18007-106E-4DA4-9CFA-44BD3C7F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5E455-7F39-4B8A-90F2-C49A2C97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14045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59C83-502F-487B-8B00-BD1A240D3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7BDFE-2C7F-42B0-8021-F9AC4B21B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F5114-401E-4602-B03F-226F62D0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BA251-9E4C-4556-B6B1-2F263ED7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0E0D9-D3FB-4963-9319-CCD4EF3A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69531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6E25B-DFB8-4097-9940-B3A7F432D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562E61-CC73-4C09-8679-E48F4504A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B50397-F33C-4C69-A727-ECF99392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1BB-28E4-40F1-B3C5-94CEE6E7DE40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B623AA-C9B4-444B-8A13-F430D3EE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9B5C42-4C5E-4EB9-ADDC-A8E6B2BA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377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4BBD4-7295-4802-A1C3-2B7CB810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ADA5FD-8625-494E-BCDF-91D96527B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E58C20-8A16-4E30-99F9-7F1A11D2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1BB-28E4-40F1-B3C5-94CEE6E7DE40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F5D75-4329-4999-89FD-5B9291F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D2A0A0-BB85-4BDC-8569-F0DF1F91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029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FCD18-1856-4722-BC35-041B010C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4188D1-030F-4E84-9948-06FE57794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3778B-F3B3-4026-8B7F-7DD7BA0C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1BB-28E4-40F1-B3C5-94CEE6E7DE40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0436EC-1698-4B90-BDE5-34775B92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8ACC85-51C8-4E5A-9464-A803E455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08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B9BDF3-8F9D-4355-A433-B53AE21A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A73247-7504-4DF0-9EA3-C7D0DB073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690378-D711-4C73-8C8B-8BEBCAFEB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A039DC-2C27-4E5F-BA67-D4CB512F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1BB-28E4-40F1-B3C5-94CEE6E7DE40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DD1CA1-FF45-4B2A-AF2F-022878DA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35328D-AE50-4E34-9D99-D756CCB1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941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93A64-6032-4740-945E-DE134BFA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D05F6E-53DE-47A8-8E8C-4C8811FD8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1D43A4-463D-4D2B-86BE-FF83F4869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9B1A87-6D20-44D4-A3E9-5B0C30C86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FD2A1B6-4F13-49D0-A3D6-7BDFF147A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4F9260C-C25D-4999-9F68-406A418C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1BB-28E4-40F1-B3C5-94CEE6E7DE40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7291E8-F5E0-4598-946D-A25798C3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BA812A8-8B8E-4E4A-AD3A-0686ED74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57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60F038-10FF-4E57-A8C9-0744B3D2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524978F-9BEF-4B2A-A151-B11CA43E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1BB-28E4-40F1-B3C5-94CEE6E7DE40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CFED3A-7A6C-454A-B33F-5FB72CE9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53F319-F3B2-4011-9A67-FBB1D9D2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053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BE79C00-C795-4C31-87BC-E8BED115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1BB-28E4-40F1-B3C5-94CEE6E7DE40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38FAAD7-FBE7-4E1B-95C7-4E417AE3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25C2AE-7A00-46F6-9B24-B8A10C14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466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9F2A8-C41D-41CA-BCB6-A9E89325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D2838F-19A6-4350-9F67-04D0A95F9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749B33-B010-4F5C-AE4C-43249673A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E544E3-9DF6-43CA-B38D-56E9598A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1BB-28E4-40F1-B3C5-94CEE6E7DE40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5DC872-B2CE-4708-9A90-07F58EF5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B5021A-A69B-4E1C-B487-821C14E1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44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0695-B64C-4D99-8864-65F23700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A409-C243-4A10-BD3D-2B73F4A6D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A9CE0-F6BA-43AC-B169-19C81F63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4B3A5-DB5C-4EE4-A851-ED4CDD17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03C3B-BF19-42DE-A8D3-C579DBBB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139473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90CBB-87E8-4C93-B5C7-A223E1937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19A0D6-0624-4CE7-BC9D-EB5F18CDF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7489C7-1ADE-484D-9B4C-A965F1515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143860-914D-4015-A4CC-40EA831D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1BB-28E4-40F1-B3C5-94CEE6E7DE40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BA776-F88A-4F4B-B9D0-28953460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6EB511-E1E9-4647-AE49-10EF6BCC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039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3009F-2F8B-45B7-9909-7B5D86EE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36DD57-E4DA-4DBF-A07D-1435C2E7F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EC2328-EEAC-4F27-93EB-3AEDB662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1BB-28E4-40F1-B3C5-94CEE6E7DE40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875638-AC4C-41A1-8ADB-23A834F4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92BB3D-0B9E-461C-ACB2-D4512B44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7940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920C5EE-42F6-4BAB-A30C-18FBF34B4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4FE1FA-58EA-475A-8733-552405B6E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AF31C0-C2BC-4C1D-B1C5-3666A679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1BB-28E4-40F1-B3C5-94CEE6E7DE40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4FB9B7-2059-45FA-8DB3-AE9F8A49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2EEA5C-1FC2-446A-B865-1372EC1F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76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6BDE-DBC7-4C24-A636-088C88742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43508-D0EE-4541-BCEC-DD257E419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57DB-7CB0-413A-B18C-F6B5B916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E99BC-0B7C-450A-B6FA-C9FFD4C4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D426A-38C0-4A30-B688-5545999D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75628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9234-CFE9-4703-A28E-EFC42965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38A2E-8705-4157-8776-31448916E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DF114-8A23-465C-B9D3-BA95780BB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BD197-0135-47FB-947F-7B482A15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CEF51-394F-4EAA-8F9E-01DFEAB9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3CBBF-6B19-4146-81E7-48BDC298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2559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9FAD-9232-4345-B6EC-985BE3BF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43A80-E186-42AA-823E-52FF89805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0C0D5-0850-4322-8103-31F254B91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D9611-B1B6-43B3-A412-328380A7F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4977A-C6F1-4BF7-A924-9878DD781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7F981-3BD0-42A8-BC4D-2F1F5769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33B9F-63AE-4FF5-92D6-0E053CA1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ACA7B-627C-4398-AF80-F8CECF8A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49296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5226-B77C-4C1B-B00E-570D3279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23453-85CC-41B3-8040-FAC19EF6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B93DB-7DE1-4A7F-AB3B-3AC7F949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2E6F9-04F4-4CC4-814E-FFDE2519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77237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A0BC7-7B40-46EB-873B-46BE9B23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FB32A-15EE-456C-A944-5783354F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93DB9-B185-40D8-AB38-D4B4E39E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93157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ACD4-7A3D-410B-BE48-D7DBE549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3667-91DA-4A57-8CF8-B4681A022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8D7AC-C1A0-4127-9DC9-228BFF076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DEE23-F038-44C8-9CF0-873546D2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C0870-7DEF-4E27-9A7B-4E5FE86D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9BE13-09EB-4FCF-B5E3-B978F28C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74302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0361-1F0C-41FA-9304-53FC502F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6FD0F-E586-477C-9E22-01996ADE2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2815C-0ACA-4425-8D83-FDC822347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B5877-EDEF-4851-9858-CA1633E8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8AAD7-B864-493F-8224-D89FF169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2E462-033B-4611-8159-842674AA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09428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A05F4-97FA-49BA-ADA5-9215E597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69CF0-B0AE-42B3-8B93-C1466F1B7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B8D74-1269-4164-8F26-E56F32B19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333FF-BAF2-4B4D-ACFC-55AFD86689F7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C021C-E2C0-4E3B-BCB3-4B5DF9860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B5B5C-EBD7-4B70-A671-31281637C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10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4B40395-959D-4B8E-B436-983E051F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39E6FE-9F5D-499A-9630-ACE58DCCB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D9DB8C-ECAF-4AEE-B53C-55228FED8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51BB-28E4-40F1-B3C5-94CEE6E7DE40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CCD6ED-46A7-4CF2-AFB5-62D50F972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8BDDB9-9131-45B2-B80A-12623DFA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71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florencemeichel.blogspot.com/2009/11/code-cartographie-savoir-et.html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commons.wikimedia.org/wiki/File:Simple_Monitor_Icon.sv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pixabay.com/en/user-person-people-profile-account-1633249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368EECA-BC6E-483C-A218-84AD2DBA04AD}"/>
              </a:ext>
            </a:extLst>
          </p:cNvPr>
          <p:cNvSpPr txBox="1"/>
          <p:nvPr/>
        </p:nvSpPr>
        <p:spPr>
          <a:xfrm>
            <a:off x="3093981" y="1211910"/>
            <a:ext cx="7239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chemeClr val="accent2">
                    <a:lumMod val="75000"/>
                  </a:schemeClr>
                </a:solidFill>
                <a:latin typeface="Calibri" panose="020F0502020204030204"/>
              </a:rPr>
              <a:t>Formation : </a:t>
            </a:r>
            <a:r>
              <a:rPr lang="fr-FR" sz="3200" b="1" dirty="0">
                <a:solidFill>
                  <a:prstClr val="white"/>
                </a:solidFill>
                <a:latin typeface="Calibri" panose="020F0502020204030204"/>
              </a:rPr>
              <a:t>Data </a:t>
            </a:r>
            <a:r>
              <a:rPr lang="fr-FR" sz="3200" b="1" dirty="0" err="1">
                <a:solidFill>
                  <a:prstClr val="white"/>
                </a:solidFill>
                <a:latin typeface="Calibri" panose="020F0502020204030204"/>
              </a:rPr>
              <a:t>Scientist</a:t>
            </a:r>
            <a:br>
              <a:rPr lang="fr-FR" sz="3200" b="1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fr-FR" sz="3200" b="1" dirty="0">
                <a:solidFill>
                  <a:schemeClr val="accent2">
                    <a:lumMod val="75000"/>
                  </a:schemeClr>
                </a:solidFill>
                <a:latin typeface="Calibri" panose="020F0502020204030204"/>
              </a:rPr>
              <a:t>Plateforme : </a:t>
            </a:r>
            <a:r>
              <a:rPr lang="fr-FR" sz="2800" b="1" dirty="0">
                <a:solidFill>
                  <a:prstClr val="white"/>
                </a:solidFill>
                <a:latin typeface="Calibri" panose="020F0502020204030204"/>
              </a:rPr>
              <a:t>OPENCLASSROOMS </a:t>
            </a:r>
            <a:br>
              <a:rPr lang="fr-FR" sz="1600" dirty="0">
                <a:solidFill>
                  <a:schemeClr val="bg1"/>
                </a:solidFill>
              </a:rPr>
            </a:br>
            <a:endParaRPr lang="fr-FR" sz="16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0C1878E-0240-4A48-A399-496F413FE930}"/>
              </a:ext>
            </a:extLst>
          </p:cNvPr>
          <p:cNvGrpSpPr/>
          <p:nvPr/>
        </p:nvGrpSpPr>
        <p:grpSpPr>
          <a:xfrm>
            <a:off x="666407" y="797550"/>
            <a:ext cx="2196000" cy="2052000"/>
            <a:chOff x="2634907" y="3629650"/>
            <a:chExt cx="2196000" cy="2052000"/>
          </a:xfrm>
        </p:grpSpPr>
        <p:sp>
          <p:nvSpPr>
            <p:cNvPr id="17" name="Triangle isocèle 12">
              <a:extLst>
                <a:ext uri="{FF2B5EF4-FFF2-40B4-BE49-F238E27FC236}">
                  <a16:creationId xmlns:a16="http://schemas.microsoft.com/office/drawing/2014/main" id="{6D3CEC0E-671E-47F8-9E86-EA425A9437E4}"/>
                </a:ext>
              </a:extLst>
            </p:cNvPr>
            <p:cNvSpPr/>
            <p:nvPr/>
          </p:nvSpPr>
          <p:spPr>
            <a:xfrm>
              <a:off x="3216662" y="5329977"/>
              <a:ext cx="1614245" cy="351672"/>
            </a:xfrm>
            <a:custGeom>
              <a:avLst/>
              <a:gdLst>
                <a:gd name="connsiteX0" fmla="*/ 0 w 993049"/>
                <a:gd name="connsiteY0" fmla="*/ 1047750 h 1047750"/>
                <a:gd name="connsiteX1" fmla="*/ 496525 w 993049"/>
                <a:gd name="connsiteY1" fmla="*/ 0 h 1047750"/>
                <a:gd name="connsiteX2" fmla="*/ 993049 w 993049"/>
                <a:gd name="connsiteY2" fmla="*/ 1047750 h 1047750"/>
                <a:gd name="connsiteX3" fmla="*/ 0 w 993049"/>
                <a:gd name="connsiteY3" fmla="*/ 1047750 h 1047750"/>
                <a:gd name="connsiteX0" fmla="*/ 0 w 1991950"/>
                <a:gd name="connsiteY0" fmla="*/ 514350 h 514350"/>
                <a:gd name="connsiteX1" fmla="*/ 1991950 w 1991950"/>
                <a:gd name="connsiteY1" fmla="*/ 0 h 514350"/>
                <a:gd name="connsiteX2" fmla="*/ 993049 w 1991950"/>
                <a:gd name="connsiteY2" fmla="*/ 514350 h 514350"/>
                <a:gd name="connsiteX3" fmla="*/ 0 w 1991950"/>
                <a:gd name="connsiteY3" fmla="*/ 5143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1950" h="514350">
                  <a:moveTo>
                    <a:pt x="0" y="514350"/>
                  </a:moveTo>
                  <a:lnTo>
                    <a:pt x="1991950" y="0"/>
                  </a:lnTo>
                  <a:lnTo>
                    <a:pt x="993049" y="514350"/>
                  </a:lnTo>
                  <a:lnTo>
                    <a:pt x="0" y="51435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44000"/>
                  </a:schemeClr>
                </a:gs>
                <a:gs pos="0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D32E86F-C9E5-4E18-B488-5FEF252B2D8A}"/>
                </a:ext>
              </a:extLst>
            </p:cNvPr>
            <p:cNvGrpSpPr/>
            <p:nvPr/>
          </p:nvGrpSpPr>
          <p:grpSpPr>
            <a:xfrm>
              <a:off x="2634907" y="3629650"/>
              <a:ext cx="1433602" cy="2052000"/>
              <a:chOff x="2634907" y="3629650"/>
              <a:chExt cx="1433602" cy="2052000"/>
            </a:xfrm>
          </p:grpSpPr>
          <p:sp>
            <p:nvSpPr>
              <p:cNvPr id="19" name="Forme libre : forme 8">
                <a:extLst>
                  <a:ext uri="{FF2B5EF4-FFF2-40B4-BE49-F238E27FC236}">
                    <a16:creationId xmlns:a16="http://schemas.microsoft.com/office/drawing/2014/main" id="{8B5EF06A-1073-435F-9D8E-AA28DBE1EB8D}"/>
                  </a:ext>
                </a:extLst>
              </p:cNvPr>
              <p:cNvSpPr/>
              <p:nvPr/>
            </p:nvSpPr>
            <p:spPr>
              <a:xfrm>
                <a:off x="3353004" y="4222253"/>
                <a:ext cx="715505" cy="1459397"/>
              </a:xfrm>
              <a:custGeom>
                <a:avLst/>
                <a:gdLst>
                  <a:gd name="connsiteX0" fmla="*/ 0 w 500743"/>
                  <a:gd name="connsiteY0" fmla="*/ 0 h 1230086"/>
                  <a:gd name="connsiteX1" fmla="*/ 500743 w 500743"/>
                  <a:gd name="connsiteY1" fmla="*/ 1230086 h 1230086"/>
                  <a:gd name="connsiteX2" fmla="*/ 0 w 500743"/>
                  <a:gd name="connsiteY2" fmla="*/ 1230086 h 1230086"/>
                  <a:gd name="connsiteX3" fmla="*/ 0 w 500743"/>
                  <a:gd name="connsiteY3" fmla="*/ 0 h 1230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0743" h="1230086">
                    <a:moveTo>
                      <a:pt x="0" y="0"/>
                    </a:moveTo>
                    <a:lnTo>
                      <a:pt x="500743" y="1230086"/>
                    </a:lnTo>
                    <a:lnTo>
                      <a:pt x="0" y="12300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223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orme libre : forme 6">
                <a:extLst>
                  <a:ext uri="{FF2B5EF4-FFF2-40B4-BE49-F238E27FC236}">
                    <a16:creationId xmlns:a16="http://schemas.microsoft.com/office/drawing/2014/main" id="{F842CEAB-122D-4FDC-A98D-0B559E784CDC}"/>
                  </a:ext>
                </a:extLst>
              </p:cNvPr>
              <p:cNvSpPr/>
              <p:nvPr/>
            </p:nvSpPr>
            <p:spPr>
              <a:xfrm>
                <a:off x="2637499" y="4222253"/>
                <a:ext cx="715505" cy="1459397"/>
              </a:xfrm>
              <a:custGeom>
                <a:avLst/>
                <a:gdLst>
                  <a:gd name="connsiteX0" fmla="*/ 500743 w 500743"/>
                  <a:gd name="connsiteY0" fmla="*/ 0 h 1230086"/>
                  <a:gd name="connsiteX1" fmla="*/ 500743 w 500743"/>
                  <a:gd name="connsiteY1" fmla="*/ 1230086 h 1230086"/>
                  <a:gd name="connsiteX2" fmla="*/ 0 w 500743"/>
                  <a:gd name="connsiteY2" fmla="*/ 1230086 h 1230086"/>
                  <a:gd name="connsiteX3" fmla="*/ 500743 w 500743"/>
                  <a:gd name="connsiteY3" fmla="*/ 0 h 1230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0743" h="1230086">
                    <a:moveTo>
                      <a:pt x="500743" y="0"/>
                    </a:moveTo>
                    <a:lnTo>
                      <a:pt x="500743" y="1230086"/>
                    </a:lnTo>
                    <a:lnTo>
                      <a:pt x="0" y="1230086"/>
                    </a:lnTo>
                    <a:lnTo>
                      <a:pt x="500743" y="0"/>
                    </a:lnTo>
                    <a:close/>
                  </a:path>
                </a:pathLst>
              </a:custGeom>
              <a:solidFill>
                <a:srgbClr val="91455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Cercle : creux 9">
                <a:extLst>
                  <a:ext uri="{FF2B5EF4-FFF2-40B4-BE49-F238E27FC236}">
                    <a16:creationId xmlns:a16="http://schemas.microsoft.com/office/drawing/2014/main" id="{A4923A0A-8455-428E-897D-C42C980B22CF}"/>
                  </a:ext>
                </a:extLst>
              </p:cNvPr>
              <p:cNvSpPr/>
              <p:nvPr/>
            </p:nvSpPr>
            <p:spPr>
              <a:xfrm>
                <a:off x="2634907" y="3629650"/>
                <a:ext cx="1388878" cy="1353885"/>
              </a:xfrm>
              <a:prstGeom prst="donut">
                <a:avLst>
                  <a:gd name="adj" fmla="val 6351"/>
                </a:avLst>
              </a:prstGeom>
              <a:solidFill>
                <a:srgbClr val="CC0A4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Ellipse 10">
                <a:extLst>
                  <a:ext uri="{FF2B5EF4-FFF2-40B4-BE49-F238E27FC236}">
                    <a16:creationId xmlns:a16="http://schemas.microsoft.com/office/drawing/2014/main" id="{23D1895D-2F17-4710-B387-76034FEE6C14}"/>
                  </a:ext>
                </a:extLst>
              </p:cNvPr>
              <p:cNvSpPr/>
              <p:nvPr/>
            </p:nvSpPr>
            <p:spPr>
              <a:xfrm>
                <a:off x="2755415" y="3743755"/>
                <a:ext cx="1136355" cy="11077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sx="102000" sy="102000" algn="ctr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ZoneTexte 34">
                <a:extLst>
                  <a:ext uri="{FF2B5EF4-FFF2-40B4-BE49-F238E27FC236}">
                    <a16:creationId xmlns:a16="http://schemas.microsoft.com/office/drawing/2014/main" id="{0138E318-E2B1-46C1-BD8C-E9E9CA725940}"/>
                  </a:ext>
                </a:extLst>
              </p:cNvPr>
              <p:cNvSpPr txBox="1"/>
              <p:nvPr/>
            </p:nvSpPr>
            <p:spPr>
              <a:xfrm>
                <a:off x="2816630" y="4007191"/>
                <a:ext cx="12518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MIHOUBI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b="1" dirty="0">
                    <a:solidFill>
                      <a:prstClr val="black"/>
                    </a:solidFill>
                    <a:latin typeface="Calibri" panose="020F0502020204030204"/>
                  </a:rPr>
                  <a:t>Miloud</a:t>
                </a:r>
                <a:endParaRPr kumimoji="0" lang="fr-F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8647F2-7E5D-4868-80CA-8D3B4CB6F1C3}"/>
              </a:ext>
            </a:extLst>
          </p:cNvPr>
          <p:cNvGrpSpPr/>
          <p:nvPr/>
        </p:nvGrpSpPr>
        <p:grpSpPr>
          <a:xfrm>
            <a:off x="10577858" y="4875203"/>
            <a:ext cx="1409700" cy="1815883"/>
            <a:chOff x="701447" y="2369593"/>
            <a:chExt cx="1889314" cy="280226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A94D32E-17C4-41FA-BAE6-94C3761BE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701447" y="2369593"/>
              <a:ext cx="1889314" cy="1842081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2FD2A80-F40D-42D0-A7A4-2E56FC6D6F93}"/>
                </a:ext>
              </a:extLst>
            </p:cNvPr>
            <p:cNvGrpSpPr/>
            <p:nvPr/>
          </p:nvGrpSpPr>
          <p:grpSpPr>
            <a:xfrm>
              <a:off x="731814" y="3540789"/>
              <a:ext cx="1828580" cy="1631068"/>
              <a:chOff x="731814" y="3540789"/>
              <a:chExt cx="1828580" cy="1631068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F2BDB178-3D37-4E1F-90A1-B5EEF64EE1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731814" y="3540789"/>
                <a:ext cx="1828580" cy="1631068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4D1A0E44-4FE5-46F0-8FB8-3EC0753FED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8"/>
                  </a:ext>
                </a:extLst>
              </a:blip>
              <a:stretch>
                <a:fillRect/>
              </a:stretch>
            </p:blipFill>
            <p:spPr>
              <a:xfrm>
                <a:off x="1429827" y="4207562"/>
                <a:ext cx="432554" cy="227318"/>
              </a:xfrm>
              <a:prstGeom prst="rect">
                <a:avLst/>
              </a:prstGeom>
            </p:spPr>
          </p:pic>
        </p:grp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E260E2CF-D367-441C-AC6B-BEE6372D82D8}"/>
              </a:ext>
            </a:extLst>
          </p:cNvPr>
          <p:cNvSpPr/>
          <p:nvPr/>
        </p:nvSpPr>
        <p:spPr>
          <a:xfrm>
            <a:off x="4787443" y="3716064"/>
            <a:ext cx="2056386" cy="1697318"/>
          </a:xfrm>
          <a:prstGeom prst="ellipse">
            <a:avLst/>
          </a:prstGeom>
          <a:ln>
            <a:noFill/>
          </a:ln>
          <a:scene3d>
            <a:camera prst="isometricOffAxis1Top"/>
            <a:lightRig rig="threePt" dir="t"/>
          </a:scene3d>
          <a:sp3d extrusionH="323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CFF4F3-CDFA-402F-AD41-525BE9786CA5}"/>
              </a:ext>
            </a:extLst>
          </p:cNvPr>
          <p:cNvSpPr txBox="1"/>
          <p:nvPr/>
        </p:nvSpPr>
        <p:spPr>
          <a:xfrm>
            <a:off x="1248162" y="3677800"/>
            <a:ext cx="98731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3200" b="1" dirty="0">
                <a:solidFill>
                  <a:schemeClr val="accent2">
                    <a:lumMod val="75000"/>
                  </a:schemeClr>
                </a:solidFill>
                <a:latin typeface="Calibri" panose="020F0502020204030204"/>
              </a:rPr>
              <a:t>PROJET 2 :  </a:t>
            </a:r>
            <a:r>
              <a:rPr lang="fr-FR" sz="3200" b="1" dirty="0">
                <a:solidFill>
                  <a:schemeClr val="bg1"/>
                </a:solidFill>
                <a:latin typeface="Calibri" panose="020F0502020204030204"/>
              </a:rPr>
              <a:t>Analysez des données de systèmes éducatifs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0885F0-796A-49D2-B5F9-F3AE349F47B4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39" name="Groupe 5">
              <a:extLst>
                <a:ext uri="{FF2B5EF4-FFF2-40B4-BE49-F238E27FC236}">
                  <a16:creationId xmlns:a16="http://schemas.microsoft.com/office/drawing/2014/main" id="{2E8B274B-F7BC-4AB9-BD30-97E811295496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41" name="Connecteur droit 6">
                <a:extLst>
                  <a:ext uri="{FF2B5EF4-FFF2-40B4-BE49-F238E27FC236}">
                    <a16:creationId xmlns:a16="http://schemas.microsoft.com/office/drawing/2014/main" id="{8DE9568B-7E6A-442D-8454-408989A4992D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7">
                <a:extLst>
                  <a:ext uri="{FF2B5EF4-FFF2-40B4-BE49-F238E27FC236}">
                    <a16:creationId xmlns:a16="http://schemas.microsoft.com/office/drawing/2014/main" id="{FDE3EF57-3A9D-4830-A420-28D7C69B6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8">
                <a:extLst>
                  <a:ext uri="{FF2B5EF4-FFF2-40B4-BE49-F238E27FC236}">
                    <a16:creationId xmlns:a16="http://schemas.microsoft.com/office/drawing/2014/main" id="{6855020B-9A12-4146-BB70-706B137CB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9">
                <a:extLst>
                  <a:ext uri="{FF2B5EF4-FFF2-40B4-BE49-F238E27FC236}">
                    <a16:creationId xmlns:a16="http://schemas.microsoft.com/office/drawing/2014/main" id="{C15153A3-6D22-4587-9923-421FD20DF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10">
                <a:extLst>
                  <a:ext uri="{FF2B5EF4-FFF2-40B4-BE49-F238E27FC236}">
                    <a16:creationId xmlns:a16="http://schemas.microsoft.com/office/drawing/2014/main" id="{AFB019EA-435B-4CA9-AFEA-716CE6F7E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0475561-AF3F-458E-99C7-9A76ED1E582A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6" name="Titre 1">
            <a:extLst>
              <a:ext uri="{FF2B5EF4-FFF2-40B4-BE49-F238E27FC236}">
                <a16:creationId xmlns:a16="http://schemas.microsoft.com/office/drawing/2014/main" id="{F90561A7-3BBA-4B09-9F2C-1C4F1771E70E}"/>
              </a:ext>
            </a:extLst>
          </p:cNvPr>
          <p:cNvSpPr txBox="1">
            <a:spLocks/>
          </p:cNvSpPr>
          <p:nvPr/>
        </p:nvSpPr>
        <p:spPr>
          <a:xfrm>
            <a:off x="4430715" y="149556"/>
            <a:ext cx="3200400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fr-FR" sz="4000" dirty="0">
                <a:solidFill>
                  <a:srgbClr val="C00000"/>
                </a:solidFill>
              </a:rPr>
              <a:t>Présentation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75DA023-0CE4-486C-A7F9-14F29FA361CF}"/>
              </a:ext>
            </a:extLst>
          </p:cNvPr>
          <p:cNvGrpSpPr/>
          <p:nvPr/>
        </p:nvGrpSpPr>
        <p:grpSpPr>
          <a:xfrm>
            <a:off x="9909649" y="521383"/>
            <a:ext cx="2798762" cy="2234632"/>
            <a:chOff x="10051812" y="281214"/>
            <a:chExt cx="2798762" cy="223463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33BD3BF-4A45-4F1F-9A36-CC07E243A224}"/>
                </a:ext>
              </a:extLst>
            </p:cNvPr>
            <p:cNvGrpSpPr/>
            <p:nvPr/>
          </p:nvGrpSpPr>
          <p:grpSpPr>
            <a:xfrm>
              <a:off x="10481299" y="281214"/>
              <a:ext cx="2369275" cy="2234632"/>
              <a:chOff x="7658529" y="2602197"/>
              <a:chExt cx="1836000" cy="1692000"/>
            </a:xfrm>
          </p:grpSpPr>
          <p:sp>
            <p:nvSpPr>
              <p:cNvPr id="50" name="Triangle isocèle 12">
                <a:extLst>
                  <a:ext uri="{FF2B5EF4-FFF2-40B4-BE49-F238E27FC236}">
                    <a16:creationId xmlns:a16="http://schemas.microsoft.com/office/drawing/2014/main" id="{1301E163-FF79-4304-91D7-D5B2AA8B6140}"/>
                  </a:ext>
                </a:extLst>
              </p:cNvPr>
              <p:cNvSpPr/>
              <p:nvPr/>
            </p:nvSpPr>
            <p:spPr>
              <a:xfrm>
                <a:off x="8144915" y="4004221"/>
                <a:ext cx="1349614" cy="289975"/>
              </a:xfrm>
              <a:custGeom>
                <a:avLst/>
                <a:gdLst>
                  <a:gd name="connsiteX0" fmla="*/ 0 w 993049"/>
                  <a:gd name="connsiteY0" fmla="*/ 1047750 h 1047750"/>
                  <a:gd name="connsiteX1" fmla="*/ 496525 w 993049"/>
                  <a:gd name="connsiteY1" fmla="*/ 0 h 1047750"/>
                  <a:gd name="connsiteX2" fmla="*/ 993049 w 993049"/>
                  <a:gd name="connsiteY2" fmla="*/ 1047750 h 1047750"/>
                  <a:gd name="connsiteX3" fmla="*/ 0 w 993049"/>
                  <a:gd name="connsiteY3" fmla="*/ 1047750 h 1047750"/>
                  <a:gd name="connsiteX0" fmla="*/ 0 w 1991950"/>
                  <a:gd name="connsiteY0" fmla="*/ 514350 h 514350"/>
                  <a:gd name="connsiteX1" fmla="*/ 1991950 w 1991950"/>
                  <a:gd name="connsiteY1" fmla="*/ 0 h 514350"/>
                  <a:gd name="connsiteX2" fmla="*/ 993049 w 1991950"/>
                  <a:gd name="connsiteY2" fmla="*/ 514350 h 514350"/>
                  <a:gd name="connsiteX3" fmla="*/ 0 w 1991950"/>
                  <a:gd name="connsiteY3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1950" h="514350">
                    <a:moveTo>
                      <a:pt x="0" y="514350"/>
                    </a:moveTo>
                    <a:lnTo>
                      <a:pt x="1991950" y="0"/>
                    </a:lnTo>
                    <a:lnTo>
                      <a:pt x="993049" y="514350"/>
                    </a:lnTo>
                    <a:lnTo>
                      <a:pt x="0" y="51435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alpha val="44000"/>
                    </a:schemeClr>
                  </a:gs>
                  <a:gs pos="0">
                    <a:schemeClr val="tx1">
                      <a:lumMod val="65000"/>
                      <a:lumOff val="35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16">
                <a:extLst>
                  <a:ext uri="{FF2B5EF4-FFF2-40B4-BE49-F238E27FC236}">
                    <a16:creationId xmlns:a16="http://schemas.microsoft.com/office/drawing/2014/main" id="{016E721C-47C4-47B6-A9BC-AA7ADEFDE28D}"/>
                  </a:ext>
                </a:extLst>
              </p:cNvPr>
              <p:cNvSpPr/>
              <p:nvPr/>
            </p:nvSpPr>
            <p:spPr>
              <a:xfrm>
                <a:off x="8258905" y="3090835"/>
                <a:ext cx="598209" cy="1203362"/>
              </a:xfrm>
              <a:custGeom>
                <a:avLst/>
                <a:gdLst>
                  <a:gd name="connsiteX0" fmla="*/ 0 w 500743"/>
                  <a:gd name="connsiteY0" fmla="*/ 0 h 1230086"/>
                  <a:gd name="connsiteX1" fmla="*/ 500743 w 500743"/>
                  <a:gd name="connsiteY1" fmla="*/ 1230086 h 1230086"/>
                  <a:gd name="connsiteX2" fmla="*/ 0 w 500743"/>
                  <a:gd name="connsiteY2" fmla="*/ 1230086 h 1230086"/>
                  <a:gd name="connsiteX3" fmla="*/ 0 w 500743"/>
                  <a:gd name="connsiteY3" fmla="*/ 0 h 1230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0743" h="1230086">
                    <a:moveTo>
                      <a:pt x="0" y="0"/>
                    </a:moveTo>
                    <a:lnTo>
                      <a:pt x="500743" y="1230086"/>
                    </a:lnTo>
                    <a:lnTo>
                      <a:pt x="0" y="12300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0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Forme libre : forme 17">
                <a:extLst>
                  <a:ext uri="{FF2B5EF4-FFF2-40B4-BE49-F238E27FC236}">
                    <a16:creationId xmlns:a16="http://schemas.microsoft.com/office/drawing/2014/main" id="{BF509D26-B75E-4754-8686-CBCCD2AD40A4}"/>
                  </a:ext>
                </a:extLst>
              </p:cNvPr>
              <p:cNvSpPr/>
              <p:nvPr/>
            </p:nvSpPr>
            <p:spPr>
              <a:xfrm>
                <a:off x="7660696" y="3090835"/>
                <a:ext cx="598209" cy="1203362"/>
              </a:xfrm>
              <a:custGeom>
                <a:avLst/>
                <a:gdLst>
                  <a:gd name="connsiteX0" fmla="*/ 500743 w 500743"/>
                  <a:gd name="connsiteY0" fmla="*/ 0 h 1230086"/>
                  <a:gd name="connsiteX1" fmla="*/ 500743 w 500743"/>
                  <a:gd name="connsiteY1" fmla="*/ 1230086 h 1230086"/>
                  <a:gd name="connsiteX2" fmla="*/ 0 w 500743"/>
                  <a:gd name="connsiteY2" fmla="*/ 1230086 h 1230086"/>
                  <a:gd name="connsiteX3" fmla="*/ 500743 w 500743"/>
                  <a:gd name="connsiteY3" fmla="*/ 0 h 1230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0743" h="1230086">
                    <a:moveTo>
                      <a:pt x="500743" y="0"/>
                    </a:moveTo>
                    <a:lnTo>
                      <a:pt x="500743" y="1230086"/>
                    </a:lnTo>
                    <a:lnTo>
                      <a:pt x="0" y="1230086"/>
                    </a:lnTo>
                    <a:lnTo>
                      <a:pt x="500743" y="0"/>
                    </a:lnTo>
                    <a:close/>
                  </a:path>
                </a:pathLst>
              </a:custGeom>
              <a:solidFill>
                <a:srgbClr val="89954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Cercle : creux 18">
                <a:extLst>
                  <a:ext uri="{FF2B5EF4-FFF2-40B4-BE49-F238E27FC236}">
                    <a16:creationId xmlns:a16="http://schemas.microsoft.com/office/drawing/2014/main" id="{3614378C-A451-4025-B7A2-B4A6A282AFF7}"/>
                  </a:ext>
                </a:extLst>
              </p:cNvPr>
              <p:cNvSpPr/>
              <p:nvPr/>
            </p:nvSpPr>
            <p:spPr>
              <a:xfrm>
                <a:off x="7658529" y="2602197"/>
                <a:ext cx="1161193" cy="1116362"/>
              </a:xfrm>
              <a:prstGeom prst="donut">
                <a:avLst>
                  <a:gd name="adj" fmla="val 6351"/>
                </a:avLst>
              </a:prstGeom>
              <a:solidFill>
                <a:srgbClr val="C4D30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Ellipse 19">
                <a:extLst>
                  <a:ext uri="{FF2B5EF4-FFF2-40B4-BE49-F238E27FC236}">
                    <a16:creationId xmlns:a16="http://schemas.microsoft.com/office/drawing/2014/main" id="{7EE182EB-0A93-40B4-A21C-00D4053CB03F}"/>
                  </a:ext>
                </a:extLst>
              </p:cNvPr>
              <p:cNvSpPr/>
              <p:nvPr/>
            </p:nvSpPr>
            <p:spPr>
              <a:xfrm>
                <a:off x="7759282" y="2696284"/>
                <a:ext cx="950067" cy="9133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sx="102000" sy="102000" algn="ctr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F44D20A-3778-4B6E-BD7D-6C22F8B54B34}"/>
                </a:ext>
              </a:extLst>
            </p:cNvPr>
            <p:cNvSpPr txBox="1"/>
            <p:nvPr/>
          </p:nvSpPr>
          <p:spPr>
            <a:xfrm>
              <a:off x="10051812" y="685215"/>
              <a:ext cx="236927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30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30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scientist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449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BAF07F-AE0C-4781-B9FA-82574388449B}"/>
              </a:ext>
            </a:extLst>
          </p:cNvPr>
          <p:cNvSpPr txBox="1"/>
          <p:nvPr/>
        </p:nvSpPr>
        <p:spPr>
          <a:xfrm>
            <a:off x="2830286" y="62657"/>
            <a:ext cx="77796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b="1" dirty="0">
                <a:solidFill>
                  <a:srgbClr val="C00000"/>
                </a:solidFill>
                <a:latin typeface="Calibri" panose="020F0502020204030204"/>
              </a:rPr>
              <a:t>3 - Analyse et présentation des données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E8268-C5A0-40B3-BE7B-9B576179DD2C}"/>
              </a:ext>
            </a:extLst>
          </p:cNvPr>
          <p:cNvSpPr txBox="1"/>
          <p:nvPr/>
        </p:nvSpPr>
        <p:spPr>
          <a:xfrm>
            <a:off x="268745" y="589213"/>
            <a:ext cx="3033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/>
              <a:t>Dataframe_country</a:t>
            </a:r>
            <a:endParaRPr lang="fr-FR" sz="2400" b="1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2C356C2-276A-47FB-8E58-2AD95E468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00" y="1131802"/>
            <a:ext cx="11039475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89510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3150553" y="44269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4  - Valeurs manquantes (NAN)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E3F5D69-164F-4E8E-8797-CD8B30D60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45" y="984998"/>
            <a:ext cx="9907587" cy="587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1E9C36-E6E3-47E5-A000-D2121070367E}"/>
              </a:ext>
            </a:extLst>
          </p:cNvPr>
          <p:cNvSpPr txBox="1"/>
          <p:nvPr/>
        </p:nvSpPr>
        <p:spPr>
          <a:xfrm>
            <a:off x="8385159" y="1147074"/>
            <a:ext cx="27976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/>
              <a:t>Dataframe_data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02777800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3011487" y="98678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4  - Valeurs manquantes (NAN)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02AB669E-F957-49BC-9DCD-FECBDB01C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920" y="682746"/>
            <a:ext cx="9777186" cy="625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988B23-7752-4C93-A7A5-4F008BB3F4BB}"/>
              </a:ext>
            </a:extLst>
          </p:cNvPr>
          <p:cNvSpPr txBox="1"/>
          <p:nvPr/>
        </p:nvSpPr>
        <p:spPr>
          <a:xfrm>
            <a:off x="507734" y="1407065"/>
            <a:ext cx="61540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/>
              <a:t>Dataframe_country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69726388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3011487" y="145721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4  - Valeurs manquantes (NAN)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C979DA84-D462-4A55-8D62-6C6A09FD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36" y="606809"/>
            <a:ext cx="9947507" cy="700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24F3B5-6932-450F-A2DD-7C660DD40FEB}"/>
              </a:ext>
            </a:extLst>
          </p:cNvPr>
          <p:cNvSpPr txBox="1"/>
          <p:nvPr/>
        </p:nvSpPr>
        <p:spPr>
          <a:xfrm>
            <a:off x="304801" y="1281277"/>
            <a:ext cx="2706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/>
              <a:t>Dataframe_series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01460299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2982913" y="333829"/>
            <a:ext cx="629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dirty="0"/>
              <a:t>4  - Valeurs manquantes (NAN)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C1ACBE9-E7A0-459D-A146-13759D5086EE}"/>
              </a:ext>
            </a:extLst>
          </p:cNvPr>
          <p:cNvSpPr txBox="1"/>
          <p:nvPr/>
        </p:nvSpPr>
        <p:spPr>
          <a:xfrm>
            <a:off x="-14513" y="879788"/>
            <a:ext cx="2968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/>
              <a:t>Dataframe_FootNote</a:t>
            </a:r>
            <a:endParaRPr lang="fr-FR" sz="2400" b="1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198229F2-33A4-44FF-906C-061280CA8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80" y="1253139"/>
            <a:ext cx="8883420" cy="609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91370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2953887" y="98110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  - Valeurs manquantes (NAN)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C1ACBE9-E7A0-459D-A146-13759D5086EE}"/>
              </a:ext>
            </a:extLst>
          </p:cNvPr>
          <p:cNvSpPr txBox="1"/>
          <p:nvPr/>
        </p:nvSpPr>
        <p:spPr>
          <a:xfrm>
            <a:off x="0" y="520856"/>
            <a:ext cx="2968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Dataframe_FootNote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88CF44B-B623-4165-8B68-7D2BDBBC1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54" y="1392665"/>
            <a:ext cx="10129838" cy="53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33650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12F81-D103-4246-A154-4D0DC28DFEF0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15" name="Groupe 5">
              <a:extLst>
                <a:ext uri="{FF2B5EF4-FFF2-40B4-BE49-F238E27FC236}">
                  <a16:creationId xmlns:a16="http://schemas.microsoft.com/office/drawing/2014/main" id="{772590D7-B848-4586-9AA1-14EE028364CE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18" name="Connecteur droit 6">
                <a:extLst>
                  <a:ext uri="{FF2B5EF4-FFF2-40B4-BE49-F238E27FC236}">
                    <a16:creationId xmlns:a16="http://schemas.microsoft.com/office/drawing/2014/main" id="{448AF9C7-0C11-45AD-A684-768D66E4B4DE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7">
                <a:extLst>
                  <a:ext uri="{FF2B5EF4-FFF2-40B4-BE49-F238E27FC236}">
                    <a16:creationId xmlns:a16="http://schemas.microsoft.com/office/drawing/2014/main" id="{F0E24EB0-988E-4BBD-A2A0-D49179DDA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8">
                <a:extLst>
                  <a:ext uri="{FF2B5EF4-FFF2-40B4-BE49-F238E27FC236}">
                    <a16:creationId xmlns:a16="http://schemas.microsoft.com/office/drawing/2014/main" id="{4BA0C6C8-2652-4AA1-8FBC-D2732C57D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9">
                <a:extLst>
                  <a:ext uri="{FF2B5EF4-FFF2-40B4-BE49-F238E27FC236}">
                    <a16:creationId xmlns:a16="http://schemas.microsoft.com/office/drawing/2014/main" id="{4F5FB0CF-2A3E-401E-BB0A-631EC1DC8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10">
                <a:extLst>
                  <a:ext uri="{FF2B5EF4-FFF2-40B4-BE49-F238E27FC236}">
                    <a16:creationId xmlns:a16="http://schemas.microsoft.com/office/drawing/2014/main" id="{8818EC98-23B9-44A7-85D1-8F104FE39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46F1E5-4249-41E6-B04F-6594676134EC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4" name="Graphic 66" descr="Walk">
            <a:extLst>
              <a:ext uri="{FF2B5EF4-FFF2-40B4-BE49-F238E27FC236}">
                <a16:creationId xmlns:a16="http://schemas.microsoft.com/office/drawing/2014/main" id="{BE7AC7D0-7A92-4416-9C8F-7954A1BE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D2653D-03CA-474D-8980-6881955E6EC0}"/>
              </a:ext>
            </a:extLst>
          </p:cNvPr>
          <p:cNvSpPr txBox="1"/>
          <p:nvPr/>
        </p:nvSpPr>
        <p:spPr>
          <a:xfrm>
            <a:off x="247032" y="1284774"/>
            <a:ext cx="11930454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fr-FR" sz="2000" b="1" i="0" dirty="0">
                <a:solidFill>
                  <a:srgbClr val="000000"/>
                </a:solidFill>
                <a:effectLst/>
                <a:latin typeface="Helvetica Neue"/>
              </a:rPr>
              <a:t>Résumé : </a:t>
            </a:r>
            <a:endParaRPr lang="fr-F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lnSpc>
                <a:spcPct val="150000"/>
              </a:lnSpc>
            </a:pPr>
            <a:r>
              <a:rPr lang="fr-FR" sz="2000" i="0" dirty="0">
                <a:solidFill>
                  <a:srgbClr val="000000"/>
                </a:solidFill>
                <a:effectLst/>
                <a:latin typeface="Helvetica Neue"/>
              </a:rPr>
              <a:t>        EdStatsCountry.csv </a:t>
            </a:r>
          </a:p>
          <a:p>
            <a:pPr algn="l">
              <a:lnSpc>
                <a:spcPct val="150000"/>
              </a:lnSpc>
            </a:pPr>
            <a:r>
              <a:rPr lang="fr-FR" sz="2000" i="0" dirty="0">
                <a:solidFill>
                  <a:srgbClr val="000000"/>
                </a:solidFill>
                <a:effectLst/>
                <a:latin typeface="Helvetica Neue"/>
              </a:rPr>
              <a:t>        EdStatsCountry-Series.csv </a:t>
            </a:r>
          </a:p>
          <a:p>
            <a:pPr algn="l">
              <a:lnSpc>
                <a:spcPct val="150000"/>
              </a:lnSpc>
            </a:pPr>
            <a:r>
              <a:rPr lang="fr-FR" sz="2000" i="0" dirty="0">
                <a:solidFill>
                  <a:srgbClr val="000000"/>
                </a:solidFill>
                <a:effectLst/>
                <a:latin typeface="Helvetica Neue"/>
              </a:rPr>
              <a:t>        EdStatsData.csv </a:t>
            </a:r>
          </a:p>
          <a:p>
            <a:pPr algn="l">
              <a:lnSpc>
                <a:spcPct val="150000"/>
              </a:lnSpc>
            </a:pPr>
            <a:r>
              <a:rPr lang="fr-FR" sz="2000" dirty="0">
                <a:solidFill>
                  <a:srgbClr val="000000"/>
                </a:solidFill>
                <a:latin typeface="Helvetica Neue"/>
              </a:rPr>
              <a:t>        EdStatsFootNote.csv : donne des informations </a:t>
            </a:r>
          </a:p>
          <a:p>
            <a:pPr algn="l">
              <a:lnSpc>
                <a:spcPct val="150000"/>
              </a:lnSpc>
            </a:pPr>
            <a:r>
              <a:rPr lang="fr-FR" sz="2000" dirty="0">
                <a:solidFill>
                  <a:srgbClr val="000000"/>
                </a:solidFill>
                <a:latin typeface="Helvetica Neue"/>
              </a:rPr>
              <a:t>        EdStatsSeries.csv 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16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4C7883-DA8D-4659-8B77-D232002DA634}"/>
              </a:ext>
            </a:extLst>
          </p:cNvPr>
          <p:cNvSpPr txBox="1"/>
          <p:nvPr/>
        </p:nvSpPr>
        <p:spPr>
          <a:xfrm>
            <a:off x="2982913" y="333829"/>
            <a:ext cx="629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dirty="0"/>
              <a:t>6  - Sélection des indicateurs</a:t>
            </a:r>
          </a:p>
        </p:txBody>
      </p:sp>
    </p:spTree>
    <p:extLst>
      <p:ext uri="{BB962C8B-B14F-4D97-AF65-F5344CB8AC3E}">
        <p14:creationId xmlns:p14="http://schemas.microsoft.com/office/powerpoint/2010/main" val="32694321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12F81-D103-4246-A154-4D0DC28DFEF0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15" name="Groupe 5">
              <a:extLst>
                <a:ext uri="{FF2B5EF4-FFF2-40B4-BE49-F238E27FC236}">
                  <a16:creationId xmlns:a16="http://schemas.microsoft.com/office/drawing/2014/main" id="{772590D7-B848-4586-9AA1-14EE028364CE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18" name="Connecteur droit 6">
                <a:extLst>
                  <a:ext uri="{FF2B5EF4-FFF2-40B4-BE49-F238E27FC236}">
                    <a16:creationId xmlns:a16="http://schemas.microsoft.com/office/drawing/2014/main" id="{448AF9C7-0C11-45AD-A684-768D66E4B4DE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7">
                <a:extLst>
                  <a:ext uri="{FF2B5EF4-FFF2-40B4-BE49-F238E27FC236}">
                    <a16:creationId xmlns:a16="http://schemas.microsoft.com/office/drawing/2014/main" id="{F0E24EB0-988E-4BBD-A2A0-D49179DDA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8">
                <a:extLst>
                  <a:ext uri="{FF2B5EF4-FFF2-40B4-BE49-F238E27FC236}">
                    <a16:creationId xmlns:a16="http://schemas.microsoft.com/office/drawing/2014/main" id="{4BA0C6C8-2652-4AA1-8FBC-D2732C57D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9">
                <a:extLst>
                  <a:ext uri="{FF2B5EF4-FFF2-40B4-BE49-F238E27FC236}">
                    <a16:creationId xmlns:a16="http://schemas.microsoft.com/office/drawing/2014/main" id="{4F5FB0CF-2A3E-401E-BB0A-631EC1DC8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10">
                <a:extLst>
                  <a:ext uri="{FF2B5EF4-FFF2-40B4-BE49-F238E27FC236}">
                    <a16:creationId xmlns:a16="http://schemas.microsoft.com/office/drawing/2014/main" id="{8818EC98-23B9-44A7-85D1-8F104FE39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46F1E5-4249-41E6-B04F-6594676134EC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4" name="Graphic 66" descr="Walk">
            <a:extLst>
              <a:ext uri="{FF2B5EF4-FFF2-40B4-BE49-F238E27FC236}">
                <a16:creationId xmlns:a16="http://schemas.microsoft.com/office/drawing/2014/main" id="{BE7AC7D0-7A92-4416-9C8F-7954A1BE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D2653D-03CA-474D-8980-6881955E6EC0}"/>
              </a:ext>
            </a:extLst>
          </p:cNvPr>
          <p:cNvSpPr txBox="1"/>
          <p:nvPr/>
        </p:nvSpPr>
        <p:spPr>
          <a:xfrm>
            <a:off x="247032" y="1284774"/>
            <a:ext cx="11930454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Fusion des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Dataframes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 : 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       EdStatsCountry.csv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       EdStatsCountry-Series.csv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       EdStatsData.csv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       EdStatsFootNote.csv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       EdStatsSeries.csv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6161835-D710-4437-8209-1DC525A9EDFE}"/>
              </a:ext>
            </a:extLst>
          </p:cNvPr>
          <p:cNvCxnSpPr>
            <a:cxnSpLocks/>
          </p:cNvCxnSpPr>
          <p:nvPr/>
        </p:nvCxnSpPr>
        <p:spPr>
          <a:xfrm flipV="1">
            <a:off x="3117273" y="1759527"/>
            <a:ext cx="5888182" cy="4156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7E04FE-3014-495A-8073-B32030696798}"/>
              </a:ext>
            </a:extLst>
          </p:cNvPr>
          <p:cNvCxnSpPr>
            <a:cxnSpLocks/>
          </p:cNvCxnSpPr>
          <p:nvPr/>
        </p:nvCxnSpPr>
        <p:spPr>
          <a:xfrm flipV="1">
            <a:off x="2757055" y="1925782"/>
            <a:ext cx="6248400" cy="11914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FC9FCC-AA87-4522-ABB3-FEBEECAB9D96}"/>
              </a:ext>
            </a:extLst>
          </p:cNvPr>
          <p:cNvCxnSpPr>
            <a:cxnSpLocks/>
          </p:cNvCxnSpPr>
          <p:nvPr/>
        </p:nvCxnSpPr>
        <p:spPr>
          <a:xfrm>
            <a:off x="4041025" y="2646219"/>
            <a:ext cx="4728902" cy="6373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CDC99E-455D-4FF8-AB57-9D062013FCCB}"/>
              </a:ext>
            </a:extLst>
          </p:cNvPr>
          <p:cNvCxnSpPr>
            <a:cxnSpLocks/>
          </p:cNvCxnSpPr>
          <p:nvPr/>
        </p:nvCxnSpPr>
        <p:spPr>
          <a:xfrm flipV="1">
            <a:off x="3334443" y="3513585"/>
            <a:ext cx="5435484" cy="608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BA662B6-8294-479C-A813-25E5E454E9D9}"/>
              </a:ext>
            </a:extLst>
          </p:cNvPr>
          <p:cNvSpPr txBox="1"/>
          <p:nvPr/>
        </p:nvSpPr>
        <p:spPr>
          <a:xfrm>
            <a:off x="9116291" y="1598013"/>
            <a:ext cx="2759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New_dataframe1</a:t>
            </a:r>
            <a:endParaRPr lang="fr-FR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1EF1A6-A7D9-4A0E-A110-D645C7C70A9B}"/>
              </a:ext>
            </a:extLst>
          </p:cNvPr>
          <p:cNvSpPr txBox="1"/>
          <p:nvPr/>
        </p:nvSpPr>
        <p:spPr>
          <a:xfrm>
            <a:off x="8798657" y="3229250"/>
            <a:ext cx="2925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New_dataframe2</a:t>
            </a:r>
            <a:endParaRPr lang="fr-FR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BD2739-0373-415B-9D44-E5F8C3F7A16E}"/>
              </a:ext>
            </a:extLst>
          </p:cNvPr>
          <p:cNvSpPr txBox="1"/>
          <p:nvPr/>
        </p:nvSpPr>
        <p:spPr>
          <a:xfrm>
            <a:off x="2982913" y="333829"/>
            <a:ext cx="629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dirty="0"/>
              <a:t>6  - Sélection des indicateurs</a:t>
            </a:r>
          </a:p>
        </p:txBody>
      </p:sp>
    </p:spTree>
    <p:extLst>
      <p:ext uri="{BB962C8B-B14F-4D97-AF65-F5344CB8AC3E}">
        <p14:creationId xmlns:p14="http://schemas.microsoft.com/office/powerpoint/2010/main" val="329447004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2982913" y="333829"/>
            <a:ext cx="629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dirty="0"/>
              <a:t>6  - Sélection des indicateurs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36ABA0D-A152-4867-A77A-96E631578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2" y="1147074"/>
            <a:ext cx="11210925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100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2982913" y="333829"/>
            <a:ext cx="629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dirty="0"/>
              <a:t>6  - Sélection des indicateurs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6FDE6CE7-CF36-4CE4-8A1F-8B087E1E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8" y="980160"/>
            <a:ext cx="9688437" cy="598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26101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12F81-D103-4246-A154-4D0DC28DFEF0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15" name="Groupe 5">
              <a:extLst>
                <a:ext uri="{FF2B5EF4-FFF2-40B4-BE49-F238E27FC236}">
                  <a16:creationId xmlns:a16="http://schemas.microsoft.com/office/drawing/2014/main" id="{772590D7-B848-4586-9AA1-14EE028364CE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18" name="Connecteur droit 6">
                <a:extLst>
                  <a:ext uri="{FF2B5EF4-FFF2-40B4-BE49-F238E27FC236}">
                    <a16:creationId xmlns:a16="http://schemas.microsoft.com/office/drawing/2014/main" id="{448AF9C7-0C11-45AD-A684-768D66E4B4DE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7">
                <a:extLst>
                  <a:ext uri="{FF2B5EF4-FFF2-40B4-BE49-F238E27FC236}">
                    <a16:creationId xmlns:a16="http://schemas.microsoft.com/office/drawing/2014/main" id="{F0E24EB0-988E-4BBD-A2A0-D49179DDA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8">
                <a:extLst>
                  <a:ext uri="{FF2B5EF4-FFF2-40B4-BE49-F238E27FC236}">
                    <a16:creationId xmlns:a16="http://schemas.microsoft.com/office/drawing/2014/main" id="{4BA0C6C8-2652-4AA1-8FBC-D2732C57D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9">
                <a:extLst>
                  <a:ext uri="{FF2B5EF4-FFF2-40B4-BE49-F238E27FC236}">
                    <a16:creationId xmlns:a16="http://schemas.microsoft.com/office/drawing/2014/main" id="{4F5FB0CF-2A3E-401E-BB0A-631EC1DC8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10">
                <a:extLst>
                  <a:ext uri="{FF2B5EF4-FFF2-40B4-BE49-F238E27FC236}">
                    <a16:creationId xmlns:a16="http://schemas.microsoft.com/office/drawing/2014/main" id="{8818EC98-23B9-44A7-85D1-8F104FE39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46F1E5-4249-41E6-B04F-6594676134EC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4" name="Graphic 66" descr="Walk">
            <a:extLst>
              <a:ext uri="{FF2B5EF4-FFF2-40B4-BE49-F238E27FC236}">
                <a16:creationId xmlns:a16="http://schemas.microsoft.com/office/drawing/2014/main" id="{BE7AC7D0-7A92-4416-9C8F-7954A1BE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5991" y="6213605"/>
            <a:ext cx="747760" cy="644395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E6D46D20-A548-461B-84AC-CA316E989F32}"/>
              </a:ext>
            </a:extLst>
          </p:cNvPr>
          <p:cNvSpPr txBox="1">
            <a:spLocks/>
          </p:cNvSpPr>
          <p:nvPr/>
        </p:nvSpPr>
        <p:spPr>
          <a:xfrm>
            <a:off x="4398085" y="283643"/>
            <a:ext cx="5659869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 de Travail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30369CDA-AAF0-40E0-B6C2-7D007E83D93E}"/>
              </a:ext>
            </a:extLst>
          </p:cNvPr>
          <p:cNvSpPr txBox="1">
            <a:spLocks/>
          </p:cNvSpPr>
          <p:nvPr/>
        </p:nvSpPr>
        <p:spPr>
          <a:xfrm>
            <a:off x="338098" y="929974"/>
            <a:ext cx="7320392" cy="288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</a:rPr>
              <a:t>1 - Problématique 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</a:rPr>
              <a:t>2 - Objectifs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</a:rPr>
              <a:t>3 – Analyse et présentation des données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</a:rPr>
              <a:t>4 - Valeurs manquantes (NAN)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</a:rPr>
              <a:t>5 - NAN par indicateur</a:t>
            </a: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7A4092C1-6243-499F-BC7D-D4EEE137A901}"/>
              </a:ext>
            </a:extLst>
          </p:cNvPr>
          <p:cNvSpPr txBox="1">
            <a:spLocks/>
          </p:cNvSpPr>
          <p:nvPr/>
        </p:nvSpPr>
        <p:spPr>
          <a:xfrm>
            <a:off x="338098" y="3865805"/>
            <a:ext cx="7320392" cy="288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</a:rPr>
              <a:t>6 - Sélection des indicateur 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</a:rPr>
              <a:t>7 - Corrélation des indicateurs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</a:rPr>
              <a:t>8 – Analyses des zones géo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</a:rPr>
              <a:t>9 - Analyses par pays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</a:rPr>
              <a:t>10 - NAN par indicateur</a:t>
            </a:r>
          </a:p>
        </p:txBody>
      </p:sp>
    </p:spTree>
    <p:extLst>
      <p:ext uri="{BB962C8B-B14F-4D97-AF65-F5344CB8AC3E}">
        <p14:creationId xmlns:p14="http://schemas.microsoft.com/office/powerpoint/2010/main" val="53921188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2982913" y="333829"/>
            <a:ext cx="629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dirty="0"/>
              <a:t>6  - Sélection des indicateur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331A11-168C-4908-837D-B0854EC8F64D}"/>
              </a:ext>
            </a:extLst>
          </p:cNvPr>
          <p:cNvGrpSpPr/>
          <p:nvPr/>
        </p:nvGrpSpPr>
        <p:grpSpPr>
          <a:xfrm>
            <a:off x="632181" y="980160"/>
            <a:ext cx="8649932" cy="5599347"/>
            <a:chOff x="632181" y="980160"/>
            <a:chExt cx="8649932" cy="5599347"/>
          </a:xfrm>
        </p:grpSpPr>
        <p:pic>
          <p:nvPicPr>
            <p:cNvPr id="17410" name="Picture 2">
              <a:extLst>
                <a:ext uri="{FF2B5EF4-FFF2-40B4-BE49-F238E27FC236}">
                  <a16:creationId xmlns:a16="http://schemas.microsoft.com/office/drawing/2014/main" id="{187E1C07-BF3E-4C39-8FB9-356385F479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181" y="980160"/>
              <a:ext cx="8649932" cy="5599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5E5C1B0-FAD6-4BED-B848-2306AF2BD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0922" y="1401923"/>
              <a:ext cx="5488757" cy="36875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7039634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3562033" y="93714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6  - Sélection des indicateur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0197D8A-A347-4469-A802-92366B386F9B}"/>
              </a:ext>
            </a:extLst>
          </p:cNvPr>
          <p:cNvGrpSpPr/>
          <p:nvPr/>
        </p:nvGrpSpPr>
        <p:grpSpPr>
          <a:xfrm>
            <a:off x="878415" y="754689"/>
            <a:ext cx="9807155" cy="6103311"/>
            <a:chOff x="295237" y="754689"/>
            <a:chExt cx="9807155" cy="6103311"/>
          </a:xfrm>
        </p:grpSpPr>
        <p:pic>
          <p:nvPicPr>
            <p:cNvPr id="16386" name="Picture 2">
              <a:extLst>
                <a:ext uri="{FF2B5EF4-FFF2-40B4-BE49-F238E27FC236}">
                  <a16:creationId xmlns:a16="http://schemas.microsoft.com/office/drawing/2014/main" id="{CB99D931-8DB5-4B6E-BF61-BB5C9C8586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237" y="754689"/>
              <a:ext cx="9807155" cy="6103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A0A5F3-B728-458C-BE51-D5FAAB663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756" y="1217544"/>
              <a:ext cx="6973273" cy="329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879433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3302953" y="121194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6  - Sélection des indicateur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32160-34A4-48ED-99C7-FC41F3BD0F09}"/>
              </a:ext>
            </a:extLst>
          </p:cNvPr>
          <p:cNvGrpSpPr/>
          <p:nvPr/>
        </p:nvGrpSpPr>
        <p:grpSpPr>
          <a:xfrm>
            <a:off x="-202473" y="667770"/>
            <a:ext cx="12379959" cy="6251190"/>
            <a:chOff x="-202473" y="667770"/>
            <a:chExt cx="12379959" cy="6251190"/>
          </a:xfrm>
        </p:grpSpPr>
        <p:pic>
          <p:nvPicPr>
            <p:cNvPr id="15362" name="Picture 2">
              <a:extLst>
                <a:ext uri="{FF2B5EF4-FFF2-40B4-BE49-F238E27FC236}">
                  <a16:creationId xmlns:a16="http://schemas.microsoft.com/office/drawing/2014/main" id="{3A1C8A6A-F3A8-41BE-90C7-8F7FFF47D2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2473" y="667770"/>
              <a:ext cx="10169433" cy="6251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C24EA2A-81F0-4614-86D7-4E279EB99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0840" y="1056089"/>
              <a:ext cx="5456646" cy="3343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5230405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3379153" y="89989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6  - Sélection des indicateur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D41767F-2E74-4D69-A1DE-EDFD35A044A7}"/>
              </a:ext>
            </a:extLst>
          </p:cNvPr>
          <p:cNvGrpSpPr/>
          <p:nvPr/>
        </p:nvGrpSpPr>
        <p:grpSpPr>
          <a:xfrm>
            <a:off x="-14514" y="606809"/>
            <a:ext cx="10789193" cy="6251191"/>
            <a:chOff x="-14514" y="920548"/>
            <a:chExt cx="10789193" cy="5937452"/>
          </a:xfrm>
        </p:grpSpPr>
        <p:pic>
          <p:nvPicPr>
            <p:cNvPr id="14338" name="Picture 2">
              <a:extLst>
                <a:ext uri="{FF2B5EF4-FFF2-40B4-BE49-F238E27FC236}">
                  <a16:creationId xmlns:a16="http://schemas.microsoft.com/office/drawing/2014/main" id="{53DA4D60-8E34-4E37-A316-AC588D91D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514" y="920548"/>
              <a:ext cx="10789193" cy="5937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E4AA422-69D1-4E3F-8EAC-CEB486387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9360" y="1293898"/>
              <a:ext cx="7952195" cy="37962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669617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3584762" y="3244669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7  - Corrélation des indicateurs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42414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12F81-D103-4246-A154-4D0DC28DFEF0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15" name="Groupe 5">
              <a:extLst>
                <a:ext uri="{FF2B5EF4-FFF2-40B4-BE49-F238E27FC236}">
                  <a16:creationId xmlns:a16="http://schemas.microsoft.com/office/drawing/2014/main" id="{772590D7-B848-4586-9AA1-14EE028364CE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18" name="Connecteur droit 6">
                <a:extLst>
                  <a:ext uri="{FF2B5EF4-FFF2-40B4-BE49-F238E27FC236}">
                    <a16:creationId xmlns:a16="http://schemas.microsoft.com/office/drawing/2014/main" id="{448AF9C7-0C11-45AD-A684-768D66E4B4DE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7">
                <a:extLst>
                  <a:ext uri="{FF2B5EF4-FFF2-40B4-BE49-F238E27FC236}">
                    <a16:creationId xmlns:a16="http://schemas.microsoft.com/office/drawing/2014/main" id="{F0E24EB0-988E-4BBD-A2A0-D49179DDA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8">
                <a:extLst>
                  <a:ext uri="{FF2B5EF4-FFF2-40B4-BE49-F238E27FC236}">
                    <a16:creationId xmlns:a16="http://schemas.microsoft.com/office/drawing/2014/main" id="{4BA0C6C8-2652-4AA1-8FBC-D2732C57D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9">
                <a:extLst>
                  <a:ext uri="{FF2B5EF4-FFF2-40B4-BE49-F238E27FC236}">
                    <a16:creationId xmlns:a16="http://schemas.microsoft.com/office/drawing/2014/main" id="{4F5FB0CF-2A3E-401E-BB0A-631EC1DC8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10">
                <a:extLst>
                  <a:ext uri="{FF2B5EF4-FFF2-40B4-BE49-F238E27FC236}">
                    <a16:creationId xmlns:a16="http://schemas.microsoft.com/office/drawing/2014/main" id="{8818EC98-23B9-44A7-85D1-8F104FE39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46F1E5-4249-41E6-B04F-6594676134EC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4" name="Graphic 66" descr="Walk">
            <a:extLst>
              <a:ext uri="{FF2B5EF4-FFF2-40B4-BE49-F238E27FC236}">
                <a16:creationId xmlns:a16="http://schemas.microsoft.com/office/drawing/2014/main" id="{BE7AC7D0-7A92-4416-9C8F-7954A1BE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666955-3D85-4E93-ACA9-C1075516C8A3}"/>
              </a:ext>
            </a:extLst>
          </p:cNvPr>
          <p:cNvSpPr txBox="1"/>
          <p:nvPr/>
        </p:nvSpPr>
        <p:spPr>
          <a:xfrm>
            <a:off x="2327562" y="235451"/>
            <a:ext cx="82434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Schéma de l’analyse pré-exploratoire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DF4E4E-37DC-48B8-998D-E645A2B40FBE}"/>
              </a:ext>
            </a:extLst>
          </p:cNvPr>
          <p:cNvSpPr txBox="1"/>
          <p:nvPr/>
        </p:nvSpPr>
        <p:spPr>
          <a:xfrm>
            <a:off x="3056021" y="2828836"/>
            <a:ext cx="61601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  <a:t>2 - Identifier les</a:t>
            </a:r>
            <a:b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</a:br>
            <a: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  <a:t>indicateurs</a:t>
            </a:r>
            <a:b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</a:br>
            <a: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  <a:t>exploitables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2C32A92-CDB7-45E8-A049-B38BF2E07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66713"/>
            <a:ext cx="11315700" cy="61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845960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12F81-D103-4246-A154-4D0DC28DFEF0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15" name="Groupe 5">
              <a:extLst>
                <a:ext uri="{FF2B5EF4-FFF2-40B4-BE49-F238E27FC236}">
                  <a16:creationId xmlns:a16="http://schemas.microsoft.com/office/drawing/2014/main" id="{772590D7-B848-4586-9AA1-14EE028364CE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18" name="Connecteur droit 6">
                <a:extLst>
                  <a:ext uri="{FF2B5EF4-FFF2-40B4-BE49-F238E27FC236}">
                    <a16:creationId xmlns:a16="http://schemas.microsoft.com/office/drawing/2014/main" id="{448AF9C7-0C11-45AD-A684-768D66E4B4DE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7">
                <a:extLst>
                  <a:ext uri="{FF2B5EF4-FFF2-40B4-BE49-F238E27FC236}">
                    <a16:creationId xmlns:a16="http://schemas.microsoft.com/office/drawing/2014/main" id="{F0E24EB0-988E-4BBD-A2A0-D49179DDA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8">
                <a:extLst>
                  <a:ext uri="{FF2B5EF4-FFF2-40B4-BE49-F238E27FC236}">
                    <a16:creationId xmlns:a16="http://schemas.microsoft.com/office/drawing/2014/main" id="{4BA0C6C8-2652-4AA1-8FBC-D2732C57D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9">
                <a:extLst>
                  <a:ext uri="{FF2B5EF4-FFF2-40B4-BE49-F238E27FC236}">
                    <a16:creationId xmlns:a16="http://schemas.microsoft.com/office/drawing/2014/main" id="{4F5FB0CF-2A3E-401E-BB0A-631EC1DC8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10">
                <a:extLst>
                  <a:ext uri="{FF2B5EF4-FFF2-40B4-BE49-F238E27FC236}">
                    <a16:creationId xmlns:a16="http://schemas.microsoft.com/office/drawing/2014/main" id="{8818EC98-23B9-44A7-85D1-8F104FE39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46F1E5-4249-41E6-B04F-6594676134EC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4" name="Graphic 66" descr="Walk">
            <a:extLst>
              <a:ext uri="{FF2B5EF4-FFF2-40B4-BE49-F238E27FC236}">
                <a16:creationId xmlns:a16="http://schemas.microsoft.com/office/drawing/2014/main" id="{BE7AC7D0-7A92-4416-9C8F-7954A1BE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666955-3D85-4E93-ACA9-C1075516C8A3}"/>
              </a:ext>
            </a:extLst>
          </p:cNvPr>
          <p:cNvSpPr txBox="1"/>
          <p:nvPr/>
        </p:nvSpPr>
        <p:spPr>
          <a:xfrm>
            <a:off x="2327562" y="235451"/>
            <a:ext cx="82434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Schéma de l’analyse pré-exploratoire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DF4E4E-37DC-48B8-998D-E645A2B40FBE}"/>
              </a:ext>
            </a:extLst>
          </p:cNvPr>
          <p:cNvSpPr txBox="1"/>
          <p:nvPr/>
        </p:nvSpPr>
        <p:spPr>
          <a:xfrm>
            <a:off x="3056021" y="2828836"/>
            <a:ext cx="61601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  <a:t>2 - Identifier les</a:t>
            </a:r>
            <a:b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</a:br>
            <a: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  <a:t>indicateurs</a:t>
            </a:r>
            <a:b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</a:br>
            <a: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  <a:t>exploitables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4309A711-878A-4663-AB18-C9F9CC04F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442913"/>
            <a:ext cx="11315700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908179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12F81-D103-4246-A154-4D0DC28DFEF0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15" name="Groupe 5">
              <a:extLst>
                <a:ext uri="{FF2B5EF4-FFF2-40B4-BE49-F238E27FC236}">
                  <a16:creationId xmlns:a16="http://schemas.microsoft.com/office/drawing/2014/main" id="{772590D7-B848-4586-9AA1-14EE028364CE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18" name="Connecteur droit 6">
                <a:extLst>
                  <a:ext uri="{FF2B5EF4-FFF2-40B4-BE49-F238E27FC236}">
                    <a16:creationId xmlns:a16="http://schemas.microsoft.com/office/drawing/2014/main" id="{448AF9C7-0C11-45AD-A684-768D66E4B4DE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7">
                <a:extLst>
                  <a:ext uri="{FF2B5EF4-FFF2-40B4-BE49-F238E27FC236}">
                    <a16:creationId xmlns:a16="http://schemas.microsoft.com/office/drawing/2014/main" id="{F0E24EB0-988E-4BBD-A2A0-D49179DDA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8">
                <a:extLst>
                  <a:ext uri="{FF2B5EF4-FFF2-40B4-BE49-F238E27FC236}">
                    <a16:creationId xmlns:a16="http://schemas.microsoft.com/office/drawing/2014/main" id="{4BA0C6C8-2652-4AA1-8FBC-D2732C57D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9">
                <a:extLst>
                  <a:ext uri="{FF2B5EF4-FFF2-40B4-BE49-F238E27FC236}">
                    <a16:creationId xmlns:a16="http://schemas.microsoft.com/office/drawing/2014/main" id="{4F5FB0CF-2A3E-401E-BB0A-631EC1DC8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10">
                <a:extLst>
                  <a:ext uri="{FF2B5EF4-FFF2-40B4-BE49-F238E27FC236}">
                    <a16:creationId xmlns:a16="http://schemas.microsoft.com/office/drawing/2014/main" id="{8818EC98-23B9-44A7-85D1-8F104FE39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46F1E5-4249-41E6-B04F-6594676134EC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4" name="Graphic 66" descr="Walk">
            <a:extLst>
              <a:ext uri="{FF2B5EF4-FFF2-40B4-BE49-F238E27FC236}">
                <a16:creationId xmlns:a16="http://schemas.microsoft.com/office/drawing/2014/main" id="{BE7AC7D0-7A92-4416-9C8F-7954A1BE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666955-3D85-4E93-ACA9-C1075516C8A3}"/>
              </a:ext>
            </a:extLst>
          </p:cNvPr>
          <p:cNvSpPr txBox="1"/>
          <p:nvPr/>
        </p:nvSpPr>
        <p:spPr>
          <a:xfrm>
            <a:off x="2327562" y="235451"/>
            <a:ext cx="82434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Schéma de l’analyse pré-exploratoire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DF4E4E-37DC-48B8-998D-E645A2B40FBE}"/>
              </a:ext>
            </a:extLst>
          </p:cNvPr>
          <p:cNvSpPr txBox="1"/>
          <p:nvPr/>
        </p:nvSpPr>
        <p:spPr>
          <a:xfrm>
            <a:off x="3056021" y="2828836"/>
            <a:ext cx="61601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  <a:t>2 - Identifier les</a:t>
            </a:r>
            <a:b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</a:br>
            <a: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  <a:t>indicateurs</a:t>
            </a:r>
            <a:b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</a:br>
            <a: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  <a:t>exploitables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72CC4830-E2C8-4A4C-B1AA-F0CA418EC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457200"/>
            <a:ext cx="113157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493566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3363913" y="59509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8  - Analyses des zones géo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pic>
        <p:nvPicPr>
          <p:cNvPr id="27650" name="Picture 2">
            <a:extLst>
              <a:ext uri="{FF2B5EF4-FFF2-40B4-BE49-F238E27FC236}">
                <a16:creationId xmlns:a16="http://schemas.microsoft.com/office/drawing/2014/main" id="{DB2E8240-B55E-4B8F-80F8-32E7940EF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43" y="644284"/>
            <a:ext cx="10087292" cy="618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B458CB-79FB-4348-A2E2-1D6FFE2C9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135" y="975829"/>
            <a:ext cx="4861450" cy="21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16773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3A3CC0-3F64-46C1-94BF-2F9B9B499944}"/>
              </a:ext>
            </a:extLst>
          </p:cNvPr>
          <p:cNvSpPr txBox="1"/>
          <p:nvPr/>
        </p:nvSpPr>
        <p:spPr>
          <a:xfrm>
            <a:off x="3363913" y="59509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8  - Analyses des zones géo</a:t>
            </a: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90D5B195-2DCE-4719-8EEB-1249033A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91" y="751690"/>
            <a:ext cx="10748963" cy="60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92773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12F81-D103-4246-A154-4D0DC28DFEF0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15" name="Groupe 5">
              <a:extLst>
                <a:ext uri="{FF2B5EF4-FFF2-40B4-BE49-F238E27FC236}">
                  <a16:creationId xmlns:a16="http://schemas.microsoft.com/office/drawing/2014/main" id="{772590D7-B848-4586-9AA1-14EE028364CE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18" name="Connecteur droit 6">
                <a:extLst>
                  <a:ext uri="{FF2B5EF4-FFF2-40B4-BE49-F238E27FC236}">
                    <a16:creationId xmlns:a16="http://schemas.microsoft.com/office/drawing/2014/main" id="{448AF9C7-0C11-45AD-A684-768D66E4B4DE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7">
                <a:extLst>
                  <a:ext uri="{FF2B5EF4-FFF2-40B4-BE49-F238E27FC236}">
                    <a16:creationId xmlns:a16="http://schemas.microsoft.com/office/drawing/2014/main" id="{F0E24EB0-988E-4BBD-A2A0-D49179DDA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8">
                <a:extLst>
                  <a:ext uri="{FF2B5EF4-FFF2-40B4-BE49-F238E27FC236}">
                    <a16:creationId xmlns:a16="http://schemas.microsoft.com/office/drawing/2014/main" id="{4BA0C6C8-2652-4AA1-8FBC-D2732C57D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9">
                <a:extLst>
                  <a:ext uri="{FF2B5EF4-FFF2-40B4-BE49-F238E27FC236}">
                    <a16:creationId xmlns:a16="http://schemas.microsoft.com/office/drawing/2014/main" id="{4F5FB0CF-2A3E-401E-BB0A-631EC1DC8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10">
                <a:extLst>
                  <a:ext uri="{FF2B5EF4-FFF2-40B4-BE49-F238E27FC236}">
                    <a16:creationId xmlns:a16="http://schemas.microsoft.com/office/drawing/2014/main" id="{8818EC98-23B9-44A7-85D1-8F104FE39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46F1E5-4249-41E6-B04F-6594676134EC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4" name="Graphic 66" descr="Walk">
            <a:extLst>
              <a:ext uri="{FF2B5EF4-FFF2-40B4-BE49-F238E27FC236}">
                <a16:creationId xmlns:a16="http://schemas.microsoft.com/office/drawing/2014/main" id="{BE7AC7D0-7A92-4416-9C8F-7954A1BE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5991" y="6213605"/>
            <a:ext cx="747760" cy="644395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E6D46D20-A548-461B-84AC-CA316E989F32}"/>
              </a:ext>
            </a:extLst>
          </p:cNvPr>
          <p:cNvSpPr txBox="1">
            <a:spLocks/>
          </p:cNvSpPr>
          <p:nvPr/>
        </p:nvSpPr>
        <p:spPr>
          <a:xfrm>
            <a:off x="4155181" y="166914"/>
            <a:ext cx="5659869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1 - La problématique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CDF452-BB0B-4F68-9B09-A871282D5C84}"/>
              </a:ext>
            </a:extLst>
          </p:cNvPr>
          <p:cNvSpPr txBox="1"/>
          <p:nvPr/>
        </p:nvSpPr>
        <p:spPr>
          <a:xfrm>
            <a:off x="612513" y="1273666"/>
            <a:ext cx="11347358" cy="4310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b="1" i="0" dirty="0">
                <a:effectLst/>
                <a:latin typeface="Montserrat" panose="00000500000000000000" pitchFamily="2" charset="0"/>
              </a:rPr>
              <a:t>une start-up de la </a:t>
            </a:r>
            <a:r>
              <a:rPr lang="fr-FR" sz="2000" b="1" i="0" dirty="0" err="1">
                <a:effectLst/>
                <a:latin typeface="Montserrat" panose="00000500000000000000" pitchFamily="2" charset="0"/>
              </a:rPr>
              <a:t>EdTech</a:t>
            </a:r>
            <a:r>
              <a:rPr lang="fr-FR" sz="2000" b="1" i="0" dirty="0">
                <a:effectLst/>
                <a:latin typeface="Montserrat" panose="00000500000000000000" pitchFamily="2" charset="0"/>
              </a:rPr>
              <a:t> </a:t>
            </a:r>
            <a:r>
              <a:rPr lang="fr-FR" sz="2000" i="0" dirty="0">
                <a:effectLst/>
                <a:latin typeface="Montserrat" panose="00000500000000000000" pitchFamily="2" charset="0"/>
              </a:rPr>
              <a:t>: </a:t>
            </a:r>
            <a:r>
              <a:rPr lang="fr-FR" sz="2000" b="1" i="0" dirty="0">
                <a:effectLst/>
                <a:latin typeface="Montserrat" panose="00000500000000000000" pitchFamily="2" charset="0"/>
              </a:rPr>
              <a:t> </a:t>
            </a:r>
            <a:r>
              <a:rPr lang="fr-FR" sz="2000" i="1" dirty="0" err="1">
                <a:effectLst/>
                <a:latin typeface="Montserrat" panose="00000500000000000000" pitchFamily="2" charset="0"/>
              </a:rPr>
              <a:t>academy</a:t>
            </a:r>
            <a:endParaRPr lang="fr-FR" sz="2000" i="1" dirty="0">
              <a:effectLst/>
              <a:latin typeface="Montserrat" panose="000005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b="1" i="1" dirty="0">
                <a:latin typeface="Montserrat" panose="00000500000000000000" pitchFamily="2" charset="0"/>
              </a:rPr>
              <a:t> Plateforme de formation : </a:t>
            </a:r>
            <a:r>
              <a:rPr lang="fr-FR" sz="2000" i="1" dirty="0">
                <a:latin typeface="Montserrat" panose="00000500000000000000" pitchFamily="2" charset="0"/>
              </a:rPr>
              <a:t>en ligne pour les lycéens et les universitaires</a:t>
            </a:r>
          </a:p>
          <a:p>
            <a:r>
              <a:rPr lang="fr-FR" sz="2000" i="1" dirty="0">
                <a:latin typeface="Montserrat" panose="00000500000000000000" pitchFamily="2" charset="0"/>
              </a:rPr>
              <a:t>                  -  Déterminer les pays avec un fort potentiel de clients ?</a:t>
            </a:r>
          </a:p>
          <a:p>
            <a:r>
              <a:rPr lang="fr-FR" sz="2000" i="1" dirty="0">
                <a:latin typeface="Montserrat" panose="00000500000000000000" pitchFamily="2" charset="0"/>
              </a:rPr>
              <a:t> 	    -  quelle sera l’évolution de ce potentiel de clients  pour chaque pays ? </a:t>
            </a:r>
          </a:p>
          <a:p>
            <a:r>
              <a:rPr lang="fr-FR" sz="2000" i="1" dirty="0">
                <a:latin typeface="Montserrat" panose="00000500000000000000" pitchFamily="2" charset="0"/>
              </a:rPr>
              <a:t>                  -  l’entreprise va t’installer dans quels pays en premier  ?</a:t>
            </a:r>
          </a:p>
          <a:p>
            <a:r>
              <a:rPr lang="fr-FR" sz="2000" i="1" dirty="0">
                <a:latin typeface="Montserrat" panose="00000500000000000000" pitchFamily="2" charset="0"/>
              </a:rPr>
              <a:t>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b="1" i="1" dirty="0">
                <a:effectLst/>
                <a:latin typeface="Montserrat" panose="00000500000000000000" pitchFamily="2" charset="0"/>
              </a:rPr>
              <a:t> Le rôle du </a:t>
            </a:r>
            <a:r>
              <a:rPr lang="fr-FR" sz="2000" b="1" i="1" dirty="0" err="1">
                <a:effectLst/>
                <a:latin typeface="Montserrat" panose="00000500000000000000" pitchFamily="2" charset="0"/>
              </a:rPr>
              <a:t>Datascientist</a:t>
            </a:r>
            <a:r>
              <a:rPr lang="fr-FR" sz="2000" b="1" i="1" dirty="0">
                <a:effectLst/>
                <a:latin typeface="Montserrat" panose="00000500000000000000" pitchFamily="2" charset="0"/>
              </a:rPr>
              <a:t> ( </a:t>
            </a:r>
            <a:r>
              <a:rPr lang="fr-FR" sz="2000" b="0" i="0" dirty="0">
                <a:effectLst/>
                <a:latin typeface="Montserrat" panose="00000500000000000000" pitchFamily="2" charset="0"/>
              </a:rPr>
              <a:t>le projet</a:t>
            </a:r>
            <a:r>
              <a:rPr lang="fr-FR" sz="2000" b="1" i="0" dirty="0">
                <a:effectLst/>
                <a:latin typeface="Montserrat" panose="00000500000000000000" pitchFamily="2" charset="0"/>
              </a:rPr>
              <a:t>)</a:t>
            </a:r>
            <a:r>
              <a:rPr lang="fr-FR" sz="2000" b="0" i="0" dirty="0">
                <a:effectLst/>
                <a:latin typeface="Montserrat" panose="00000500000000000000" pitchFamily="2" charset="0"/>
              </a:rPr>
              <a:t> </a:t>
            </a:r>
            <a:r>
              <a:rPr lang="fr-FR" sz="2000" b="1" i="1" dirty="0">
                <a:effectLst/>
                <a:latin typeface="Montserrat" panose="00000500000000000000" pitchFamily="2" charset="0"/>
              </a:rPr>
              <a:t>: </a:t>
            </a:r>
            <a:r>
              <a:rPr lang="fr-FR" sz="2000" b="1" i="0" dirty="0">
                <a:effectLst/>
                <a:latin typeface="Montserrat" panose="00000500000000000000" pitchFamily="2" charset="0"/>
              </a:rPr>
              <a:t> </a:t>
            </a:r>
          </a:p>
          <a:p>
            <a:pPr marL="1262063" indent="-1262063">
              <a:lnSpc>
                <a:spcPct val="200000"/>
              </a:lnSpc>
            </a:pPr>
            <a:r>
              <a:rPr lang="fr-FR" sz="2000" b="1" dirty="0">
                <a:latin typeface="Montserrat" panose="00000500000000000000" pitchFamily="2" charset="0"/>
              </a:rPr>
              <a:t>                 </a:t>
            </a:r>
            <a:r>
              <a:rPr lang="fr-FR" sz="2000" b="1" i="0" dirty="0">
                <a:effectLst/>
                <a:latin typeface="Montserrat" panose="00000500000000000000" pitchFamily="2" charset="0"/>
              </a:rPr>
              <a:t>Expansion de l’entreprise au niveau  international est t’il faisable en basant sur cet </a:t>
            </a:r>
            <a:r>
              <a:rPr lang="fr-FR" sz="2000" b="1" i="0" dirty="0" err="1">
                <a:effectLst/>
                <a:latin typeface="Montserrat" panose="00000500000000000000" pitchFamily="2" charset="0"/>
              </a:rPr>
              <a:t>dataset</a:t>
            </a:r>
            <a:r>
              <a:rPr lang="fr-FR" sz="2000" b="1" i="0" dirty="0">
                <a:effectLst/>
                <a:latin typeface="Montserrat" panose="00000500000000000000" pitchFamily="2" charset="0"/>
              </a:rPr>
              <a:t>  ?? </a:t>
            </a:r>
            <a:endParaRPr lang="fr-FR" sz="2000" b="1" i="1" dirty="0"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22755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B508CD-18D2-4914-A6F6-5DAFCB38CE87}"/>
              </a:ext>
            </a:extLst>
          </p:cNvPr>
          <p:cNvSpPr txBox="1"/>
          <p:nvPr/>
        </p:nvSpPr>
        <p:spPr>
          <a:xfrm>
            <a:off x="3363913" y="59509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8  - Analyses des zones géo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D7B1A56C-4D0D-4F67-99E5-4006043AA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60" y="692180"/>
            <a:ext cx="9750425" cy="610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972673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FB8248-CE93-4CDD-A51E-B28A07253EE1}"/>
              </a:ext>
            </a:extLst>
          </p:cNvPr>
          <p:cNvSpPr txBox="1"/>
          <p:nvPr/>
        </p:nvSpPr>
        <p:spPr>
          <a:xfrm>
            <a:off x="3363913" y="59509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8  - Analyses des zones géo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A32C294F-F605-4ECB-9DC8-ED4A0912F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606808"/>
            <a:ext cx="9750425" cy="625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063256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1FBD8DA3-FE01-4DDC-B749-A0F638F5A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" y="1046702"/>
            <a:ext cx="9750425" cy="592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4DB681-5F75-47A8-BC07-99A25086F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173" y="303404"/>
            <a:ext cx="4256313" cy="21714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D9CCA3-B5EB-4725-AE40-9761A5466AD1}"/>
              </a:ext>
            </a:extLst>
          </p:cNvPr>
          <p:cNvSpPr txBox="1"/>
          <p:nvPr/>
        </p:nvSpPr>
        <p:spPr>
          <a:xfrm>
            <a:off x="2881315" y="151833"/>
            <a:ext cx="629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2800" dirty="0"/>
              <a:t>8  - Analyses des zones géo</a:t>
            </a:r>
          </a:p>
        </p:txBody>
      </p:sp>
    </p:spTree>
    <p:extLst>
      <p:ext uri="{BB962C8B-B14F-4D97-AF65-F5344CB8AC3E}">
        <p14:creationId xmlns:p14="http://schemas.microsoft.com/office/powerpoint/2010/main" val="2243752323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pic>
        <p:nvPicPr>
          <p:cNvPr id="22530" name="Picture 2">
            <a:extLst>
              <a:ext uri="{FF2B5EF4-FFF2-40B4-BE49-F238E27FC236}">
                <a16:creationId xmlns:a16="http://schemas.microsoft.com/office/drawing/2014/main" id="{DF6C0579-36A3-43F0-BF53-EDEFB718F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37" y="1260365"/>
            <a:ext cx="4886325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9B331E5D-FA03-4125-8B62-5193CF1FE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988" y="1431815"/>
            <a:ext cx="562927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F74D4E-CB24-4FB5-B959-A16849174A0F}"/>
              </a:ext>
            </a:extLst>
          </p:cNvPr>
          <p:cNvSpPr txBox="1"/>
          <p:nvPr/>
        </p:nvSpPr>
        <p:spPr>
          <a:xfrm>
            <a:off x="2881315" y="151833"/>
            <a:ext cx="629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2800" dirty="0"/>
              <a:t>8  - Analyses des zones géo</a:t>
            </a:r>
          </a:p>
        </p:txBody>
      </p:sp>
    </p:spTree>
    <p:extLst>
      <p:ext uri="{BB962C8B-B14F-4D97-AF65-F5344CB8AC3E}">
        <p14:creationId xmlns:p14="http://schemas.microsoft.com/office/powerpoint/2010/main" val="2801866415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pic>
        <p:nvPicPr>
          <p:cNvPr id="21506" name="Picture 2">
            <a:extLst>
              <a:ext uri="{FF2B5EF4-FFF2-40B4-BE49-F238E27FC236}">
                <a16:creationId xmlns:a16="http://schemas.microsoft.com/office/drawing/2014/main" id="{5080B888-DB69-472C-8241-C6E0A25C6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89" y="1624022"/>
            <a:ext cx="5482047" cy="360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2AF9B6BB-73C6-40EE-B116-2905D8618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915" y="1624022"/>
            <a:ext cx="5723374" cy="423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DE2118-6E71-4761-92FB-8BED974DA852}"/>
              </a:ext>
            </a:extLst>
          </p:cNvPr>
          <p:cNvSpPr txBox="1"/>
          <p:nvPr/>
        </p:nvSpPr>
        <p:spPr>
          <a:xfrm>
            <a:off x="2881315" y="151833"/>
            <a:ext cx="629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2800" dirty="0"/>
              <a:t>8  - Analyses des zones géo</a:t>
            </a:r>
          </a:p>
        </p:txBody>
      </p:sp>
    </p:spTree>
    <p:extLst>
      <p:ext uri="{BB962C8B-B14F-4D97-AF65-F5344CB8AC3E}">
        <p14:creationId xmlns:p14="http://schemas.microsoft.com/office/powerpoint/2010/main" val="1934784340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3940726" y="94475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9  - Analyses par pays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BE02D094-C7AC-4938-9583-F396B4EE2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69" y="606809"/>
            <a:ext cx="11070006" cy="625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156377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3758754" y="105954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9  - Analyses par pays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F1D68F6C-F0AD-4A4D-9AC9-540BF86E1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29" y="751688"/>
            <a:ext cx="10525571" cy="600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735806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4209141" y="166913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9  - Analyses par pays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pic>
        <p:nvPicPr>
          <p:cNvPr id="33796" name="Picture 4">
            <a:extLst>
              <a:ext uri="{FF2B5EF4-FFF2-40B4-BE49-F238E27FC236}">
                <a16:creationId xmlns:a16="http://schemas.microsoft.com/office/drawing/2014/main" id="{7D678D8A-1A18-400C-B6EA-50054C87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" y="751688"/>
            <a:ext cx="10920020" cy="593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347443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4087682" y="112515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9  - Analyses par pays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pic>
        <p:nvPicPr>
          <p:cNvPr id="32772" name="Picture 4">
            <a:extLst>
              <a:ext uri="{FF2B5EF4-FFF2-40B4-BE49-F238E27FC236}">
                <a16:creationId xmlns:a16="http://schemas.microsoft.com/office/drawing/2014/main" id="{92351B1A-EC88-45AD-BCBE-1898B7F69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79" y="751689"/>
            <a:ext cx="11409388" cy="555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193640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4087682" y="112515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9  - Analyses par pays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pic>
        <p:nvPicPr>
          <p:cNvPr id="32772" name="Picture 4">
            <a:extLst>
              <a:ext uri="{FF2B5EF4-FFF2-40B4-BE49-F238E27FC236}">
                <a16:creationId xmlns:a16="http://schemas.microsoft.com/office/drawing/2014/main" id="{92351B1A-EC88-45AD-BCBE-1898B7F69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79" y="751689"/>
            <a:ext cx="11409388" cy="555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32362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12F81-D103-4246-A154-4D0DC28DFEF0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15" name="Groupe 5">
              <a:extLst>
                <a:ext uri="{FF2B5EF4-FFF2-40B4-BE49-F238E27FC236}">
                  <a16:creationId xmlns:a16="http://schemas.microsoft.com/office/drawing/2014/main" id="{772590D7-B848-4586-9AA1-14EE028364CE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18" name="Connecteur droit 6">
                <a:extLst>
                  <a:ext uri="{FF2B5EF4-FFF2-40B4-BE49-F238E27FC236}">
                    <a16:creationId xmlns:a16="http://schemas.microsoft.com/office/drawing/2014/main" id="{448AF9C7-0C11-45AD-A684-768D66E4B4DE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7">
                <a:extLst>
                  <a:ext uri="{FF2B5EF4-FFF2-40B4-BE49-F238E27FC236}">
                    <a16:creationId xmlns:a16="http://schemas.microsoft.com/office/drawing/2014/main" id="{F0E24EB0-988E-4BBD-A2A0-D49179DDA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8">
                <a:extLst>
                  <a:ext uri="{FF2B5EF4-FFF2-40B4-BE49-F238E27FC236}">
                    <a16:creationId xmlns:a16="http://schemas.microsoft.com/office/drawing/2014/main" id="{4BA0C6C8-2652-4AA1-8FBC-D2732C57D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9">
                <a:extLst>
                  <a:ext uri="{FF2B5EF4-FFF2-40B4-BE49-F238E27FC236}">
                    <a16:creationId xmlns:a16="http://schemas.microsoft.com/office/drawing/2014/main" id="{4F5FB0CF-2A3E-401E-BB0A-631EC1DC8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10">
                <a:extLst>
                  <a:ext uri="{FF2B5EF4-FFF2-40B4-BE49-F238E27FC236}">
                    <a16:creationId xmlns:a16="http://schemas.microsoft.com/office/drawing/2014/main" id="{8818EC98-23B9-44A7-85D1-8F104FE39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46F1E5-4249-41E6-B04F-6594676134EC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4" name="Graphic 66" descr="Walk">
            <a:extLst>
              <a:ext uri="{FF2B5EF4-FFF2-40B4-BE49-F238E27FC236}">
                <a16:creationId xmlns:a16="http://schemas.microsoft.com/office/drawing/2014/main" id="{BE7AC7D0-7A92-4416-9C8F-7954A1BE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C0809A-492D-4F84-B53F-EE5F6A7933D1}"/>
              </a:ext>
            </a:extLst>
          </p:cNvPr>
          <p:cNvSpPr txBox="1"/>
          <p:nvPr/>
        </p:nvSpPr>
        <p:spPr>
          <a:xfrm>
            <a:off x="629121" y="1430745"/>
            <a:ext cx="1096713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2060"/>
                </a:solidFill>
              </a:rPr>
              <a:t>Valider la qualité de ce jeu de données (comporte-t-il beaucoup de données manquantes, dupliquées ?)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2000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2060"/>
                </a:solidFill>
              </a:rPr>
              <a:t>Décrire les informations contenues dans le jeu de données (nombre de colonnes ? nombre de lignes ?)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fr-FR" sz="2400" b="1" dirty="0">
              <a:solidFill>
                <a:srgbClr val="002060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2060"/>
                </a:solidFill>
              </a:rPr>
              <a:t>Sélectionner les informations qui semblent pertinentes pour répondre à la problématique (quelles sont les colonnes contenant des informations qui peuvent être utiles pour répondre à la problématique de l’entreprise ?)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fr-FR" sz="2400" b="1" dirty="0">
              <a:solidFill>
                <a:srgbClr val="002060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2060"/>
                </a:solidFill>
              </a:rPr>
              <a:t>Déterminer des ordres de grandeurs des indicateurs statistiques classiques pour les différentes zones géographiques et pays du monde (moyenne/médiane/écart-type par pays et par continent ou bloc géographique)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666955-3D85-4E93-ACA9-C1075516C8A3}"/>
              </a:ext>
            </a:extLst>
          </p:cNvPr>
          <p:cNvSpPr txBox="1"/>
          <p:nvPr/>
        </p:nvSpPr>
        <p:spPr>
          <a:xfrm>
            <a:off x="4455886" y="254639"/>
            <a:ext cx="2917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3600" b="1" dirty="0">
                <a:solidFill>
                  <a:srgbClr val="C00000"/>
                </a:solidFill>
              </a:rPr>
              <a:t>2 - Objectifs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9899515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12F81-D103-4246-A154-4D0DC28DFEF0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15" name="Groupe 5">
              <a:extLst>
                <a:ext uri="{FF2B5EF4-FFF2-40B4-BE49-F238E27FC236}">
                  <a16:creationId xmlns:a16="http://schemas.microsoft.com/office/drawing/2014/main" id="{772590D7-B848-4586-9AA1-14EE028364CE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18" name="Connecteur droit 6">
                <a:extLst>
                  <a:ext uri="{FF2B5EF4-FFF2-40B4-BE49-F238E27FC236}">
                    <a16:creationId xmlns:a16="http://schemas.microsoft.com/office/drawing/2014/main" id="{448AF9C7-0C11-45AD-A684-768D66E4B4DE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7">
                <a:extLst>
                  <a:ext uri="{FF2B5EF4-FFF2-40B4-BE49-F238E27FC236}">
                    <a16:creationId xmlns:a16="http://schemas.microsoft.com/office/drawing/2014/main" id="{F0E24EB0-988E-4BBD-A2A0-D49179DDA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8">
                <a:extLst>
                  <a:ext uri="{FF2B5EF4-FFF2-40B4-BE49-F238E27FC236}">
                    <a16:creationId xmlns:a16="http://schemas.microsoft.com/office/drawing/2014/main" id="{4BA0C6C8-2652-4AA1-8FBC-D2732C57D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9">
                <a:extLst>
                  <a:ext uri="{FF2B5EF4-FFF2-40B4-BE49-F238E27FC236}">
                    <a16:creationId xmlns:a16="http://schemas.microsoft.com/office/drawing/2014/main" id="{4F5FB0CF-2A3E-401E-BB0A-631EC1DC8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10">
                <a:extLst>
                  <a:ext uri="{FF2B5EF4-FFF2-40B4-BE49-F238E27FC236}">
                    <a16:creationId xmlns:a16="http://schemas.microsoft.com/office/drawing/2014/main" id="{8818EC98-23B9-44A7-85D1-8F104FE39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46F1E5-4249-41E6-B04F-6594676134EC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4" name="Graphic 66" descr="Walk">
            <a:extLst>
              <a:ext uri="{FF2B5EF4-FFF2-40B4-BE49-F238E27FC236}">
                <a16:creationId xmlns:a16="http://schemas.microsoft.com/office/drawing/2014/main" id="{BE7AC7D0-7A92-4416-9C8F-7954A1BE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666955-3D85-4E93-ACA9-C1075516C8A3}"/>
              </a:ext>
            </a:extLst>
          </p:cNvPr>
          <p:cNvSpPr txBox="1"/>
          <p:nvPr/>
        </p:nvSpPr>
        <p:spPr>
          <a:xfrm>
            <a:off x="4807838" y="190162"/>
            <a:ext cx="33022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b="1" dirty="0">
                <a:solidFill>
                  <a:srgbClr val="C00000"/>
                </a:solidFill>
                <a:latin typeface="Calibri" panose="020F0502020204030204"/>
              </a:rPr>
              <a:t>10 - Conclusion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697492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4087682" y="112515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9  - Analyses par pays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pic>
        <p:nvPicPr>
          <p:cNvPr id="35842" name="Picture 2">
            <a:extLst>
              <a:ext uri="{FF2B5EF4-FFF2-40B4-BE49-F238E27FC236}">
                <a16:creationId xmlns:a16="http://schemas.microsoft.com/office/drawing/2014/main" id="{6FAE858A-AD34-4191-874A-8C157F7C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85" y="1097280"/>
            <a:ext cx="10371815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420176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4087682" y="112515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9  - Analyses par pays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pic>
        <p:nvPicPr>
          <p:cNvPr id="36866" name="Picture 2">
            <a:extLst>
              <a:ext uri="{FF2B5EF4-FFF2-40B4-BE49-F238E27FC236}">
                <a16:creationId xmlns:a16="http://schemas.microsoft.com/office/drawing/2014/main" id="{BA236A9B-7F9C-4A9A-A66C-DBDEA16E8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32" y="801885"/>
            <a:ext cx="95440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431217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4087682" y="112515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9  - Analyses par pays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pic>
        <p:nvPicPr>
          <p:cNvPr id="37890" name="Picture 2">
            <a:extLst>
              <a:ext uri="{FF2B5EF4-FFF2-40B4-BE49-F238E27FC236}">
                <a16:creationId xmlns:a16="http://schemas.microsoft.com/office/drawing/2014/main" id="{02F0E32E-32EC-471C-AA05-00ECB9833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44" y="697290"/>
            <a:ext cx="9761538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711994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C776858-6790-4A4E-AE74-F1FA839EF1B1}"/>
              </a:ext>
            </a:extLst>
          </p:cNvPr>
          <p:cNvSpPr txBox="1"/>
          <p:nvPr/>
        </p:nvSpPr>
        <p:spPr>
          <a:xfrm>
            <a:off x="4125882" y="3273772"/>
            <a:ext cx="4957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85812455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12F81-D103-4246-A154-4D0DC28DFEF0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15" name="Groupe 5">
              <a:extLst>
                <a:ext uri="{FF2B5EF4-FFF2-40B4-BE49-F238E27FC236}">
                  <a16:creationId xmlns:a16="http://schemas.microsoft.com/office/drawing/2014/main" id="{772590D7-B848-4586-9AA1-14EE028364CE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18" name="Connecteur droit 6">
                <a:extLst>
                  <a:ext uri="{FF2B5EF4-FFF2-40B4-BE49-F238E27FC236}">
                    <a16:creationId xmlns:a16="http://schemas.microsoft.com/office/drawing/2014/main" id="{448AF9C7-0C11-45AD-A684-768D66E4B4DE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7">
                <a:extLst>
                  <a:ext uri="{FF2B5EF4-FFF2-40B4-BE49-F238E27FC236}">
                    <a16:creationId xmlns:a16="http://schemas.microsoft.com/office/drawing/2014/main" id="{F0E24EB0-988E-4BBD-A2A0-D49179DDA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8">
                <a:extLst>
                  <a:ext uri="{FF2B5EF4-FFF2-40B4-BE49-F238E27FC236}">
                    <a16:creationId xmlns:a16="http://schemas.microsoft.com/office/drawing/2014/main" id="{4BA0C6C8-2652-4AA1-8FBC-D2732C57D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9">
                <a:extLst>
                  <a:ext uri="{FF2B5EF4-FFF2-40B4-BE49-F238E27FC236}">
                    <a16:creationId xmlns:a16="http://schemas.microsoft.com/office/drawing/2014/main" id="{4F5FB0CF-2A3E-401E-BB0A-631EC1DC8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10">
                <a:extLst>
                  <a:ext uri="{FF2B5EF4-FFF2-40B4-BE49-F238E27FC236}">
                    <a16:creationId xmlns:a16="http://schemas.microsoft.com/office/drawing/2014/main" id="{8818EC98-23B9-44A7-85D1-8F104FE39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46F1E5-4249-41E6-B04F-6594676134EC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4" name="Graphic 66" descr="Walk">
            <a:extLst>
              <a:ext uri="{FF2B5EF4-FFF2-40B4-BE49-F238E27FC236}">
                <a16:creationId xmlns:a16="http://schemas.microsoft.com/office/drawing/2014/main" id="{BE7AC7D0-7A92-4416-9C8F-7954A1BE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666955-3D85-4E93-ACA9-C1075516C8A3}"/>
              </a:ext>
            </a:extLst>
          </p:cNvPr>
          <p:cNvSpPr txBox="1"/>
          <p:nvPr/>
        </p:nvSpPr>
        <p:spPr>
          <a:xfrm>
            <a:off x="2830286" y="254639"/>
            <a:ext cx="7779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b="1" dirty="0">
                <a:solidFill>
                  <a:srgbClr val="C00000"/>
                </a:solidFill>
                <a:latin typeface="Calibri" panose="020F0502020204030204"/>
              </a:rPr>
              <a:t>3 - Analyse et présentation des données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2DB51D-5B2D-4A06-A108-497DA94BFBF2}"/>
              </a:ext>
            </a:extLst>
          </p:cNvPr>
          <p:cNvSpPr/>
          <p:nvPr/>
        </p:nvSpPr>
        <p:spPr>
          <a:xfrm>
            <a:off x="220050" y="3565689"/>
            <a:ext cx="2484000" cy="64633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0" i="0" dirty="0">
                <a:solidFill>
                  <a:srgbClr val="FFFFFF"/>
                </a:solidFill>
                <a:effectLst/>
                <a:latin typeface="Roboto-Medium"/>
              </a:rPr>
              <a:t>EdStatsCountry.csv</a:t>
            </a:r>
            <a:r>
              <a:rPr lang="fr-FR" sz="2000" dirty="0"/>
              <a:t>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9B9EB5-781D-4C1C-BFDF-8F4C2CB5DDFF}"/>
              </a:ext>
            </a:extLst>
          </p:cNvPr>
          <p:cNvSpPr/>
          <p:nvPr/>
        </p:nvSpPr>
        <p:spPr>
          <a:xfrm>
            <a:off x="220050" y="1542434"/>
            <a:ext cx="2484000" cy="64633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0" i="0" dirty="0">
                <a:solidFill>
                  <a:srgbClr val="FFFFFF"/>
                </a:solidFill>
                <a:effectLst/>
                <a:latin typeface="Roboto-Medium"/>
              </a:rPr>
              <a:t>EdStatsData.csv</a:t>
            </a:r>
            <a:r>
              <a:rPr lang="fr-FR" sz="2000" dirty="0"/>
              <a:t>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8D38C2-3DB4-4556-B165-634EE9E743F4}"/>
              </a:ext>
            </a:extLst>
          </p:cNvPr>
          <p:cNvSpPr/>
          <p:nvPr/>
        </p:nvSpPr>
        <p:spPr>
          <a:xfrm>
            <a:off x="220050" y="5527582"/>
            <a:ext cx="2484000" cy="64633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0" i="0" dirty="0">
                <a:solidFill>
                  <a:srgbClr val="FFFFFF"/>
                </a:solidFill>
                <a:effectLst/>
                <a:latin typeface="Roboto-Medium"/>
              </a:rPr>
              <a:t>EdStatsSeries.csv</a:t>
            </a:r>
            <a:r>
              <a:rPr lang="fr-FR" sz="200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258B37-6CC3-4108-B90F-588C9B91D58F}"/>
              </a:ext>
            </a:extLst>
          </p:cNvPr>
          <p:cNvSpPr txBox="1"/>
          <p:nvPr/>
        </p:nvSpPr>
        <p:spPr>
          <a:xfrm>
            <a:off x="3112566" y="3515318"/>
            <a:ext cx="89208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0" dirty="0">
                <a:solidFill>
                  <a:srgbClr val="002060"/>
                </a:solidFill>
                <a:effectLst/>
                <a:latin typeface="Roboto-Bold"/>
              </a:rPr>
              <a:t>Contenu : 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L’économie des pays du monde , Information géographiques sur les pays par régions ,</a:t>
            </a:r>
            <a:r>
              <a:rPr lang="fr-FR" sz="1400" b="1" dirty="0">
                <a:solidFill>
                  <a:srgbClr val="002060"/>
                </a:solidFill>
                <a:latin typeface="Roboto-Bold"/>
              </a:rPr>
              <a:t>Taille :  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[241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32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</a:t>
            </a:r>
          </a:p>
          <a:p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 des valeurs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7712                         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valeurs_manquantes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2354 </a:t>
            </a:r>
          </a:p>
          <a:p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données manquantes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0.25 %                       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Aucun doublon</a:t>
            </a:r>
            <a:endParaRPr lang="fr-F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B5BE4B-8BCD-4B50-B92F-C5CD89B5855D}"/>
              </a:ext>
            </a:extLst>
          </p:cNvPr>
          <p:cNvSpPr txBox="1"/>
          <p:nvPr/>
        </p:nvSpPr>
        <p:spPr>
          <a:xfrm>
            <a:off x="3150749" y="1468413"/>
            <a:ext cx="94301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0" dirty="0">
                <a:solidFill>
                  <a:srgbClr val="002060"/>
                </a:solidFill>
                <a:effectLst/>
                <a:latin typeface="Roboto-Bold"/>
              </a:rPr>
              <a:t>Contenu : 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la progression d’indicateur pour la quasi-totalité des pays,</a:t>
            </a:r>
          </a:p>
          <a:p>
            <a:r>
              <a:rPr lang="fr-FR" sz="1400" b="1" dirty="0">
                <a:solidFill>
                  <a:srgbClr val="002060"/>
                </a:solidFill>
                <a:latin typeface="Roboto-Bold"/>
              </a:rPr>
              <a:t>Taille :     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[ 886930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70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</a:t>
            </a:r>
          </a:p>
          <a:p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 des valeurs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62085100             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valeurs_manquantes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53455179,</a:t>
            </a:r>
          </a:p>
          <a:p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données manquantes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=0.86,                  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Aucun doublon</a:t>
            </a:r>
            <a:endParaRPr lang="fr-FR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C3F907-9C15-42B7-960E-D4BA2532C6E1}"/>
              </a:ext>
            </a:extLst>
          </p:cNvPr>
          <p:cNvSpPr txBox="1"/>
          <p:nvPr/>
        </p:nvSpPr>
        <p:spPr>
          <a:xfrm>
            <a:off x="2968083" y="5459798"/>
            <a:ext cx="86033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0" dirty="0">
                <a:solidFill>
                  <a:srgbClr val="002060"/>
                </a:solidFill>
                <a:effectLst/>
                <a:latin typeface="Roboto-Bold"/>
              </a:rPr>
              <a:t>Contenu : 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L’économie des pays du monde , </a:t>
            </a:r>
            <a:r>
              <a:rPr lang="fr-FR" sz="1400" b="1" dirty="0">
                <a:solidFill>
                  <a:srgbClr val="002060"/>
                </a:solidFill>
                <a:latin typeface="Roboto-Bold"/>
              </a:rPr>
              <a:t>Taille :     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3665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21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</a:t>
            </a:r>
          </a:p>
          <a:p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 des valeurs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76965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     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valeurs_manquantes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55203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données manquantes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0.71                         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Aucun doublon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75031346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12F81-D103-4246-A154-4D0DC28DFEF0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15" name="Groupe 5">
              <a:extLst>
                <a:ext uri="{FF2B5EF4-FFF2-40B4-BE49-F238E27FC236}">
                  <a16:creationId xmlns:a16="http://schemas.microsoft.com/office/drawing/2014/main" id="{772590D7-B848-4586-9AA1-14EE028364CE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18" name="Connecteur droit 6">
                <a:extLst>
                  <a:ext uri="{FF2B5EF4-FFF2-40B4-BE49-F238E27FC236}">
                    <a16:creationId xmlns:a16="http://schemas.microsoft.com/office/drawing/2014/main" id="{448AF9C7-0C11-45AD-A684-768D66E4B4DE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7">
                <a:extLst>
                  <a:ext uri="{FF2B5EF4-FFF2-40B4-BE49-F238E27FC236}">
                    <a16:creationId xmlns:a16="http://schemas.microsoft.com/office/drawing/2014/main" id="{F0E24EB0-988E-4BBD-A2A0-D49179DDA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8">
                <a:extLst>
                  <a:ext uri="{FF2B5EF4-FFF2-40B4-BE49-F238E27FC236}">
                    <a16:creationId xmlns:a16="http://schemas.microsoft.com/office/drawing/2014/main" id="{4BA0C6C8-2652-4AA1-8FBC-D2732C57D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9">
                <a:extLst>
                  <a:ext uri="{FF2B5EF4-FFF2-40B4-BE49-F238E27FC236}">
                    <a16:creationId xmlns:a16="http://schemas.microsoft.com/office/drawing/2014/main" id="{4F5FB0CF-2A3E-401E-BB0A-631EC1DC8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10">
                <a:extLst>
                  <a:ext uri="{FF2B5EF4-FFF2-40B4-BE49-F238E27FC236}">
                    <a16:creationId xmlns:a16="http://schemas.microsoft.com/office/drawing/2014/main" id="{8818EC98-23B9-44A7-85D1-8F104FE39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46F1E5-4249-41E6-B04F-6594676134EC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4" name="Graphic 66" descr="Walk">
            <a:extLst>
              <a:ext uri="{FF2B5EF4-FFF2-40B4-BE49-F238E27FC236}">
                <a16:creationId xmlns:a16="http://schemas.microsoft.com/office/drawing/2014/main" id="{BE7AC7D0-7A92-4416-9C8F-7954A1BE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666955-3D85-4E93-ACA9-C1075516C8A3}"/>
              </a:ext>
            </a:extLst>
          </p:cNvPr>
          <p:cNvSpPr txBox="1"/>
          <p:nvPr/>
        </p:nvSpPr>
        <p:spPr>
          <a:xfrm>
            <a:off x="2830286" y="254639"/>
            <a:ext cx="7779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Analyse et présentation des données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375E77A-ED95-4244-9A17-2826E908D561}"/>
              </a:ext>
            </a:extLst>
          </p:cNvPr>
          <p:cNvSpPr/>
          <p:nvPr/>
        </p:nvSpPr>
        <p:spPr>
          <a:xfrm>
            <a:off x="319089" y="3906173"/>
            <a:ext cx="2484000" cy="6463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-Medium"/>
                <a:ea typeface="+mn-ea"/>
                <a:cs typeface="+mn-cs"/>
              </a:rPr>
              <a:t>EdStatsCountry-Series.csv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8705570-7F86-4436-8014-36B74F23A946}"/>
              </a:ext>
            </a:extLst>
          </p:cNvPr>
          <p:cNvSpPr/>
          <p:nvPr/>
        </p:nvSpPr>
        <p:spPr>
          <a:xfrm>
            <a:off x="319089" y="2330408"/>
            <a:ext cx="2484000" cy="646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-Medium"/>
                <a:ea typeface="+mn-ea"/>
                <a:cs typeface="+mn-cs"/>
              </a:rPr>
              <a:t>EdStatsFootNote.csv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DFC3A1-6A02-4F48-827A-48F97E20E06D}"/>
              </a:ext>
            </a:extLst>
          </p:cNvPr>
          <p:cNvSpPr txBox="1"/>
          <p:nvPr/>
        </p:nvSpPr>
        <p:spPr>
          <a:xfrm>
            <a:off x="3197751" y="3807108"/>
            <a:ext cx="892089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-Bold"/>
                <a:ea typeface="+mn-ea"/>
                <a:cs typeface="+mn-cs"/>
              </a:rPr>
              <a:t>Contenu :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 source des données contenues dans EdStatsCountry.csv,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-Bold"/>
                <a:ea typeface="+mn-ea"/>
                <a:cs typeface="+mn-cs"/>
              </a:rPr>
              <a:t>Taille :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 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613 </a:t>
            </a:r>
            <a:r>
              <a:rPr kumimoji="0" lang="fr-FR" alt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rows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 4 </a:t>
            </a:r>
            <a:r>
              <a:rPr kumimoji="0" lang="fr-FR" alt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columns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total des valeurs 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2452                        </a:t>
            </a:r>
            <a:r>
              <a:rPr kumimoji="0" lang="fr-FR" alt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valeurs_manquantes</a:t>
            </a: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613 ,</a:t>
            </a: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données manquantes 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0.30 %                    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Aucun doublon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6C5556-B022-49D1-B903-8AD74C5F3692}"/>
              </a:ext>
            </a:extLst>
          </p:cNvPr>
          <p:cNvSpPr txBox="1"/>
          <p:nvPr/>
        </p:nvSpPr>
        <p:spPr>
          <a:xfrm>
            <a:off x="3197751" y="2321208"/>
            <a:ext cx="86033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-Bold"/>
                <a:ea typeface="+mn-ea"/>
                <a:cs typeface="+mn-cs"/>
              </a:rPr>
              <a:t>Contenu :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L’économie des pays du monde 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-Bold"/>
                <a:ea typeface="+mn-ea"/>
                <a:cs typeface="+mn-cs"/>
              </a:rPr>
              <a:t>Taille :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[643638 </a:t>
            </a:r>
            <a:r>
              <a:rPr kumimoji="0" lang="fr-FR" alt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rows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fr-FR" alt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columns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total des valeurs 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76965                  </a:t>
            </a:r>
            <a:r>
              <a:rPr kumimoji="0" lang="fr-FR" alt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valeurs_manquantes</a:t>
            </a: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643638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données manquantes 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0.25         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Aucun doublon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23889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015506D-E85B-4D59-9168-1FBC292F7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85" y="573537"/>
            <a:ext cx="9858375" cy="57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ED8F46-2E90-4BD1-AC5F-8D84EC31EF1D}"/>
              </a:ext>
            </a:extLst>
          </p:cNvPr>
          <p:cNvSpPr txBox="1"/>
          <p:nvPr/>
        </p:nvSpPr>
        <p:spPr>
          <a:xfrm>
            <a:off x="2010190" y="1729486"/>
            <a:ext cx="27976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/>
              <a:t>Dataframe_data</a:t>
            </a:r>
            <a:endParaRPr lang="fr-FR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0E55C3-58ED-4132-9C8E-197F2680DAED}"/>
              </a:ext>
            </a:extLst>
          </p:cNvPr>
          <p:cNvSpPr txBox="1"/>
          <p:nvPr/>
        </p:nvSpPr>
        <p:spPr>
          <a:xfrm>
            <a:off x="2830286" y="86999"/>
            <a:ext cx="77796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b="1" dirty="0">
                <a:solidFill>
                  <a:srgbClr val="C00000"/>
                </a:solidFill>
                <a:latin typeface="Calibri" panose="020F0502020204030204"/>
              </a:rPr>
              <a:t>3 - Analyse et présentation des données</a:t>
            </a:r>
          </a:p>
        </p:txBody>
      </p:sp>
    </p:spTree>
    <p:extLst>
      <p:ext uri="{BB962C8B-B14F-4D97-AF65-F5344CB8AC3E}">
        <p14:creationId xmlns:p14="http://schemas.microsoft.com/office/powerpoint/2010/main" val="183706955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1E9C36-E6E3-47E5-A000-D2121070367E}"/>
              </a:ext>
            </a:extLst>
          </p:cNvPr>
          <p:cNvSpPr txBox="1"/>
          <p:nvPr/>
        </p:nvSpPr>
        <p:spPr>
          <a:xfrm>
            <a:off x="8385159" y="1147074"/>
            <a:ext cx="27976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/>
              <a:t>Dataframe_data</a:t>
            </a:r>
            <a:endParaRPr lang="fr-FR" sz="24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136A65F-3B75-4E96-B963-DDE335358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48" y="2761796"/>
            <a:ext cx="1137285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0284BDC-A40A-47CF-AE23-B394E3520EAD}"/>
              </a:ext>
            </a:extLst>
          </p:cNvPr>
          <p:cNvSpPr txBox="1"/>
          <p:nvPr/>
        </p:nvSpPr>
        <p:spPr>
          <a:xfrm>
            <a:off x="2830286" y="147959"/>
            <a:ext cx="77796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b="1" dirty="0">
                <a:solidFill>
                  <a:srgbClr val="C00000"/>
                </a:solidFill>
                <a:latin typeface="Calibri" panose="020F0502020204030204"/>
              </a:rPr>
              <a:t>3 - Analyse et présentation des données</a:t>
            </a:r>
          </a:p>
        </p:txBody>
      </p:sp>
    </p:spTree>
    <p:extLst>
      <p:ext uri="{BB962C8B-B14F-4D97-AF65-F5344CB8AC3E}">
        <p14:creationId xmlns:p14="http://schemas.microsoft.com/office/powerpoint/2010/main" val="407448732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1E9C36-E6E3-47E5-A000-D2121070367E}"/>
              </a:ext>
            </a:extLst>
          </p:cNvPr>
          <p:cNvSpPr txBox="1"/>
          <p:nvPr/>
        </p:nvSpPr>
        <p:spPr>
          <a:xfrm>
            <a:off x="9394352" y="701874"/>
            <a:ext cx="27976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/>
              <a:t>Dataframe_data</a:t>
            </a:r>
            <a:endParaRPr lang="fr-FR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E30596-B243-4D5D-B498-886DD2E380A0}"/>
              </a:ext>
            </a:extLst>
          </p:cNvPr>
          <p:cNvSpPr txBox="1"/>
          <p:nvPr/>
        </p:nvSpPr>
        <p:spPr>
          <a:xfrm>
            <a:off x="2815046" y="86999"/>
            <a:ext cx="77796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b="1" dirty="0">
                <a:solidFill>
                  <a:srgbClr val="C00000"/>
                </a:solidFill>
                <a:latin typeface="Calibri" panose="020F0502020204030204"/>
              </a:rPr>
              <a:t>3 - Analyse et présentation des données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A88E076-14D9-4FF8-931E-C5EFF4B17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2" y="1183636"/>
            <a:ext cx="10829925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45459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75000"/>
          </a:schemeClr>
        </a:solidFill>
        <a:ln>
          <a:noFill/>
        </a:ln>
        <a:effectLst>
          <a:glow rad="228600">
            <a:schemeClr val="accent5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a:spPr>
      <a:bodyPr rtlCol="0" anchor="ctr"/>
      <a:lstStyle>
        <a:defPPr algn="ctr">
          <a:defRPr sz="3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25496</TotalTime>
  <Words>1530</Words>
  <Application>Microsoft Office PowerPoint</Application>
  <PresentationFormat>Widescreen</PresentationFormat>
  <Paragraphs>169</Paragraphs>
  <Slides>44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Helvetica Neue</vt:lpstr>
      <vt:lpstr>MavenPro-Bold</vt:lpstr>
      <vt:lpstr>Montserrat</vt:lpstr>
      <vt:lpstr>Open Sans</vt:lpstr>
      <vt:lpstr>Roboto-Bold</vt:lpstr>
      <vt:lpstr>Roboto-Medium</vt:lpstr>
      <vt:lpstr>Wingdings</vt:lpstr>
      <vt:lpstr>1_Office Theme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motari mikas</dc:creator>
  <cp:lastModifiedBy>motari mikas</cp:lastModifiedBy>
  <cp:revision>37</cp:revision>
  <dcterms:created xsi:type="dcterms:W3CDTF">2021-09-29T07:02:28Z</dcterms:created>
  <dcterms:modified xsi:type="dcterms:W3CDTF">2021-11-06T18:29:49Z</dcterms:modified>
</cp:coreProperties>
</file>