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5" autoAdjust="0"/>
  </p:normalViewPr>
  <p:slideViewPr>
    <p:cSldViewPr>
      <p:cViewPr varScale="1">
        <p:scale>
          <a:sx n="103" d="100"/>
          <a:sy n="103" d="100"/>
        </p:scale>
        <p:origin x="-11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712C-0E28-4A97-87E3-07B46DA5DBB1}" type="datetimeFigureOut">
              <a:rPr lang="de-DE" smtClean="0"/>
              <a:t>27.04.2014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3426-C1C2-4A38-8026-12E8035B03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305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712C-0E28-4A97-87E3-07B46DA5DBB1}" type="datetimeFigureOut">
              <a:rPr lang="de-DE" smtClean="0"/>
              <a:t>27.04.2014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3426-C1C2-4A38-8026-12E8035B03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6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712C-0E28-4A97-87E3-07B46DA5DBB1}" type="datetimeFigureOut">
              <a:rPr lang="de-DE" smtClean="0"/>
              <a:t>27.04.2014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3426-C1C2-4A38-8026-12E8035B03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98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712C-0E28-4A97-87E3-07B46DA5DBB1}" type="datetimeFigureOut">
              <a:rPr lang="de-DE" smtClean="0"/>
              <a:t>27.04.2014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3426-C1C2-4A38-8026-12E8035B03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68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712C-0E28-4A97-87E3-07B46DA5DBB1}" type="datetimeFigureOut">
              <a:rPr lang="de-DE" smtClean="0"/>
              <a:t>27.04.2014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3426-C1C2-4A38-8026-12E8035B03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23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712C-0E28-4A97-87E3-07B46DA5DBB1}" type="datetimeFigureOut">
              <a:rPr lang="de-DE" smtClean="0"/>
              <a:t>27.04.2014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3426-C1C2-4A38-8026-12E8035B03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82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712C-0E28-4A97-87E3-07B46DA5DBB1}" type="datetimeFigureOut">
              <a:rPr lang="de-DE" smtClean="0"/>
              <a:t>27.04.2014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3426-C1C2-4A38-8026-12E8035B03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910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712C-0E28-4A97-87E3-07B46DA5DBB1}" type="datetimeFigureOut">
              <a:rPr lang="de-DE" smtClean="0"/>
              <a:t>27.04.2014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3426-C1C2-4A38-8026-12E8035B03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852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712C-0E28-4A97-87E3-07B46DA5DBB1}" type="datetimeFigureOut">
              <a:rPr lang="de-DE" smtClean="0"/>
              <a:t>27.04.2014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3426-C1C2-4A38-8026-12E8035B03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280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712C-0E28-4A97-87E3-07B46DA5DBB1}" type="datetimeFigureOut">
              <a:rPr lang="de-DE" smtClean="0"/>
              <a:t>27.04.2014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3426-C1C2-4A38-8026-12E8035B03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8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712C-0E28-4A97-87E3-07B46DA5DBB1}" type="datetimeFigureOut">
              <a:rPr lang="de-DE" smtClean="0"/>
              <a:t>27.04.2014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3426-C1C2-4A38-8026-12E8035B03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54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B712C-0E28-4A97-87E3-07B46DA5DBB1}" type="datetimeFigureOut">
              <a:rPr lang="de-DE" smtClean="0"/>
              <a:t>27.04.2014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E3426-C1C2-4A38-8026-12E8035B03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607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486" y="1495434"/>
            <a:ext cx="6044938" cy="3867132"/>
          </a:xfrm>
          <a:prstGeom prst="rect">
            <a:avLst/>
          </a:prstGeom>
          <a:ln>
            <a:noFill/>
          </a:ln>
        </p:spPr>
      </p:pic>
      <p:sp>
        <p:nvSpPr>
          <p:cNvPr id="11" name="Textfeld 10"/>
          <p:cNvSpPr txBox="1"/>
          <p:nvPr/>
        </p:nvSpPr>
        <p:spPr>
          <a:xfrm>
            <a:off x="2386947" y="172203"/>
            <a:ext cx="4669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latin typeface="Arial" pitchFamily="34" charset="0"/>
                <a:cs typeface="Arial" pitchFamily="34" charset="0"/>
              </a:rPr>
              <a:t>Eingang: „Strom wird erzeugt“</a:t>
            </a:r>
            <a:endParaRPr lang="de-DE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2086384" y="6263341"/>
            <a:ext cx="5270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Arial" pitchFamily="34" charset="0"/>
                <a:cs typeface="Arial" pitchFamily="34" charset="0"/>
              </a:rPr>
              <a:t>Ausgang: 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„Strom </a:t>
            </a:r>
            <a:r>
              <a:rPr lang="de-DE" sz="2400" b="1" dirty="0">
                <a:latin typeface="Arial" pitchFamily="34" charset="0"/>
                <a:cs typeface="Arial" pitchFamily="34" charset="0"/>
              </a:rPr>
              <a:t>wird 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verbraucht“</a:t>
            </a:r>
            <a:endParaRPr lang="de-DE" sz="2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2" name="Gruppieren 31"/>
          <p:cNvGrpSpPr/>
          <p:nvPr/>
        </p:nvGrpSpPr>
        <p:grpSpPr>
          <a:xfrm>
            <a:off x="3306236" y="5229200"/>
            <a:ext cx="2531527" cy="873388"/>
            <a:chOff x="3306236" y="5229200"/>
            <a:chExt cx="2531527" cy="873388"/>
          </a:xfrm>
        </p:grpSpPr>
        <p:sp>
          <p:nvSpPr>
            <p:cNvPr id="10" name="Textfeld 9"/>
            <p:cNvSpPr txBox="1"/>
            <p:nvPr/>
          </p:nvSpPr>
          <p:spPr>
            <a:xfrm>
              <a:off x="3306236" y="5733256"/>
              <a:ext cx="2531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latin typeface="Arial" pitchFamily="34" charset="0"/>
                  <a:cs typeface="Arial" pitchFamily="34" charset="0"/>
                </a:rPr>
                <a:t>Stromstärke in </a:t>
              </a:r>
              <a:r>
                <a:rPr lang="de-DE" dirty="0" err="1" smtClean="0">
                  <a:latin typeface="Arial" pitchFamily="34" charset="0"/>
                  <a:cs typeface="Arial" pitchFamily="34" charset="0"/>
                </a:rPr>
                <a:t>Ampère</a:t>
              </a:r>
              <a:endParaRPr lang="de-DE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4" name="Gerade Verbindung 23"/>
            <p:cNvCxnSpPr>
              <a:stCxn id="10" idx="0"/>
            </p:cNvCxnSpPr>
            <p:nvPr/>
          </p:nvCxnSpPr>
          <p:spPr>
            <a:xfrm flipV="1">
              <a:off x="4572000" y="5229200"/>
              <a:ext cx="144016" cy="50405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ieren 27"/>
          <p:cNvGrpSpPr/>
          <p:nvPr/>
        </p:nvGrpSpPr>
        <p:grpSpPr>
          <a:xfrm>
            <a:off x="452380" y="917088"/>
            <a:ext cx="2391428" cy="711712"/>
            <a:chOff x="452380" y="917088"/>
            <a:chExt cx="2391428" cy="711712"/>
          </a:xfrm>
        </p:grpSpPr>
        <p:sp>
          <p:nvSpPr>
            <p:cNvPr id="6" name="Textfeld 5"/>
            <p:cNvSpPr txBox="1"/>
            <p:nvPr/>
          </p:nvSpPr>
          <p:spPr>
            <a:xfrm>
              <a:off x="452380" y="917088"/>
              <a:ext cx="1928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latin typeface="Arial" pitchFamily="34" charset="0"/>
                  <a:cs typeface="Arial" pitchFamily="34" charset="0"/>
                </a:rPr>
                <a:t>Spannung in Volt</a:t>
              </a:r>
              <a:endParaRPr lang="de-DE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0" name="Gerade Verbindung 19"/>
            <p:cNvCxnSpPr>
              <a:stCxn id="6" idx="2"/>
            </p:cNvCxnSpPr>
            <p:nvPr/>
          </p:nvCxnSpPr>
          <p:spPr>
            <a:xfrm>
              <a:off x="1416779" y="1286420"/>
              <a:ext cx="1427029" cy="34238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hteck 39"/>
          <p:cNvSpPr/>
          <p:nvPr/>
        </p:nvSpPr>
        <p:spPr>
          <a:xfrm>
            <a:off x="2343486" y="1495434"/>
            <a:ext cx="1436426" cy="85344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9" name="Gruppieren 28"/>
          <p:cNvGrpSpPr/>
          <p:nvPr/>
        </p:nvGrpSpPr>
        <p:grpSpPr>
          <a:xfrm>
            <a:off x="3306236" y="917088"/>
            <a:ext cx="2531527" cy="711712"/>
            <a:chOff x="3306236" y="917088"/>
            <a:chExt cx="2531527" cy="711712"/>
          </a:xfrm>
        </p:grpSpPr>
        <p:sp>
          <p:nvSpPr>
            <p:cNvPr id="7" name="Textfeld 6"/>
            <p:cNvSpPr txBox="1"/>
            <p:nvPr/>
          </p:nvSpPr>
          <p:spPr>
            <a:xfrm>
              <a:off x="3306236" y="917088"/>
              <a:ext cx="2531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latin typeface="Arial" pitchFamily="34" charset="0"/>
                  <a:cs typeface="Arial" pitchFamily="34" charset="0"/>
                </a:rPr>
                <a:t>Stromstärke in </a:t>
              </a:r>
              <a:r>
                <a:rPr lang="de-DE" dirty="0" err="1" smtClean="0">
                  <a:latin typeface="Arial" pitchFamily="34" charset="0"/>
                  <a:cs typeface="Arial" pitchFamily="34" charset="0"/>
                </a:rPr>
                <a:t>Ampère</a:t>
              </a:r>
              <a:endParaRPr lang="de-DE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8" name="Gerade Verbindung 17"/>
            <p:cNvCxnSpPr>
              <a:stCxn id="7" idx="2"/>
            </p:cNvCxnSpPr>
            <p:nvPr/>
          </p:nvCxnSpPr>
          <p:spPr>
            <a:xfrm>
              <a:off x="4572000" y="1286420"/>
              <a:ext cx="144016" cy="34238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hteck 40"/>
          <p:cNvSpPr/>
          <p:nvPr/>
        </p:nvSpPr>
        <p:spPr>
          <a:xfrm>
            <a:off x="3853786" y="1495434"/>
            <a:ext cx="2086366" cy="85344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0" name="Gruppieren 29"/>
          <p:cNvGrpSpPr/>
          <p:nvPr/>
        </p:nvGrpSpPr>
        <p:grpSpPr>
          <a:xfrm>
            <a:off x="6588503" y="917088"/>
            <a:ext cx="1830373" cy="711712"/>
            <a:chOff x="6588503" y="917088"/>
            <a:chExt cx="1830373" cy="711712"/>
          </a:xfrm>
        </p:grpSpPr>
        <p:sp>
          <p:nvSpPr>
            <p:cNvPr id="5" name="Textfeld 4"/>
            <p:cNvSpPr txBox="1"/>
            <p:nvPr/>
          </p:nvSpPr>
          <p:spPr>
            <a:xfrm>
              <a:off x="6588503" y="917088"/>
              <a:ext cx="1830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latin typeface="Arial" pitchFamily="34" charset="0"/>
                  <a:cs typeface="Arial" pitchFamily="34" charset="0"/>
                </a:rPr>
                <a:t>Leistung in Watt</a:t>
              </a:r>
              <a:endParaRPr lang="de-DE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6" name="Gerade Verbindung 15"/>
            <p:cNvCxnSpPr>
              <a:stCxn id="5" idx="2"/>
            </p:cNvCxnSpPr>
            <p:nvPr/>
          </p:nvCxnSpPr>
          <p:spPr>
            <a:xfrm flipH="1">
              <a:off x="7308304" y="1286420"/>
              <a:ext cx="195386" cy="34238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hteck 41"/>
          <p:cNvSpPr/>
          <p:nvPr/>
        </p:nvSpPr>
        <p:spPr>
          <a:xfrm>
            <a:off x="6038840" y="1495434"/>
            <a:ext cx="2349583" cy="85344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3" name="Gruppieren 32"/>
          <p:cNvGrpSpPr/>
          <p:nvPr/>
        </p:nvGrpSpPr>
        <p:grpSpPr>
          <a:xfrm>
            <a:off x="452380" y="5229200"/>
            <a:ext cx="2319420" cy="873388"/>
            <a:chOff x="452380" y="5229200"/>
            <a:chExt cx="2319420" cy="873388"/>
          </a:xfrm>
        </p:grpSpPr>
        <p:sp>
          <p:nvSpPr>
            <p:cNvPr id="9" name="Textfeld 8"/>
            <p:cNvSpPr txBox="1"/>
            <p:nvPr/>
          </p:nvSpPr>
          <p:spPr>
            <a:xfrm>
              <a:off x="452380" y="5733256"/>
              <a:ext cx="1928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latin typeface="Arial" pitchFamily="34" charset="0"/>
                  <a:cs typeface="Arial" pitchFamily="34" charset="0"/>
                </a:rPr>
                <a:t>Spannung in Volt</a:t>
              </a:r>
              <a:endParaRPr lang="de-DE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2" name="Gerade Verbindung 21"/>
            <p:cNvCxnSpPr>
              <a:stCxn id="9" idx="0"/>
            </p:cNvCxnSpPr>
            <p:nvPr/>
          </p:nvCxnSpPr>
          <p:spPr>
            <a:xfrm flipV="1">
              <a:off x="1416779" y="5229200"/>
              <a:ext cx="1355021" cy="50405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hteck 42"/>
          <p:cNvSpPr/>
          <p:nvPr/>
        </p:nvSpPr>
        <p:spPr>
          <a:xfrm>
            <a:off x="2343485" y="4509120"/>
            <a:ext cx="1436426" cy="85344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3853785" y="4509120"/>
            <a:ext cx="2086366" cy="85344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1" name="Gruppieren 30"/>
          <p:cNvGrpSpPr/>
          <p:nvPr/>
        </p:nvGrpSpPr>
        <p:grpSpPr>
          <a:xfrm>
            <a:off x="6588503" y="5229200"/>
            <a:ext cx="1830373" cy="873388"/>
            <a:chOff x="6588503" y="5229200"/>
            <a:chExt cx="1830373" cy="873388"/>
          </a:xfrm>
        </p:grpSpPr>
        <p:sp>
          <p:nvSpPr>
            <p:cNvPr id="8" name="Textfeld 7"/>
            <p:cNvSpPr txBox="1"/>
            <p:nvPr/>
          </p:nvSpPr>
          <p:spPr>
            <a:xfrm>
              <a:off x="6588503" y="5733256"/>
              <a:ext cx="1830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latin typeface="Arial" pitchFamily="34" charset="0"/>
                  <a:cs typeface="Arial" pitchFamily="34" charset="0"/>
                </a:rPr>
                <a:t>Leistung in Watt</a:t>
              </a:r>
              <a:endParaRPr lang="de-DE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7" name="Gerade Verbindung 26"/>
            <p:cNvCxnSpPr>
              <a:stCxn id="8" idx="0"/>
            </p:cNvCxnSpPr>
            <p:nvPr/>
          </p:nvCxnSpPr>
          <p:spPr>
            <a:xfrm flipH="1" flipV="1">
              <a:off x="7308304" y="5229200"/>
              <a:ext cx="195386" cy="50405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hteck 44"/>
          <p:cNvSpPr/>
          <p:nvPr/>
        </p:nvSpPr>
        <p:spPr>
          <a:xfrm>
            <a:off x="6038839" y="4509120"/>
            <a:ext cx="2349583" cy="85344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479937" y="2972918"/>
            <a:ext cx="1484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sz="2400" b="1" dirty="0">
                <a:latin typeface="Arial" pitchFamily="34" charset="0"/>
                <a:cs typeface="Arial" pitchFamily="34" charset="0"/>
              </a:rPr>
              <a:t>Speicher</a:t>
            </a:r>
          </a:p>
        </p:txBody>
      </p:sp>
      <p:grpSp>
        <p:nvGrpSpPr>
          <p:cNvPr id="53" name="Gruppieren 52"/>
          <p:cNvGrpSpPr/>
          <p:nvPr/>
        </p:nvGrpSpPr>
        <p:grpSpPr>
          <a:xfrm>
            <a:off x="479937" y="3429000"/>
            <a:ext cx="3660015" cy="504056"/>
            <a:chOff x="479937" y="3429000"/>
            <a:chExt cx="3660015" cy="504056"/>
          </a:xfrm>
        </p:grpSpPr>
        <p:sp>
          <p:nvSpPr>
            <p:cNvPr id="13" name="Textfeld 12"/>
            <p:cNvSpPr txBox="1"/>
            <p:nvPr/>
          </p:nvSpPr>
          <p:spPr>
            <a:xfrm>
              <a:off x="479937" y="3563724"/>
              <a:ext cx="1728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rial" pitchFamily="34" charset="0"/>
                  <a:cs typeface="Arial" pitchFamily="34" charset="0"/>
                </a:rPr>
                <a:t>Arbeit in Joule</a:t>
              </a:r>
              <a:endParaRPr lang="de-DE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4" name="Gerade Verbindung 33"/>
            <p:cNvCxnSpPr/>
            <p:nvPr/>
          </p:nvCxnSpPr>
          <p:spPr>
            <a:xfrm flipV="1">
              <a:off x="1934223" y="3429000"/>
              <a:ext cx="2205729" cy="558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hteck 45"/>
          <p:cNvSpPr/>
          <p:nvPr/>
        </p:nvSpPr>
        <p:spPr>
          <a:xfrm>
            <a:off x="2703526" y="2780928"/>
            <a:ext cx="5324858" cy="1276268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2208128" y="1286420"/>
            <a:ext cx="6324312" cy="1206476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2208128" y="2645296"/>
            <a:ext cx="6324312" cy="1647800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/>
          <p:cNvSpPr/>
          <p:nvPr/>
        </p:nvSpPr>
        <p:spPr>
          <a:xfrm>
            <a:off x="2208128" y="4437112"/>
            <a:ext cx="6324312" cy="1206476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08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14" grpId="0"/>
      <p:bldP spid="46" grpId="0" animBg="1"/>
      <p:bldP spid="54" grpId="0" animBg="1"/>
      <p:bldP spid="55" grpId="0" animBg="1"/>
      <p:bldP spid="5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486" y="1495434"/>
            <a:ext cx="6044938" cy="3867132"/>
          </a:xfrm>
          <a:prstGeom prst="rect">
            <a:avLst/>
          </a:prstGeom>
          <a:ln>
            <a:noFill/>
          </a:ln>
        </p:spPr>
      </p:pic>
      <p:sp>
        <p:nvSpPr>
          <p:cNvPr id="11" name="Textfeld 10"/>
          <p:cNvSpPr txBox="1"/>
          <p:nvPr/>
        </p:nvSpPr>
        <p:spPr>
          <a:xfrm>
            <a:off x="2386947" y="172203"/>
            <a:ext cx="4669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latin typeface="Arial" pitchFamily="34" charset="0"/>
                <a:cs typeface="Arial" pitchFamily="34" charset="0"/>
              </a:rPr>
              <a:t>Eingang: „Strom wird erzeugt“</a:t>
            </a:r>
            <a:endParaRPr lang="de-DE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2086384" y="6263341"/>
            <a:ext cx="5270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Arial" pitchFamily="34" charset="0"/>
                <a:cs typeface="Arial" pitchFamily="34" charset="0"/>
              </a:rPr>
              <a:t>Ausgang: 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„Strom </a:t>
            </a:r>
            <a:r>
              <a:rPr lang="de-DE" sz="2400" b="1" dirty="0">
                <a:latin typeface="Arial" pitchFamily="34" charset="0"/>
                <a:cs typeface="Arial" pitchFamily="34" charset="0"/>
              </a:rPr>
              <a:t>wird 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verbraucht“</a:t>
            </a:r>
            <a:endParaRPr lang="de-DE" sz="2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2" name="Gruppieren 31"/>
          <p:cNvGrpSpPr/>
          <p:nvPr/>
        </p:nvGrpSpPr>
        <p:grpSpPr>
          <a:xfrm>
            <a:off x="3306236" y="5229200"/>
            <a:ext cx="2531527" cy="873388"/>
            <a:chOff x="3306236" y="5229200"/>
            <a:chExt cx="2531527" cy="873388"/>
          </a:xfrm>
        </p:grpSpPr>
        <p:sp>
          <p:nvSpPr>
            <p:cNvPr id="10" name="Textfeld 9"/>
            <p:cNvSpPr txBox="1"/>
            <p:nvPr/>
          </p:nvSpPr>
          <p:spPr>
            <a:xfrm>
              <a:off x="3306236" y="5733256"/>
              <a:ext cx="2531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latin typeface="Arial" pitchFamily="34" charset="0"/>
                  <a:cs typeface="Arial" pitchFamily="34" charset="0"/>
                </a:rPr>
                <a:t>Stromstärke in </a:t>
              </a:r>
              <a:r>
                <a:rPr lang="de-DE" dirty="0" err="1" smtClean="0">
                  <a:latin typeface="Arial" pitchFamily="34" charset="0"/>
                  <a:cs typeface="Arial" pitchFamily="34" charset="0"/>
                </a:rPr>
                <a:t>Ampère</a:t>
              </a:r>
              <a:endParaRPr lang="de-DE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4" name="Gerade Verbindung 23"/>
            <p:cNvCxnSpPr>
              <a:stCxn id="10" idx="0"/>
            </p:cNvCxnSpPr>
            <p:nvPr/>
          </p:nvCxnSpPr>
          <p:spPr>
            <a:xfrm flipV="1">
              <a:off x="4572000" y="5229200"/>
              <a:ext cx="144016" cy="50405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ieren 27"/>
          <p:cNvGrpSpPr/>
          <p:nvPr/>
        </p:nvGrpSpPr>
        <p:grpSpPr>
          <a:xfrm>
            <a:off x="452380" y="917088"/>
            <a:ext cx="2391428" cy="711712"/>
            <a:chOff x="452380" y="917088"/>
            <a:chExt cx="2391428" cy="711712"/>
          </a:xfrm>
        </p:grpSpPr>
        <p:sp>
          <p:nvSpPr>
            <p:cNvPr id="6" name="Textfeld 5"/>
            <p:cNvSpPr txBox="1"/>
            <p:nvPr/>
          </p:nvSpPr>
          <p:spPr>
            <a:xfrm>
              <a:off x="452380" y="917088"/>
              <a:ext cx="1928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latin typeface="Arial" pitchFamily="34" charset="0"/>
                  <a:cs typeface="Arial" pitchFamily="34" charset="0"/>
                </a:rPr>
                <a:t>Spannung in Volt</a:t>
              </a:r>
              <a:endParaRPr lang="de-DE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0" name="Gerade Verbindung 19"/>
            <p:cNvCxnSpPr>
              <a:stCxn id="6" idx="2"/>
            </p:cNvCxnSpPr>
            <p:nvPr/>
          </p:nvCxnSpPr>
          <p:spPr>
            <a:xfrm>
              <a:off x="1416779" y="1286420"/>
              <a:ext cx="1427029" cy="34238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pieren 28"/>
          <p:cNvGrpSpPr/>
          <p:nvPr/>
        </p:nvGrpSpPr>
        <p:grpSpPr>
          <a:xfrm>
            <a:off x="3306236" y="917088"/>
            <a:ext cx="2531527" cy="711712"/>
            <a:chOff x="3306236" y="917088"/>
            <a:chExt cx="2531527" cy="711712"/>
          </a:xfrm>
        </p:grpSpPr>
        <p:sp>
          <p:nvSpPr>
            <p:cNvPr id="7" name="Textfeld 6"/>
            <p:cNvSpPr txBox="1"/>
            <p:nvPr/>
          </p:nvSpPr>
          <p:spPr>
            <a:xfrm>
              <a:off x="3306236" y="917088"/>
              <a:ext cx="2531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latin typeface="Arial" pitchFamily="34" charset="0"/>
                  <a:cs typeface="Arial" pitchFamily="34" charset="0"/>
                </a:rPr>
                <a:t>Stromstärke in </a:t>
              </a:r>
              <a:r>
                <a:rPr lang="de-DE" dirty="0" err="1" smtClean="0">
                  <a:latin typeface="Arial" pitchFamily="34" charset="0"/>
                  <a:cs typeface="Arial" pitchFamily="34" charset="0"/>
                </a:rPr>
                <a:t>Ampère</a:t>
              </a:r>
              <a:endParaRPr lang="de-DE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8" name="Gerade Verbindung 17"/>
            <p:cNvCxnSpPr>
              <a:stCxn id="7" idx="2"/>
            </p:cNvCxnSpPr>
            <p:nvPr/>
          </p:nvCxnSpPr>
          <p:spPr>
            <a:xfrm>
              <a:off x="4572000" y="1286420"/>
              <a:ext cx="144016" cy="34238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29"/>
          <p:cNvGrpSpPr/>
          <p:nvPr/>
        </p:nvGrpSpPr>
        <p:grpSpPr>
          <a:xfrm>
            <a:off x="6588503" y="917088"/>
            <a:ext cx="1830373" cy="711712"/>
            <a:chOff x="6588503" y="917088"/>
            <a:chExt cx="1830373" cy="711712"/>
          </a:xfrm>
        </p:grpSpPr>
        <p:sp>
          <p:nvSpPr>
            <p:cNvPr id="5" name="Textfeld 4"/>
            <p:cNvSpPr txBox="1"/>
            <p:nvPr/>
          </p:nvSpPr>
          <p:spPr>
            <a:xfrm>
              <a:off x="6588503" y="917088"/>
              <a:ext cx="1830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latin typeface="Arial" pitchFamily="34" charset="0"/>
                  <a:cs typeface="Arial" pitchFamily="34" charset="0"/>
                </a:rPr>
                <a:t>Leistung in Watt</a:t>
              </a:r>
              <a:endParaRPr lang="de-DE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6" name="Gerade Verbindung 15"/>
            <p:cNvCxnSpPr>
              <a:stCxn id="5" idx="2"/>
            </p:cNvCxnSpPr>
            <p:nvPr/>
          </p:nvCxnSpPr>
          <p:spPr>
            <a:xfrm flipH="1">
              <a:off x="7308304" y="1286420"/>
              <a:ext cx="195386" cy="34238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uppieren 32"/>
          <p:cNvGrpSpPr/>
          <p:nvPr/>
        </p:nvGrpSpPr>
        <p:grpSpPr>
          <a:xfrm>
            <a:off x="452380" y="5229200"/>
            <a:ext cx="2319420" cy="873388"/>
            <a:chOff x="452380" y="5229200"/>
            <a:chExt cx="2319420" cy="873388"/>
          </a:xfrm>
        </p:grpSpPr>
        <p:sp>
          <p:nvSpPr>
            <p:cNvPr id="9" name="Textfeld 8"/>
            <p:cNvSpPr txBox="1"/>
            <p:nvPr/>
          </p:nvSpPr>
          <p:spPr>
            <a:xfrm>
              <a:off x="452380" y="5733256"/>
              <a:ext cx="1928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latin typeface="Arial" pitchFamily="34" charset="0"/>
                  <a:cs typeface="Arial" pitchFamily="34" charset="0"/>
                </a:rPr>
                <a:t>Spannung in Volt</a:t>
              </a:r>
              <a:endParaRPr lang="de-DE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2" name="Gerade Verbindung 21"/>
            <p:cNvCxnSpPr>
              <a:stCxn id="9" idx="0"/>
            </p:cNvCxnSpPr>
            <p:nvPr/>
          </p:nvCxnSpPr>
          <p:spPr>
            <a:xfrm flipV="1">
              <a:off x="1416779" y="5229200"/>
              <a:ext cx="1355021" cy="50405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pieren 30"/>
          <p:cNvGrpSpPr/>
          <p:nvPr/>
        </p:nvGrpSpPr>
        <p:grpSpPr>
          <a:xfrm>
            <a:off x="6588503" y="5229200"/>
            <a:ext cx="1830373" cy="873388"/>
            <a:chOff x="6588503" y="5229200"/>
            <a:chExt cx="1830373" cy="873388"/>
          </a:xfrm>
        </p:grpSpPr>
        <p:sp>
          <p:nvSpPr>
            <p:cNvPr id="8" name="Textfeld 7"/>
            <p:cNvSpPr txBox="1"/>
            <p:nvPr/>
          </p:nvSpPr>
          <p:spPr>
            <a:xfrm>
              <a:off x="6588503" y="5733256"/>
              <a:ext cx="1830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latin typeface="Arial" pitchFamily="34" charset="0"/>
                  <a:cs typeface="Arial" pitchFamily="34" charset="0"/>
                </a:rPr>
                <a:t>Leistung in Watt</a:t>
              </a:r>
              <a:endParaRPr lang="de-DE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7" name="Gerade Verbindung 26"/>
            <p:cNvCxnSpPr>
              <a:stCxn id="8" idx="0"/>
            </p:cNvCxnSpPr>
            <p:nvPr/>
          </p:nvCxnSpPr>
          <p:spPr>
            <a:xfrm flipH="1" flipV="1">
              <a:off x="7308304" y="5229200"/>
              <a:ext cx="195386" cy="50405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hteck 13"/>
          <p:cNvSpPr/>
          <p:nvPr/>
        </p:nvSpPr>
        <p:spPr>
          <a:xfrm>
            <a:off x="479937" y="2972918"/>
            <a:ext cx="1484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sz="2400" b="1" dirty="0">
                <a:latin typeface="Arial" pitchFamily="34" charset="0"/>
                <a:cs typeface="Arial" pitchFamily="34" charset="0"/>
              </a:rPr>
              <a:t>Speicher</a:t>
            </a:r>
          </a:p>
        </p:txBody>
      </p:sp>
      <p:grpSp>
        <p:nvGrpSpPr>
          <p:cNvPr id="53" name="Gruppieren 52"/>
          <p:cNvGrpSpPr/>
          <p:nvPr/>
        </p:nvGrpSpPr>
        <p:grpSpPr>
          <a:xfrm>
            <a:off x="479937" y="3429000"/>
            <a:ext cx="3660015" cy="504056"/>
            <a:chOff x="479937" y="3429000"/>
            <a:chExt cx="3660015" cy="504056"/>
          </a:xfrm>
        </p:grpSpPr>
        <p:sp>
          <p:nvSpPr>
            <p:cNvPr id="13" name="Textfeld 12"/>
            <p:cNvSpPr txBox="1"/>
            <p:nvPr/>
          </p:nvSpPr>
          <p:spPr>
            <a:xfrm>
              <a:off x="479937" y="3563724"/>
              <a:ext cx="1728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rial" pitchFamily="34" charset="0"/>
                  <a:cs typeface="Arial" pitchFamily="34" charset="0"/>
                </a:rPr>
                <a:t>Arbeit in Joule</a:t>
              </a:r>
              <a:endParaRPr lang="de-DE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4" name="Gerade Verbindung 33"/>
            <p:cNvCxnSpPr/>
            <p:nvPr/>
          </p:nvCxnSpPr>
          <p:spPr>
            <a:xfrm flipV="1">
              <a:off x="1934223" y="3429000"/>
              <a:ext cx="2205729" cy="558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174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Bildschirmpräsentation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</dc:creator>
  <cp:lastModifiedBy>Marc</cp:lastModifiedBy>
  <cp:revision>7</cp:revision>
  <cp:lastPrinted>2014-04-27T19:50:21Z</cp:lastPrinted>
  <dcterms:created xsi:type="dcterms:W3CDTF">2013-02-24T17:33:15Z</dcterms:created>
  <dcterms:modified xsi:type="dcterms:W3CDTF">2014-04-27T19:50:51Z</dcterms:modified>
</cp:coreProperties>
</file>