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10287000" cx="18288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Proxima Nova Semibold"/>
      <p:regular r:id="rId41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4" roundtripDataSignature="AMtx7mggf9KPNC93PLIS8c4wLiWhDnBG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59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.fntdata"/><Relationship Id="rId41" Type="http://schemas.openxmlformats.org/officeDocument/2006/relationships/font" Target="fonts/ProximaNovaSemibold-regular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ProximaNova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3c4e1ebc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3c4e1ebc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3c4e1eb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a3c4e1eb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e83007f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0e83007f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0e83007f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0e83007f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3c4e1eb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a3c4e1eb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3c4e1ebc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a3c4e1ebc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c4e1ebc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a3c4e1ebc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3c4e1ebc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a3c4e1ebc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3c4e1ebc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a3c4e1ebc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3c4e1ebc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a3c4e1ebc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1b3c6e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d1b3c6e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3c4e1ebc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a3c4e1ebc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0e83007f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0e83007f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0e83007f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0e83007f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c4e1ebc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a3c4e1ebc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3c4e1ebc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a3c4e1ebc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3c4e1ebc9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a3c4e1ebc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3c4e1ebc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a3c4e1ebc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3c4e1ebc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a3c4e1ebc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d1b3c6e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d1b3c6e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0e83007f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0e83007f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0e83007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0e83007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0e83007f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0e83007f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e83007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e83007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0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4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/>
          <p:nvPr>
            <p:ph type="title"/>
          </p:nvPr>
        </p:nvSpPr>
        <p:spPr>
          <a:xfrm>
            <a:off x="1097756" y="486728"/>
            <a:ext cx="160923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9" name="Google Shape;109;p53"/>
          <p:cNvSpPr txBox="1"/>
          <p:nvPr>
            <p:ph idx="10" type="dt"/>
          </p:nvPr>
        </p:nvSpPr>
        <p:spPr>
          <a:xfrm>
            <a:off x="1257300" y="9534525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p53"/>
          <p:cNvSpPr txBox="1"/>
          <p:nvPr>
            <p:ph idx="11" type="ftr"/>
          </p:nvPr>
        </p:nvSpPr>
        <p:spPr>
          <a:xfrm>
            <a:off x="6057900" y="9534525"/>
            <a:ext cx="6172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53"/>
          <p:cNvSpPr txBox="1"/>
          <p:nvPr>
            <p:ph idx="12" type="sldNum"/>
          </p:nvPr>
        </p:nvSpPr>
        <p:spPr>
          <a:xfrm>
            <a:off x="12915900" y="9534525"/>
            <a:ext cx="41148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idx="1" type="body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" name="Google Shape;17;p41"/>
          <p:cNvSpPr txBox="1"/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18" name="Google Shape;18;p41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19" name="Google Shape;19;p41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1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1"/>
          <p:cNvSpPr txBox="1"/>
          <p:nvPr>
            <p:ph idx="2" type="subTitle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3" type="body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318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318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318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318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318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318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318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318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36" name="Google Shape;36;p44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37" name="Google Shape;37;p44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4"/>
          <p:cNvSpPr txBox="1"/>
          <p:nvPr>
            <p:ph idx="1" type="subTitle"/>
          </p:nvPr>
        </p:nvSpPr>
        <p:spPr>
          <a:xfrm>
            <a:off x="481350" y="3894975"/>
            <a:ext cx="122433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None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2" type="body"/>
          </p:nvPr>
        </p:nvSpPr>
        <p:spPr>
          <a:xfrm>
            <a:off x="564875" y="7176075"/>
            <a:ext cx="146523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95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●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953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○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953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■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953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●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953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○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953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■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953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●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953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roxima Nova Semibold"/>
              <a:buChar char="○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953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4200"/>
              <a:buFont typeface="Proxima Nova Semibold"/>
              <a:buChar char="■"/>
              <a:defRPr sz="4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54" name="Google Shape;54;p4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4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0" name="Google Shape;60;p4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66" name="Google Shape;66;p47"/>
          <p:cNvSpPr txBox="1"/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67" name="Google Shape;67;p47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8" name="Google Shape;68;p4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4" name="Google Shape;74;p48"/>
          <p:cNvSpPr txBox="1"/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grpSp>
        <p:nvGrpSpPr>
          <p:cNvPr id="75" name="Google Shape;75;p48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76" name="Google Shape;76;p4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" type="body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grpSp>
        <p:nvGrpSpPr>
          <p:cNvPr id="83" name="Google Shape;83;p4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49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9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9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9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9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9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9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9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9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9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9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9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9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0" name="Google Shape;100;p50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Proxima Nova"/>
              <a:buNone/>
              <a:defRPr b="0" i="0" sz="5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  <a:defRPr b="0" i="0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○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2800"/>
              <a:buFont typeface="Proxima Nova"/>
              <a:buChar char="■"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habr.com/ru/post/485872/" TargetMode="External"/><Relationship Id="rId7" Type="http://schemas.openxmlformats.org/officeDocument/2006/relationships/hyperlink" Target="https://habr.com/ru/company/ods/blog/323890/" TargetMode="External"/><Relationship Id="rId8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#more-613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hyperlink" Target="https://habr.com/ru/post/485872/" TargetMode="External"/><Relationship Id="rId7" Type="http://schemas.openxmlformats.org/officeDocument/2006/relationships/hyperlink" Target="https://habr.com/ru/company/ods/blog/323890/" TargetMode="External"/><Relationship Id="rId8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#more-6139" TargetMode="Externa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#more-613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hyperlink" Target="https://habr.com/ru/company/ods/blog/323890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hyperlink" Target="https://habr.com/ru/post/485872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abrahabr.ru/company/ods/blog/323890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br.com/ru/company/ods/blog/323890/" TargetMode="External"/><Relationship Id="rId4" Type="http://schemas.openxmlformats.org/officeDocument/2006/relationships/hyperlink" Target="https://dyakonov.org/2018/03/12/%d0%bb%d0%be%d0%b3%d0%b8%d1%81%d1%82%d0%b8%d1%87%d0%b5%d1%81%d0%ba%d0%b0%d1%8f-%d1%84%d1%83%d0%bd%d0%ba%d1%86%d0%b8%d1%8f-%d0%be%d1%88%d0%b8%d0%b1%d0%ba%d0%b8/#more-6139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134431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836250" y="723900"/>
            <a:ext cx="9563100" cy="95631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"/>
          <p:cNvSpPr txBox="1"/>
          <p:nvPr/>
        </p:nvSpPr>
        <p:spPr>
          <a:xfrm>
            <a:off x="542925" y="1152525"/>
            <a:ext cx="12568201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Линейный классификатор </a:t>
            </a:r>
            <a:br>
              <a:rPr b="0" i="0" lang="ru" sz="10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b="0" i="0" lang="ru" sz="10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 логистическая регрессия</a:t>
            </a:r>
            <a:endParaRPr b="0" i="0" sz="10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57200" y="49149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25" name="Google Shape;125;p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"/>
          <p:cNvSpPr txBox="1"/>
          <p:nvPr/>
        </p:nvSpPr>
        <p:spPr>
          <a:xfrm>
            <a:off x="533400" y="6516300"/>
            <a:ext cx="74961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ga3c4e1ebc9_0_127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ga3c4e1ebc9_0_127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ga3c4e1ebc9_0_127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a3c4e1ebc9_0_127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a3c4e1ebc9_0_127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6" name="Google Shape;226;ga3c4e1ebc9_0_127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a3c4e1ebc9_0_127"/>
          <p:cNvSpPr txBox="1"/>
          <p:nvPr/>
        </p:nvSpPr>
        <p:spPr>
          <a:xfrm>
            <a:off x="581025" y="1214050"/>
            <a:ext cx="10209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Логистическая регрессия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a3c4e1ebc9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25" y="4066419"/>
            <a:ext cx="81343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a3c4e1ebc9_0_138"/>
          <p:cNvSpPr txBox="1"/>
          <p:nvPr/>
        </p:nvSpPr>
        <p:spPr>
          <a:xfrm>
            <a:off x="1023250" y="1713875"/>
            <a:ext cx="15657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ru" sz="3050">
                <a:solidFill>
                  <a:schemeClr val="dk1"/>
                </a:solidFill>
                <a:highlight>
                  <a:srgbClr val="FFFFFF"/>
                </a:highlight>
              </a:rPr>
              <a:t>Логистическая регрессия</a:t>
            </a:r>
            <a:r>
              <a:rPr lang="ru" sz="3050">
                <a:solidFill>
                  <a:schemeClr val="dk1"/>
                </a:solidFill>
                <a:highlight>
                  <a:srgbClr val="FFFFFF"/>
                </a:highlight>
              </a:rPr>
              <a:t> -  линейный классификатор, позволяющий </a:t>
            </a:r>
            <a:r>
              <a:rPr b="1" i="1" lang="ru" sz="3050">
                <a:solidFill>
                  <a:schemeClr val="dk1"/>
                </a:solidFill>
                <a:highlight>
                  <a:srgbClr val="FFFFFF"/>
                </a:highlight>
              </a:rPr>
              <a:t>оценивать вероятности</a:t>
            </a:r>
            <a:r>
              <a:rPr lang="ru" sz="3050">
                <a:solidFill>
                  <a:schemeClr val="dk1"/>
                </a:solidFill>
                <a:highlight>
                  <a:srgbClr val="FFFFFF"/>
                </a:highlight>
              </a:rPr>
              <a:t> принадлежности объектов классам.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ga3c4e1ebc9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6152" y="3566325"/>
            <a:ext cx="8163000" cy="5629200"/>
          </a:xfrm>
          <a:prstGeom prst="roundRect">
            <a:avLst>
              <a:gd fmla="val 8014" name="adj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ga3c4e1ebc9_0_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2825" y="5184663"/>
            <a:ext cx="4348150" cy="2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a3c4e1ebc9_0_138"/>
          <p:cNvSpPr txBox="1"/>
          <p:nvPr/>
        </p:nvSpPr>
        <p:spPr>
          <a:xfrm>
            <a:off x="643325" y="8682700"/>
            <a:ext cx="740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https://habr.com/ru/post/485872/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https://habr.com/ru/company/ods/blog/323890/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https://dyakonov.org/логистическая-функция-ошибки/#more-6139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a3c4e1ebc9_0_138"/>
          <p:cNvSpPr txBox="1"/>
          <p:nvPr/>
        </p:nvSpPr>
        <p:spPr>
          <a:xfrm>
            <a:off x="5462650" y="383025"/>
            <a:ext cx="67785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850">
                <a:solidFill>
                  <a:schemeClr val="dk1"/>
                </a:solidFill>
                <a:highlight>
                  <a:srgbClr val="FFFFFF"/>
                </a:highlight>
              </a:rPr>
              <a:t>Логистическая регрессия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e0e83007fc_0_192"/>
          <p:cNvPicPr preferRelativeResize="0"/>
          <p:nvPr/>
        </p:nvPicPr>
        <p:blipFill rotWithShape="1">
          <a:blip r:embed="rId3">
            <a:alphaModFix/>
          </a:blip>
          <a:srcRect b="0" l="563" r="48630" t="0"/>
          <a:stretch/>
        </p:blipFill>
        <p:spPr>
          <a:xfrm>
            <a:off x="8735650" y="4627070"/>
            <a:ext cx="5653626" cy="145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e0e83007fc_0_192"/>
          <p:cNvPicPr preferRelativeResize="0"/>
          <p:nvPr/>
        </p:nvPicPr>
        <p:blipFill rotWithShape="1">
          <a:blip r:embed="rId4">
            <a:alphaModFix/>
          </a:blip>
          <a:srcRect b="0" l="0" r="19133" t="0"/>
          <a:stretch/>
        </p:blipFill>
        <p:spPr>
          <a:xfrm>
            <a:off x="10040777" y="6859375"/>
            <a:ext cx="6464499" cy="13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0e83007fc_0_192"/>
          <p:cNvPicPr preferRelativeResize="0"/>
          <p:nvPr/>
        </p:nvPicPr>
        <p:blipFill rotWithShape="1">
          <a:blip r:embed="rId5">
            <a:alphaModFix/>
          </a:blip>
          <a:srcRect b="0" l="0" r="58053" t="0"/>
          <a:stretch/>
        </p:blipFill>
        <p:spPr>
          <a:xfrm>
            <a:off x="7020571" y="6806850"/>
            <a:ext cx="3256130" cy="14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0e83007fc_0_192"/>
          <p:cNvSpPr txBox="1"/>
          <p:nvPr/>
        </p:nvSpPr>
        <p:spPr>
          <a:xfrm>
            <a:off x="2741425" y="7211375"/>
            <a:ext cx="362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Функция потерь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ge0e83007fc_0_192"/>
          <p:cNvSpPr txBox="1"/>
          <p:nvPr/>
        </p:nvSpPr>
        <p:spPr>
          <a:xfrm>
            <a:off x="2137463" y="2317800"/>
            <a:ext cx="5563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Proxima Nova"/>
                <a:ea typeface="Proxima Nova"/>
                <a:cs typeface="Proxima Nova"/>
                <a:sym typeface="Proxima Nova"/>
              </a:rPr>
              <a:t>Модель предсказывает вероятность классов {0, +1}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ge0e83007fc_0_192"/>
          <p:cNvSpPr txBox="1"/>
          <p:nvPr/>
        </p:nvSpPr>
        <p:spPr>
          <a:xfrm>
            <a:off x="2659050" y="4912900"/>
            <a:ext cx="402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Максимизировать правдоподобие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ge0e83007fc_0_192"/>
          <p:cNvSpPr txBox="1"/>
          <p:nvPr/>
        </p:nvSpPr>
        <p:spPr>
          <a:xfrm>
            <a:off x="4282125" y="743375"/>
            <a:ext cx="94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500">
                <a:latin typeface="Proxima Nova"/>
                <a:ea typeface="Proxima Nova"/>
                <a:cs typeface="Proxima Nova"/>
                <a:sym typeface="Proxima Nova"/>
              </a:rPr>
              <a:t>Функция потерь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9" name="Google Shape;249;ge0e83007fc_0_192"/>
          <p:cNvPicPr preferRelativeResize="0"/>
          <p:nvPr/>
        </p:nvPicPr>
        <p:blipFill rotWithShape="1">
          <a:blip r:embed="rId3">
            <a:alphaModFix/>
          </a:blip>
          <a:srcRect b="0" l="30698" r="45398" t="0"/>
          <a:stretch/>
        </p:blipFill>
        <p:spPr>
          <a:xfrm>
            <a:off x="8851900" y="2204400"/>
            <a:ext cx="2467855" cy="13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e0e83007fc_0_192"/>
          <p:cNvPicPr preferRelativeResize="0"/>
          <p:nvPr/>
        </p:nvPicPr>
        <p:blipFill rotWithShape="1">
          <a:blip r:embed="rId3">
            <a:alphaModFix/>
          </a:blip>
          <a:srcRect b="0" l="60162" r="16500" t="0"/>
          <a:stretch/>
        </p:blipFill>
        <p:spPr>
          <a:xfrm>
            <a:off x="11532975" y="2058163"/>
            <a:ext cx="2931325" cy="16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e0e83007fc_0_192"/>
          <p:cNvSpPr txBox="1"/>
          <p:nvPr/>
        </p:nvSpPr>
        <p:spPr>
          <a:xfrm>
            <a:off x="643325" y="8682700"/>
            <a:ext cx="740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https://habr.com/ru/post/485872/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https://habr.com/ru/company/ods/blog/323890/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https://dyakonov.org/логистическая-функция-ошибки/#more-6139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e0e83007fc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413" y="3479713"/>
            <a:ext cx="6991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0e83007fc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513" y="4908463"/>
            <a:ext cx="3429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0e83007fc_0_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1513" y="4908463"/>
            <a:ext cx="61531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0e83007fc_0_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5313" y="1693900"/>
            <a:ext cx="7105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e0e83007fc_0_167"/>
          <p:cNvSpPr txBox="1"/>
          <p:nvPr/>
        </p:nvSpPr>
        <p:spPr>
          <a:xfrm>
            <a:off x="4282125" y="743375"/>
            <a:ext cx="94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400">
                <a:latin typeface="Proxima Nova"/>
                <a:ea typeface="Proxima Nova"/>
                <a:cs typeface="Proxima Nova"/>
                <a:sym typeface="Proxima Nova"/>
              </a:rPr>
              <a:t>Функция потерь</a:t>
            </a:r>
            <a:endParaRPr b="1" sz="4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ge0e83007fc_0_167"/>
          <p:cNvSpPr txBox="1"/>
          <p:nvPr/>
        </p:nvSpPr>
        <p:spPr>
          <a:xfrm>
            <a:off x="2137463" y="2146400"/>
            <a:ext cx="556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Модель предсказывает вероятность классов {-1, +1}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ge0e83007fc_0_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975" y="6498338"/>
            <a:ext cx="7620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0e83007fc_0_167"/>
          <p:cNvSpPr txBox="1"/>
          <p:nvPr/>
        </p:nvSpPr>
        <p:spPr>
          <a:xfrm>
            <a:off x="2927200" y="4193200"/>
            <a:ext cx="3429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Proxima Nova"/>
                <a:ea typeface="Proxima Nova"/>
                <a:cs typeface="Proxima Nova"/>
                <a:sym typeface="Proxima Nova"/>
              </a:rPr>
              <a:t>Максимизировать правдоподобие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ge0e83007fc_0_167"/>
          <p:cNvSpPr txBox="1"/>
          <p:nvPr/>
        </p:nvSpPr>
        <p:spPr>
          <a:xfrm>
            <a:off x="2682150" y="7001675"/>
            <a:ext cx="403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Proxima Nova"/>
                <a:ea typeface="Proxima Nova"/>
                <a:cs typeface="Proxima Nova"/>
                <a:sym typeface="Proxima Nova"/>
              </a:rPr>
              <a:t>Функция потерь</a:t>
            </a:r>
            <a:endParaRPr sz="3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ge0e83007fc_0_167"/>
          <p:cNvSpPr txBox="1"/>
          <p:nvPr/>
        </p:nvSpPr>
        <p:spPr>
          <a:xfrm>
            <a:off x="643325" y="8682700"/>
            <a:ext cx="740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https://habr.com/ru/post/485872/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https://habr.com/ru/company/ods/blog/323890/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https://dyakonov.org/логистическая-функция-ошибки/#more-6139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ga3c4e1ebc9_0_268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ga3c4e1ebc9_0_268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ga3c4e1ebc9_0_268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a3c4e1ebc9_0_268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a3c4e1ebc9_0_268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7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5" name="Google Shape;275;ga3c4e1ebc9_0_268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a3c4e1ebc9_0_268"/>
          <p:cNvSpPr txBox="1"/>
          <p:nvPr/>
        </p:nvSpPr>
        <p:spPr>
          <a:xfrm>
            <a:off x="533400" y="1181100"/>
            <a:ext cx="95640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SVM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7" name="Google Shape;277;ga3c4e1ebc9_0_268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3c4e1ebc9_0_280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66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Множество гиперплоскостей</a:t>
            </a:r>
            <a:endParaRPr b="0" i="0" sz="66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3" name="Google Shape;283;ga3c4e1ebc9_0_280"/>
          <p:cNvSpPr/>
          <p:nvPr/>
        </p:nvSpPr>
        <p:spPr>
          <a:xfrm>
            <a:off x="704850" y="212407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3c4e1ebc9_0_280"/>
          <p:cNvSpPr/>
          <p:nvPr/>
        </p:nvSpPr>
        <p:spPr>
          <a:xfrm>
            <a:off x="704850" y="458152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a3c4e1ebc9_0_280"/>
          <p:cNvSpPr/>
          <p:nvPr/>
        </p:nvSpPr>
        <p:spPr>
          <a:xfrm>
            <a:off x="704850" y="703897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a3c4e1ebc9_0_280"/>
          <p:cNvSpPr txBox="1"/>
          <p:nvPr/>
        </p:nvSpPr>
        <p:spPr>
          <a:xfrm>
            <a:off x="3358550" y="2567025"/>
            <a:ext cx="66633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Множество решений для </a:t>
            </a:r>
            <a:r>
              <a:rPr b="0" i="1" lang="ru" sz="4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a,b,c.</a:t>
            </a:r>
            <a:endParaRPr b="0" i="1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ga3c4e1ebc9_0_280"/>
          <p:cNvSpPr txBox="1"/>
          <p:nvPr/>
        </p:nvSpPr>
        <p:spPr>
          <a:xfrm>
            <a:off x="3358550" y="5024475"/>
            <a:ext cx="76227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SVM находит оптимальную разделяющую поверхность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ga3c4e1ebc9_0_280"/>
          <p:cNvSpPr txBox="1"/>
          <p:nvPr/>
        </p:nvSpPr>
        <p:spPr>
          <a:xfrm>
            <a:off x="3358550" y="7577175"/>
            <a:ext cx="66633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Максимизирует «зазор»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ga3c4e1ebc9_0_280"/>
          <p:cNvSpPr/>
          <p:nvPr/>
        </p:nvSpPr>
        <p:spPr>
          <a:xfrm rot="5400000">
            <a:off x="1683924" y="2966824"/>
            <a:ext cx="480250" cy="752902"/>
          </a:xfrm>
          <a:custGeom>
            <a:rect b="b" l="l" r="r" t="t"/>
            <a:pathLst>
              <a:path extrusionOk="0" h="204454" w="130414">
                <a:moveTo>
                  <a:pt x="65106" y="0"/>
                </a:moveTo>
                <a:cubicBezTo>
                  <a:pt x="62885" y="0"/>
                  <a:pt x="60665" y="858"/>
                  <a:pt x="58949" y="2574"/>
                </a:cubicBezTo>
                <a:lnTo>
                  <a:pt x="3432" y="58899"/>
                </a:lnTo>
                <a:cubicBezTo>
                  <a:pt x="0" y="62532"/>
                  <a:pt x="0" y="67983"/>
                  <a:pt x="3432" y="71415"/>
                </a:cubicBezTo>
                <a:cubicBezTo>
                  <a:pt x="5148" y="73232"/>
                  <a:pt x="7369" y="74140"/>
                  <a:pt x="9590" y="74140"/>
                </a:cubicBezTo>
                <a:cubicBezTo>
                  <a:pt x="11810" y="74140"/>
                  <a:pt x="14031" y="73232"/>
                  <a:pt x="15747" y="71415"/>
                </a:cubicBezTo>
                <a:lnTo>
                  <a:pt x="56324" y="30232"/>
                </a:lnTo>
                <a:lnTo>
                  <a:pt x="56324" y="194157"/>
                </a:lnTo>
                <a:cubicBezTo>
                  <a:pt x="56324" y="194561"/>
                  <a:pt x="56324" y="195167"/>
                  <a:pt x="56324" y="195570"/>
                </a:cubicBezTo>
                <a:cubicBezTo>
                  <a:pt x="56324" y="200415"/>
                  <a:pt x="60362" y="204453"/>
                  <a:pt x="65207" y="204453"/>
                </a:cubicBezTo>
                <a:cubicBezTo>
                  <a:pt x="70052" y="204453"/>
                  <a:pt x="74089" y="200415"/>
                  <a:pt x="74089" y="195570"/>
                </a:cubicBezTo>
                <a:cubicBezTo>
                  <a:pt x="74089" y="195167"/>
                  <a:pt x="73888" y="194561"/>
                  <a:pt x="73888" y="194157"/>
                </a:cubicBezTo>
                <a:lnTo>
                  <a:pt x="73888" y="30232"/>
                </a:lnTo>
                <a:lnTo>
                  <a:pt x="114667" y="71415"/>
                </a:lnTo>
                <a:cubicBezTo>
                  <a:pt x="116383" y="73232"/>
                  <a:pt x="118603" y="74140"/>
                  <a:pt x="120824" y="74140"/>
                </a:cubicBezTo>
                <a:cubicBezTo>
                  <a:pt x="123045" y="74140"/>
                  <a:pt x="125265" y="73232"/>
                  <a:pt x="126981" y="71415"/>
                </a:cubicBezTo>
                <a:cubicBezTo>
                  <a:pt x="130413" y="67983"/>
                  <a:pt x="130413" y="62532"/>
                  <a:pt x="126981" y="58899"/>
                </a:cubicBezTo>
                <a:lnTo>
                  <a:pt x="71263" y="2574"/>
                </a:lnTo>
                <a:cubicBezTo>
                  <a:pt x="69547" y="858"/>
                  <a:pt x="67327" y="0"/>
                  <a:pt x="65106" y="0"/>
                </a:cubicBez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a3c4e1ebc9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3650" y="2102625"/>
            <a:ext cx="4857500" cy="714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3c4e1ebc9_0_294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6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Максимальный зазор</a:t>
            </a:r>
            <a:endParaRPr b="0" i="0" sz="6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6" name="Google Shape;296;ga3c4e1ebc9_0_294"/>
          <p:cNvSpPr txBox="1"/>
          <p:nvPr/>
        </p:nvSpPr>
        <p:spPr>
          <a:xfrm>
            <a:off x="720725" y="2400225"/>
            <a:ext cx="8131200" cy="6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 – нормаль к </a:t>
            </a:r>
            <a:b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разделяющей плоскости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0" i="0" lang="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 sample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="0" i="0" lang="ru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- класс sample i </a:t>
            </a: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+1</a:t>
            </a: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-1</a:t>
            </a: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(важно, не {</a:t>
            </a: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0, 1}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Классификатор: f(x</a:t>
            </a:r>
            <a:r>
              <a:rPr b="0" i="0" lang="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 = sign(               </a:t>
            </a: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Зазор для точки x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Char char="●"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Зазор всего датасета – минимум зазора для всех точек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7" name="Google Shape;297;ga3c4e1ebc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6571850"/>
            <a:ext cx="19240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a3c4e1ebc9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5925" y="2119100"/>
            <a:ext cx="9275801" cy="66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a3c4e1ebc9_0_294"/>
          <p:cNvPicPr preferRelativeResize="0"/>
          <p:nvPr/>
        </p:nvPicPr>
        <p:blipFill rotWithShape="1">
          <a:blip r:embed="rId3">
            <a:alphaModFix/>
          </a:blip>
          <a:srcRect b="53064" l="39871" r="0" t="4402"/>
          <a:stretch/>
        </p:blipFill>
        <p:spPr>
          <a:xfrm>
            <a:off x="6288225" y="5781875"/>
            <a:ext cx="1548700" cy="6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c4e1ebc9_0_309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7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Формула</a:t>
            </a:r>
            <a:endParaRPr b="0" i="0" sz="7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5" name="Google Shape;305;ga3c4e1ebc9_0_309"/>
          <p:cNvSpPr txBox="1"/>
          <p:nvPr/>
        </p:nvSpPr>
        <p:spPr>
          <a:xfrm>
            <a:off x="716825" y="2061925"/>
            <a:ext cx="10241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 получаем задачу оптимизации: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ga3c4e1ebc9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25" y="3428525"/>
            <a:ext cx="101727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a3c4e1ebc9_0_309"/>
          <p:cNvSpPr/>
          <p:nvPr/>
        </p:nvSpPr>
        <p:spPr>
          <a:xfrm>
            <a:off x="856200" y="3143825"/>
            <a:ext cx="11801700" cy="26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8" name="Google Shape;308;ga3c4e1ebc9_0_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950" y="7275325"/>
            <a:ext cx="802005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a3c4e1ebc9_0_309"/>
          <p:cNvSpPr/>
          <p:nvPr/>
        </p:nvSpPr>
        <p:spPr>
          <a:xfrm>
            <a:off x="856200" y="7002325"/>
            <a:ext cx="11801700" cy="26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ga3c4e1ebc9_0_309"/>
          <p:cNvSpPr txBox="1"/>
          <p:nvPr/>
        </p:nvSpPr>
        <p:spPr>
          <a:xfrm>
            <a:off x="716825" y="5919375"/>
            <a:ext cx="10241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Перепишем в более понятном виде: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3c4e1ebc9_0_323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8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Non-linear SVMs</a:t>
            </a:r>
            <a:endParaRPr b="0" i="0" sz="8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6" name="Google Shape;316;ga3c4e1ebc9_0_323"/>
          <p:cNvSpPr/>
          <p:nvPr/>
        </p:nvSpPr>
        <p:spPr>
          <a:xfrm>
            <a:off x="704850" y="212407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a3c4e1ebc9_0_323"/>
          <p:cNvSpPr/>
          <p:nvPr/>
        </p:nvSpPr>
        <p:spPr>
          <a:xfrm>
            <a:off x="704850" y="458152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a3c4e1ebc9_0_323"/>
          <p:cNvSpPr/>
          <p:nvPr/>
        </p:nvSpPr>
        <p:spPr>
          <a:xfrm>
            <a:off x="704850" y="703897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a3c4e1ebc9_0_323"/>
          <p:cNvSpPr txBox="1"/>
          <p:nvPr/>
        </p:nvSpPr>
        <p:spPr>
          <a:xfrm>
            <a:off x="3358550" y="2567025"/>
            <a:ext cx="66633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Линейно разделимые датасеты хорошо классифицируются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ga3c4e1ebc9_0_323"/>
          <p:cNvSpPr txBox="1"/>
          <p:nvPr/>
        </p:nvSpPr>
        <p:spPr>
          <a:xfrm>
            <a:off x="3358550" y="5024475"/>
            <a:ext cx="67842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Но что делать, если они не линейно разделимы?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ga3c4e1ebc9_0_323"/>
          <p:cNvSpPr txBox="1"/>
          <p:nvPr/>
        </p:nvSpPr>
        <p:spPr>
          <a:xfrm>
            <a:off x="3358550" y="7577175"/>
            <a:ext cx="66633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Можно попробовать отобразить данные в пр-во более высокой размерности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ga3c4e1ebc9_0_323"/>
          <p:cNvSpPr/>
          <p:nvPr/>
        </p:nvSpPr>
        <p:spPr>
          <a:xfrm rot="5400000">
            <a:off x="1683924" y="2966824"/>
            <a:ext cx="480250" cy="752902"/>
          </a:xfrm>
          <a:custGeom>
            <a:rect b="b" l="l" r="r" t="t"/>
            <a:pathLst>
              <a:path extrusionOk="0" h="204454" w="130414">
                <a:moveTo>
                  <a:pt x="65106" y="0"/>
                </a:moveTo>
                <a:cubicBezTo>
                  <a:pt x="62885" y="0"/>
                  <a:pt x="60665" y="858"/>
                  <a:pt x="58949" y="2574"/>
                </a:cubicBezTo>
                <a:lnTo>
                  <a:pt x="3432" y="58899"/>
                </a:lnTo>
                <a:cubicBezTo>
                  <a:pt x="0" y="62532"/>
                  <a:pt x="0" y="67983"/>
                  <a:pt x="3432" y="71415"/>
                </a:cubicBezTo>
                <a:cubicBezTo>
                  <a:pt x="5148" y="73232"/>
                  <a:pt x="7369" y="74140"/>
                  <a:pt x="9590" y="74140"/>
                </a:cubicBezTo>
                <a:cubicBezTo>
                  <a:pt x="11810" y="74140"/>
                  <a:pt x="14031" y="73232"/>
                  <a:pt x="15747" y="71415"/>
                </a:cubicBezTo>
                <a:lnTo>
                  <a:pt x="56324" y="30232"/>
                </a:lnTo>
                <a:lnTo>
                  <a:pt x="56324" y="194157"/>
                </a:lnTo>
                <a:cubicBezTo>
                  <a:pt x="56324" y="194561"/>
                  <a:pt x="56324" y="195167"/>
                  <a:pt x="56324" y="195570"/>
                </a:cubicBezTo>
                <a:cubicBezTo>
                  <a:pt x="56324" y="200415"/>
                  <a:pt x="60362" y="204453"/>
                  <a:pt x="65207" y="204453"/>
                </a:cubicBezTo>
                <a:cubicBezTo>
                  <a:pt x="70052" y="204453"/>
                  <a:pt x="74089" y="200415"/>
                  <a:pt x="74089" y="195570"/>
                </a:cubicBezTo>
                <a:cubicBezTo>
                  <a:pt x="74089" y="195167"/>
                  <a:pt x="73888" y="194561"/>
                  <a:pt x="73888" y="194157"/>
                </a:cubicBezTo>
                <a:lnTo>
                  <a:pt x="73888" y="30232"/>
                </a:lnTo>
                <a:lnTo>
                  <a:pt x="114667" y="71415"/>
                </a:lnTo>
                <a:cubicBezTo>
                  <a:pt x="116383" y="73232"/>
                  <a:pt x="118603" y="74140"/>
                  <a:pt x="120824" y="74140"/>
                </a:cubicBezTo>
                <a:cubicBezTo>
                  <a:pt x="123045" y="74140"/>
                  <a:pt x="125265" y="73232"/>
                  <a:pt x="126981" y="71415"/>
                </a:cubicBezTo>
                <a:cubicBezTo>
                  <a:pt x="130413" y="67983"/>
                  <a:pt x="130413" y="62532"/>
                  <a:pt x="126981" y="58899"/>
                </a:cubicBezTo>
                <a:lnTo>
                  <a:pt x="71263" y="2574"/>
                </a:lnTo>
                <a:cubicBezTo>
                  <a:pt x="69547" y="858"/>
                  <a:pt x="67327" y="0"/>
                  <a:pt x="65106" y="0"/>
                </a:cubicBez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a3c4e1ebc9_0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1853" y="2567025"/>
            <a:ext cx="6758848" cy="12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a3c4e1ebc9_0_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1854" y="5072104"/>
            <a:ext cx="7371014" cy="12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a3c4e1ebc9_0_323"/>
          <p:cNvPicPr preferRelativeResize="0"/>
          <p:nvPr/>
        </p:nvPicPr>
        <p:blipFill rotWithShape="1">
          <a:blip r:embed="rId5">
            <a:alphaModFix/>
          </a:blip>
          <a:srcRect b="0" l="0" r="0" t="1438"/>
          <a:stretch/>
        </p:blipFill>
        <p:spPr>
          <a:xfrm>
            <a:off x="10021900" y="6726699"/>
            <a:ext cx="7553326" cy="306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3c4e1ebc9_0_360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67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«Kernel Trick»</a:t>
            </a:r>
            <a:endParaRPr b="0" i="0" sz="67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1" name="Google Shape;331;ga3c4e1ebc9_0_360"/>
          <p:cNvSpPr txBox="1"/>
          <p:nvPr/>
        </p:nvSpPr>
        <p:spPr>
          <a:xfrm>
            <a:off x="720725" y="2124075"/>
            <a:ext cx="164463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700"/>
              <a:buFont typeface="Proxima Nova"/>
              <a:buChar char="●"/>
            </a:pPr>
            <a:r>
              <a:rPr b="0" i="0" lang="ru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SVM зависит от скалярного произведения </a:t>
            </a:r>
            <a:endParaRPr sz="3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700"/>
              <a:buFont typeface="Proxima Nova"/>
              <a:buChar char="●"/>
            </a:pPr>
            <a:r>
              <a:rPr b="0" i="0" lang="ru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 каждая точка отображается в пр-во более высокой размерности при помощи Ф: x → φ(x), тогда скалярное произведение становится:</a:t>
            </a:r>
            <a:endParaRPr b="0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700"/>
              <a:buFont typeface="Proxima Nova"/>
              <a:buChar char="●"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25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700"/>
              <a:buFont typeface="Proxima Nova"/>
              <a:buChar char="●"/>
            </a:pPr>
            <a:r>
              <a:rPr b="0" i="0" lang="ru" sz="3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Функция ядра - это функция, соответствующая скалярному произведению в пр-ве более высокой размерности</a:t>
            </a:r>
            <a:endParaRPr b="0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ga3c4e1ebc9_0_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375" y="1783950"/>
            <a:ext cx="41529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a3c4e1ebc9_0_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25" y="4518900"/>
            <a:ext cx="55435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9d1b3c6e51_0_1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9d1b3c6e51_0_1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9d1b3c6e51_0_1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9d1b3c6e51_0_1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9d1b3c6e51_0_1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9" name="Google Shape;139;g9d1b3c6e51_0_1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9d1b3c6e51_0_1"/>
          <p:cNvSpPr txBox="1"/>
          <p:nvPr/>
        </p:nvSpPr>
        <p:spPr>
          <a:xfrm>
            <a:off x="533400" y="1181100"/>
            <a:ext cx="10209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Цели занятия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1" name="Google Shape;141;g9d1b3c6e51_0_1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3c4e1ebc9_0_375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8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Kernels</a:t>
            </a:r>
            <a:endParaRPr b="0" i="0" sz="8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9" name="Google Shape;339;ga3c4e1ebc9_0_375"/>
          <p:cNvSpPr txBox="1"/>
          <p:nvPr/>
        </p:nvSpPr>
        <p:spPr>
          <a:xfrm>
            <a:off x="720725" y="2124075"/>
            <a:ext cx="164463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4200"/>
              <a:buFont typeface="Proxima Nova"/>
              <a:buChar char="●"/>
            </a:pPr>
            <a:r>
              <a:rPr lang="ru" sz="4200">
                <a:latin typeface="Proxima Nova"/>
                <a:ea typeface="Proxima Nova"/>
                <a:cs typeface="Proxima Nova"/>
                <a:sym typeface="Proxima Nova"/>
              </a:rPr>
              <a:t>Полиномиальное</a:t>
            </a:r>
            <a:endParaRPr sz="4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4200"/>
              <a:buFont typeface="Proxima Nova"/>
              <a:buChar char="●"/>
            </a:pPr>
            <a:r>
              <a:rPr lang="ru" sz="4200">
                <a:latin typeface="Proxima Nova"/>
                <a:ea typeface="Proxima Nova"/>
                <a:cs typeface="Proxima Nova"/>
                <a:sym typeface="Proxima Nova"/>
              </a:rPr>
              <a:t>Полиномиальное </a:t>
            </a:r>
            <a:endParaRPr sz="4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Proxima Nova"/>
                <a:ea typeface="Proxima Nova"/>
                <a:cs typeface="Proxima Nova"/>
                <a:sym typeface="Proxima Nova"/>
              </a:rPr>
              <a:t>со смещением</a:t>
            </a: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0" name="Google Shape;340;ga3c4e1ebc9_0_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475" y="2124075"/>
            <a:ext cx="5229226" cy="7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a3c4e1ebc9_0_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750" y="4119375"/>
            <a:ext cx="5863136" cy="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e0e83007fc_0_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38" y="2051339"/>
            <a:ext cx="15810724" cy="33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e0e83007fc_0_216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8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Kernels</a:t>
            </a:r>
            <a:endParaRPr b="0" i="0" sz="8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8" name="Google Shape;348;ge0e83007fc_0_216"/>
          <p:cNvSpPr txBox="1"/>
          <p:nvPr/>
        </p:nvSpPr>
        <p:spPr>
          <a:xfrm>
            <a:off x="720725" y="2051350"/>
            <a:ext cx="164463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4200"/>
              <a:buFont typeface="Proxima Nova"/>
              <a:buChar char="●"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8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4200"/>
              <a:buFont typeface="Proxima Nova"/>
              <a:buChar char="●"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0e83007fc_0_227"/>
          <p:cNvSpPr txBox="1"/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ga3c4e1ebc9_0_391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ga3c4e1ebc9_0_391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ga3c4e1ebc9_0_391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a3c4e1ebc9_0_391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a3c4e1ebc9_0_391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3" name="Google Shape;363;ga3c4e1ebc9_0_391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a3c4e1ebc9_0_391"/>
          <p:cNvSpPr txBox="1"/>
          <p:nvPr/>
        </p:nvSpPr>
        <p:spPr>
          <a:xfrm>
            <a:off x="533400" y="1181100"/>
            <a:ext cx="12804299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мы сегодня узнали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5" name="Google Shape;365;ga3c4e1ebc9_0_391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3c4e1ebc9_0_383"/>
          <p:cNvSpPr txBox="1"/>
          <p:nvPr/>
        </p:nvSpPr>
        <p:spPr>
          <a:xfrm>
            <a:off x="736325" y="2419550"/>
            <a:ext cx="9587700" cy="6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Вспомнили основы теории вероятностей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Изучили линейные модели и требования к ним на основе функции правдоподобия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Реализовали логистическую регрессию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Изучили алгоритм градиентного спуска 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 потренировались в его реализации</a:t>
            </a: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1" name="Google Shape;371;ga3c4e1ebc9_0_383"/>
          <p:cNvCxnSpPr/>
          <p:nvPr/>
        </p:nvCxnSpPr>
        <p:spPr>
          <a:xfrm>
            <a:off x="712050" y="91063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ga3c4e1ebc9_0_383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8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занятия</a:t>
            </a:r>
            <a:endParaRPr b="0" i="0" sz="8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3" name="Google Shape;373;ga3c4e1ebc9_0_383"/>
          <p:cNvSpPr txBox="1"/>
          <p:nvPr/>
        </p:nvSpPr>
        <p:spPr>
          <a:xfrm>
            <a:off x="569250" y="8892975"/>
            <a:ext cx="14993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a3c4e1ebc9_0_402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ga3c4e1ebc9_0_402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ga3c4e1ebc9_0_402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ga3c4e1ebc9_0_402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a3c4e1ebc9_0_402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9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3" name="Google Shape;383;ga3c4e1ebc9_0_402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a3c4e1ebc9_0_402"/>
          <p:cNvSpPr txBox="1"/>
          <p:nvPr/>
        </p:nvSpPr>
        <p:spPr>
          <a:xfrm>
            <a:off x="533400" y="1181100"/>
            <a:ext cx="12804299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Полезные материалы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5" name="Google Shape;385;ga3c4e1ebc9_0_402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3c4e1ebc9_0_413"/>
          <p:cNvSpPr/>
          <p:nvPr/>
        </p:nvSpPr>
        <p:spPr>
          <a:xfrm>
            <a:off x="704850" y="212407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4BD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a3c4e1ebc9_0_413"/>
          <p:cNvSpPr/>
          <p:nvPr/>
        </p:nvSpPr>
        <p:spPr>
          <a:xfrm>
            <a:off x="704850" y="4581525"/>
            <a:ext cx="2438400" cy="24384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a3c4e1ebc9_0_413"/>
          <p:cNvSpPr txBox="1"/>
          <p:nvPr/>
        </p:nvSpPr>
        <p:spPr>
          <a:xfrm>
            <a:off x="3358550" y="2567025"/>
            <a:ext cx="114705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Статья о линейных моделях в ODS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https://habrahabr.ru/company/ods/blog/323890/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ga3c4e1ebc9_0_413"/>
          <p:cNvSpPr txBox="1"/>
          <p:nvPr/>
        </p:nvSpPr>
        <p:spPr>
          <a:xfrm>
            <a:off x="3358550" y="5024475"/>
            <a:ext cx="116784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Курс «Основы статистики» на Stepik.org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" sz="4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https:/stepik.org/course/Основы-статистики-76</a:t>
            </a:r>
            <a:endParaRPr b="0" i="0" sz="4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ga3c4e1ebc9_0_413"/>
          <p:cNvSpPr/>
          <p:nvPr/>
        </p:nvSpPr>
        <p:spPr>
          <a:xfrm rot="5400000">
            <a:off x="1683924" y="2966824"/>
            <a:ext cx="480250" cy="752902"/>
          </a:xfrm>
          <a:custGeom>
            <a:rect b="b" l="l" r="r" t="t"/>
            <a:pathLst>
              <a:path extrusionOk="0" h="204454" w="130414">
                <a:moveTo>
                  <a:pt x="65106" y="0"/>
                </a:moveTo>
                <a:cubicBezTo>
                  <a:pt x="62885" y="0"/>
                  <a:pt x="60665" y="858"/>
                  <a:pt x="58949" y="2574"/>
                </a:cubicBezTo>
                <a:lnTo>
                  <a:pt x="3432" y="58899"/>
                </a:lnTo>
                <a:cubicBezTo>
                  <a:pt x="0" y="62532"/>
                  <a:pt x="0" y="67983"/>
                  <a:pt x="3432" y="71415"/>
                </a:cubicBezTo>
                <a:cubicBezTo>
                  <a:pt x="5148" y="73232"/>
                  <a:pt x="7369" y="74140"/>
                  <a:pt x="9590" y="74140"/>
                </a:cubicBezTo>
                <a:cubicBezTo>
                  <a:pt x="11810" y="74140"/>
                  <a:pt x="14031" y="73232"/>
                  <a:pt x="15747" y="71415"/>
                </a:cubicBezTo>
                <a:lnTo>
                  <a:pt x="56324" y="30232"/>
                </a:lnTo>
                <a:lnTo>
                  <a:pt x="56324" y="194157"/>
                </a:lnTo>
                <a:cubicBezTo>
                  <a:pt x="56324" y="194561"/>
                  <a:pt x="56324" y="195167"/>
                  <a:pt x="56324" y="195570"/>
                </a:cubicBezTo>
                <a:cubicBezTo>
                  <a:pt x="56324" y="200415"/>
                  <a:pt x="60362" y="204453"/>
                  <a:pt x="65207" y="204453"/>
                </a:cubicBezTo>
                <a:cubicBezTo>
                  <a:pt x="70052" y="204453"/>
                  <a:pt x="74089" y="200415"/>
                  <a:pt x="74089" y="195570"/>
                </a:cubicBezTo>
                <a:cubicBezTo>
                  <a:pt x="74089" y="195167"/>
                  <a:pt x="73888" y="194561"/>
                  <a:pt x="73888" y="194157"/>
                </a:cubicBezTo>
                <a:lnTo>
                  <a:pt x="73888" y="30232"/>
                </a:lnTo>
                <a:lnTo>
                  <a:pt x="114667" y="71415"/>
                </a:lnTo>
                <a:cubicBezTo>
                  <a:pt x="116383" y="73232"/>
                  <a:pt x="118603" y="74140"/>
                  <a:pt x="120824" y="74140"/>
                </a:cubicBezTo>
                <a:cubicBezTo>
                  <a:pt x="123045" y="74140"/>
                  <a:pt x="125265" y="73232"/>
                  <a:pt x="126981" y="71415"/>
                </a:cubicBezTo>
                <a:cubicBezTo>
                  <a:pt x="130413" y="67983"/>
                  <a:pt x="130413" y="62532"/>
                  <a:pt x="126981" y="58899"/>
                </a:cubicBezTo>
                <a:lnTo>
                  <a:pt x="71263" y="2574"/>
                </a:lnTo>
                <a:cubicBezTo>
                  <a:pt x="69547" y="858"/>
                  <a:pt x="67327" y="0"/>
                  <a:pt x="65106" y="0"/>
                </a:cubicBez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ga3c4e1ebc9_0_429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ga3c4e1ebc9_0_429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ga3c4e1ebc9_0_429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ga3c4e1ebc9_0_429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3" name="Google Shape;403;ga3c4e1ebc9_0_429"/>
          <p:cNvSpPr/>
          <p:nvPr/>
        </p:nvSpPr>
        <p:spPr>
          <a:xfrm>
            <a:off x="14381270" y="754362"/>
            <a:ext cx="3904200" cy="3904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a3c4e1ebc9_0_429"/>
          <p:cNvSpPr txBox="1"/>
          <p:nvPr/>
        </p:nvSpPr>
        <p:spPr>
          <a:xfrm>
            <a:off x="552450" y="5200650"/>
            <a:ext cx="97917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ru" sz="10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Спасибо за внимание!</a:t>
            </a:r>
            <a:endParaRPr b="0" i="0" sz="10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5" name="Google Shape;405;ga3c4e1ebc9_0_429"/>
          <p:cNvSpPr/>
          <p:nvPr/>
        </p:nvSpPr>
        <p:spPr>
          <a:xfrm>
            <a:off x="14381270" y="4684971"/>
            <a:ext cx="3904200" cy="3904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3c4e1ebc9_0_429"/>
          <p:cNvSpPr/>
          <p:nvPr/>
        </p:nvSpPr>
        <p:spPr>
          <a:xfrm>
            <a:off x="10477071" y="754362"/>
            <a:ext cx="3904200" cy="39042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a3c4e1ebc9_0_429"/>
          <p:cNvGrpSpPr/>
          <p:nvPr/>
        </p:nvGrpSpPr>
        <p:grpSpPr>
          <a:xfrm>
            <a:off x="5357912" y="8883531"/>
            <a:ext cx="683869" cy="683869"/>
            <a:chOff x="1190625" y="238125"/>
            <a:chExt cx="4905800" cy="4905800"/>
          </a:xfrm>
        </p:grpSpPr>
        <p:sp>
          <p:nvSpPr>
            <p:cNvPr id="408" name="Google Shape;408;ga3c4e1ebc9_0_429"/>
            <p:cNvSpPr/>
            <p:nvPr/>
          </p:nvSpPr>
          <p:spPr>
            <a:xfrm>
              <a:off x="1190625" y="238125"/>
              <a:ext cx="4905800" cy="4905800"/>
            </a:xfrm>
            <a:custGeom>
              <a:rect b="b" l="l" r="r" t="t"/>
              <a:pathLst>
                <a:path extrusionOk="0" h="196232" w="196232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a3c4e1ebc9_0_429"/>
            <p:cNvSpPr/>
            <p:nvPr/>
          </p:nvSpPr>
          <p:spPr>
            <a:xfrm>
              <a:off x="3136650" y="1629200"/>
              <a:ext cx="1109925" cy="2034850"/>
            </a:xfrm>
            <a:custGeom>
              <a:rect b="b" l="l" r="r" t="t"/>
              <a:pathLst>
                <a:path extrusionOk="0" h="81394" w="44397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ga3c4e1ebc9_0_429"/>
          <p:cNvSpPr txBox="1"/>
          <p:nvPr/>
        </p:nvSpPr>
        <p:spPr>
          <a:xfrm>
            <a:off x="6096000" y="8940675"/>
            <a:ext cx="2504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fb.com/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ga3c4e1ebc9_0_429"/>
          <p:cNvGrpSpPr/>
          <p:nvPr/>
        </p:nvGrpSpPr>
        <p:grpSpPr>
          <a:xfrm>
            <a:off x="10037010" y="8897795"/>
            <a:ext cx="684060" cy="684060"/>
            <a:chOff x="1190625" y="238125"/>
            <a:chExt cx="5186200" cy="5186200"/>
          </a:xfrm>
        </p:grpSpPr>
        <p:sp>
          <p:nvSpPr>
            <p:cNvPr id="412" name="Google Shape;412;ga3c4e1ebc9_0_429"/>
            <p:cNvSpPr/>
            <p:nvPr/>
          </p:nvSpPr>
          <p:spPr>
            <a:xfrm>
              <a:off x="1190625" y="238125"/>
              <a:ext cx="5186200" cy="5186200"/>
            </a:xfrm>
            <a:custGeom>
              <a:rect b="b" l="l" r="r" t="t"/>
              <a:pathLst>
                <a:path extrusionOk="0" h="207448" w="207448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a3c4e1ebc9_0_429"/>
            <p:cNvSpPr/>
            <p:nvPr/>
          </p:nvSpPr>
          <p:spPr>
            <a:xfrm>
              <a:off x="2761650" y="1809150"/>
              <a:ext cx="2137575" cy="2178450"/>
            </a:xfrm>
            <a:custGeom>
              <a:rect b="b" l="l" r="r" t="t"/>
              <a:pathLst>
                <a:path extrusionOk="0" h="87138" w="85503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ga3c4e1ebc9_0_429"/>
          <p:cNvSpPr txBox="1"/>
          <p:nvPr/>
        </p:nvSpPr>
        <p:spPr>
          <a:xfrm>
            <a:off x="10781875" y="8940675"/>
            <a:ext cx="25041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mail@mail.com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736325" y="2419550"/>
            <a:ext cx="12510600" cy="6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lang="ru" sz="3600">
                <a:latin typeface="Proxima Nova"/>
                <a:ea typeface="Proxima Nova"/>
                <a:cs typeface="Proxima Nova"/>
                <a:sym typeface="Proxima Nova"/>
              </a:rPr>
              <a:t>Рассмотреть задачу классификации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lang="ru" sz="3600">
                <a:latin typeface="Proxima Nova"/>
                <a:ea typeface="Proxima Nova"/>
                <a:cs typeface="Proxima Nova"/>
                <a:sym typeface="Proxima Nova"/>
              </a:rPr>
              <a:t>Рассмотреть линейный классификатор</a:t>
            </a:r>
            <a:b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roxima Nova"/>
              <a:buChar char="●"/>
            </a:pPr>
            <a:r>
              <a:rPr lang="ru" sz="3600">
                <a:latin typeface="Proxima Nova"/>
                <a:ea typeface="Proxima Nova"/>
                <a:cs typeface="Proxima Nova"/>
                <a:sym typeface="Proxima Nova"/>
              </a:rPr>
              <a:t>Рассмотреть варианты линейного классификатора. Логистическую регрессию и SVM</a:t>
            </a:r>
            <a:r>
              <a:rPr b="0" i="0" lang="ru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7" name="Google Shape;147;p4"/>
          <p:cNvCxnSpPr/>
          <p:nvPr/>
        </p:nvCxnSpPr>
        <p:spPr>
          <a:xfrm>
            <a:off x="712050" y="91063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4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69250" y="8892975"/>
            <a:ext cx="14993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D0A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9d1b3c6e51_0_15"/>
          <p:cNvCxnSpPr/>
          <p:nvPr/>
        </p:nvCxnSpPr>
        <p:spPr>
          <a:xfrm>
            <a:off x="710600" y="7188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9d1b3c6e51_0_15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g9d1b3c6e51_0_15"/>
          <p:cNvCxnSpPr/>
          <p:nvPr/>
        </p:nvCxnSpPr>
        <p:spPr>
          <a:xfrm>
            <a:off x="5369775" y="8605550"/>
            <a:ext cx="12200699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g9d1b3c6e51_0_15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9d1b3c6e51_0_15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9" name="Google Shape;159;g9d1b3c6e51_0_15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9d1b3c6e51_0_15"/>
          <p:cNvSpPr txBox="1"/>
          <p:nvPr/>
        </p:nvSpPr>
        <p:spPr>
          <a:xfrm>
            <a:off x="533400" y="1181100"/>
            <a:ext cx="10209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 чем поговорим 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ru" sz="75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 что сделаем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g9d1b3c6e51_0_15"/>
          <p:cNvSpPr txBox="1"/>
          <p:nvPr/>
        </p:nvSpPr>
        <p:spPr>
          <a:xfrm>
            <a:off x="581025" y="8691275"/>
            <a:ext cx="4676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3"/>
          <p:cNvCxnSpPr/>
          <p:nvPr/>
        </p:nvCxnSpPr>
        <p:spPr>
          <a:xfrm>
            <a:off x="712050" y="9106350"/>
            <a:ext cx="16863901" cy="0"/>
          </a:xfrm>
          <a:prstGeom prst="straightConnector1">
            <a:avLst/>
          </a:prstGeom>
          <a:noFill/>
          <a:ln cap="flat" cmpd="sng" w="19050">
            <a:solidFill>
              <a:srgbClr val="2728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 txBox="1"/>
          <p:nvPr/>
        </p:nvSpPr>
        <p:spPr>
          <a:xfrm>
            <a:off x="542925" y="695325"/>
            <a:ext cx="17244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b="0" i="0" lang="ru" sz="8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План занятия</a:t>
            </a:r>
            <a:endParaRPr b="0" i="0" sz="8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569250" y="8892975"/>
            <a:ext cx="14993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719359" y="2369809"/>
            <a:ext cx="1408760" cy="1408760"/>
            <a:chOff x="5372100" y="3505200"/>
            <a:chExt cx="666900" cy="666900"/>
          </a:xfrm>
        </p:grpSpPr>
        <p:sp>
          <p:nvSpPr>
            <p:cNvPr id="170" name="Google Shape;170;p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5440737" y="3563476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ru" sz="3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b="0" i="0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72" name="Google Shape;172;p3"/>
          <p:cNvSpPr txBox="1"/>
          <p:nvPr/>
        </p:nvSpPr>
        <p:spPr>
          <a:xfrm>
            <a:off x="2414701" y="2753932"/>
            <a:ext cx="11098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Задача классификации</a:t>
            </a: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719359" y="3801913"/>
            <a:ext cx="1408760" cy="1408760"/>
            <a:chOff x="5372100" y="3505200"/>
            <a:chExt cx="666900" cy="666900"/>
          </a:xfrm>
        </p:grpSpPr>
        <p:sp>
          <p:nvSpPr>
            <p:cNvPr id="174" name="Google Shape;174;p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5451851" y="3563476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ru" sz="3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b="0" i="0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719359" y="5245755"/>
            <a:ext cx="1408760" cy="1408760"/>
            <a:chOff x="5372100" y="3505200"/>
            <a:chExt cx="666900" cy="666900"/>
          </a:xfrm>
        </p:grpSpPr>
        <p:sp>
          <p:nvSpPr>
            <p:cNvPr id="177" name="Google Shape;177;p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5451851" y="3563476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ru" sz="3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b="0" i="0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79" name="Google Shape;179;p3"/>
          <p:cNvSpPr txBox="1"/>
          <p:nvPr/>
        </p:nvSpPr>
        <p:spPr>
          <a:xfrm>
            <a:off x="2516851" y="4198132"/>
            <a:ext cx="11098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" sz="3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Логистическая регрессия: практическое задание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2516851" y="5642332"/>
            <a:ext cx="11098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719355" y="6689578"/>
            <a:ext cx="1408760" cy="1408760"/>
            <a:chOff x="5372100" y="3505200"/>
            <a:chExt cx="666900" cy="666900"/>
          </a:xfrm>
        </p:grpSpPr>
        <p:sp>
          <p:nvSpPr>
            <p:cNvPr id="182" name="Google Shape;182;p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28575">
              <a:solidFill>
                <a:srgbClr val="4BD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5451851" y="3563476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ru" sz="3200"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b="0" i="0" sz="3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184" name="Google Shape;184;p3"/>
          <p:cNvSpPr txBox="1"/>
          <p:nvPr/>
        </p:nvSpPr>
        <p:spPr>
          <a:xfrm>
            <a:off x="2516851" y="7073707"/>
            <a:ext cx="11098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>
                <a:latin typeface="Proxima Nova"/>
                <a:ea typeface="Proxima Nova"/>
                <a:cs typeface="Proxima Nova"/>
                <a:sym typeface="Proxima Nova"/>
              </a:rPr>
              <a:t>Практика</a:t>
            </a:r>
            <a:endParaRPr b="0" i="0" sz="3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0e83007fc_0_138"/>
          <p:cNvSpPr txBox="1"/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190" name="Google Shape;190;ge0e83007fc_0_138"/>
          <p:cNvSpPr/>
          <p:nvPr/>
        </p:nvSpPr>
        <p:spPr>
          <a:xfrm>
            <a:off x="13544550" y="3848125"/>
            <a:ext cx="4743300" cy="4743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0e83007fc_0_138"/>
          <p:cNvSpPr txBox="1"/>
          <p:nvPr/>
        </p:nvSpPr>
        <p:spPr>
          <a:xfrm>
            <a:off x="13544550" y="563880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ru" sz="7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75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2" name="Google Shape;192;ge0e83007fc_0_138"/>
          <p:cNvSpPr/>
          <p:nvPr/>
        </p:nvSpPr>
        <p:spPr>
          <a:xfrm>
            <a:off x="8782200" y="3848125"/>
            <a:ext cx="4743300" cy="4743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e83007fc_0_7"/>
          <p:cNvSpPr txBox="1"/>
          <p:nvPr/>
        </p:nvSpPr>
        <p:spPr>
          <a:xfrm>
            <a:off x="1110900" y="2618425"/>
            <a:ext cx="16066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222222"/>
                </a:solidFill>
                <a:highlight>
                  <a:srgbClr val="FFFFFF"/>
                </a:highlight>
              </a:rPr>
              <a:t>Линейный классификатор - решает задачу разделения признакового пространства на две части, в каждом из которых находиться свой класс.</a:t>
            </a:r>
            <a:endParaRPr sz="3100"/>
          </a:p>
        </p:txBody>
      </p:sp>
      <p:sp>
        <p:nvSpPr>
          <p:cNvPr id="198" name="Google Shape;198;ge0e83007fc_0_7"/>
          <p:cNvSpPr txBox="1"/>
          <p:nvPr/>
        </p:nvSpPr>
        <p:spPr>
          <a:xfrm>
            <a:off x="1110900" y="1367000"/>
            <a:ext cx="1578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222222"/>
                </a:solidFill>
                <a:highlight>
                  <a:schemeClr val="lt1"/>
                </a:highlight>
              </a:rPr>
              <a:t>К</a:t>
            </a:r>
            <a:r>
              <a:rPr b="1" lang="ru" sz="3000">
                <a:solidFill>
                  <a:srgbClr val="222222"/>
                </a:solidFill>
                <a:highlight>
                  <a:schemeClr val="lt1"/>
                </a:highlight>
              </a:rPr>
              <a:t>лассификации</a:t>
            </a:r>
            <a:r>
              <a:rPr lang="ru" sz="3000">
                <a:solidFill>
                  <a:srgbClr val="222222"/>
                </a:solidFill>
                <a:highlight>
                  <a:schemeClr val="lt1"/>
                </a:highlight>
              </a:rPr>
              <a:t> – задача </a:t>
            </a:r>
            <a:r>
              <a:rPr i="1" lang="ru" sz="3000">
                <a:solidFill>
                  <a:srgbClr val="222222"/>
                </a:solidFill>
                <a:highlight>
                  <a:schemeClr val="lt1"/>
                </a:highlight>
              </a:rPr>
              <a:t>предсказания ответа</a:t>
            </a:r>
            <a:r>
              <a:rPr lang="ru" sz="3000">
                <a:solidFill>
                  <a:srgbClr val="222222"/>
                </a:solidFill>
                <a:highlight>
                  <a:schemeClr val="lt1"/>
                </a:highlight>
              </a:rPr>
              <a:t> из </a:t>
            </a:r>
            <a:r>
              <a:rPr b="1" i="1" lang="ru" sz="3000">
                <a:solidFill>
                  <a:srgbClr val="222222"/>
                </a:solidFill>
                <a:highlight>
                  <a:schemeClr val="lt1"/>
                </a:highlight>
              </a:rPr>
              <a:t>конечного</a:t>
            </a:r>
            <a:r>
              <a:rPr lang="ru" sz="3000">
                <a:solidFill>
                  <a:srgbClr val="222222"/>
                </a:solidFill>
                <a:highlight>
                  <a:schemeClr val="lt1"/>
                </a:highlight>
              </a:rPr>
              <a:t> множества вариантов</a:t>
            </a:r>
            <a:r>
              <a:rPr lang="ru" sz="3000">
                <a:solidFill>
                  <a:srgbClr val="222222"/>
                </a:solidFill>
                <a:highlight>
                  <a:schemeClr val="lt1"/>
                </a:highlight>
              </a:rPr>
              <a:t>. </a:t>
            </a:r>
            <a:endParaRPr sz="30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pic>
        <p:nvPicPr>
          <p:cNvPr id="199" name="Google Shape;199;ge0e83007f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74" y="3900440"/>
            <a:ext cx="12392050" cy="507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0e83007fc_0_7"/>
          <p:cNvSpPr txBox="1"/>
          <p:nvPr/>
        </p:nvSpPr>
        <p:spPr>
          <a:xfrm>
            <a:off x="632550" y="8853350"/>
            <a:ext cx="170229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Линейная разделимость данных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e83007fc_0_153"/>
          <p:cNvSpPr txBox="1"/>
          <p:nvPr/>
        </p:nvSpPr>
        <p:spPr>
          <a:xfrm>
            <a:off x="820200" y="5729225"/>
            <a:ext cx="8721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50">
                <a:solidFill>
                  <a:schemeClr val="dk1"/>
                </a:solidFill>
                <a:highlight>
                  <a:srgbClr val="FFFFFF"/>
                </a:highlight>
              </a:rPr>
              <a:t>Отступ можно понимать как «степень погруженности» объекта в свой класс.</a:t>
            </a:r>
            <a:endParaRPr sz="3500"/>
          </a:p>
        </p:txBody>
      </p:sp>
      <p:sp>
        <p:nvSpPr>
          <p:cNvPr id="206" name="Google Shape;206;ge0e83007fc_0_153"/>
          <p:cNvSpPr txBox="1"/>
          <p:nvPr/>
        </p:nvSpPr>
        <p:spPr>
          <a:xfrm>
            <a:off x="629600" y="7994825"/>
            <a:ext cx="658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https://habr.com/ru/company/ods/blog/323890/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https://dyakonov.org/логистическая-функция-ошибки/#more-6139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ge0e83007fc_0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575" y="1826225"/>
            <a:ext cx="9583250" cy="663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e0e83007fc_0_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400" y="4058475"/>
            <a:ext cx="4391845" cy="1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0e83007fc_0_153"/>
          <p:cNvSpPr txBox="1"/>
          <p:nvPr/>
        </p:nvSpPr>
        <p:spPr>
          <a:xfrm>
            <a:off x="1160350" y="2181188"/>
            <a:ext cx="8721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50">
                <a:solidFill>
                  <a:schemeClr val="dk1"/>
                </a:solidFill>
                <a:highlight>
                  <a:srgbClr val="FFFFFF"/>
                </a:highlight>
              </a:rPr>
              <a:t>Отступ - расстояние от разделяющей гиперповерхности до объекта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e0e83007f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350" y="1422400"/>
            <a:ext cx="10647600" cy="870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0e83007fc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800" y="5309300"/>
            <a:ext cx="3534425" cy="1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0e83007fc_0_13"/>
          <p:cNvSpPr txBox="1"/>
          <p:nvPr/>
        </p:nvSpPr>
        <p:spPr>
          <a:xfrm>
            <a:off x="532000" y="3218250"/>
            <a:ext cx="6349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Proxima Nova"/>
                <a:ea typeface="Proxima Nova"/>
                <a:cs typeface="Proxima Nova"/>
                <a:sym typeface="Proxima Nova"/>
              </a:rPr>
              <a:t>Функция потерь </a:t>
            </a:r>
            <a:r>
              <a:rPr i="1" lang="ru" sz="310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ru" sz="3100">
                <a:latin typeface="Proxima Nova"/>
                <a:ea typeface="Proxima Nova"/>
                <a:cs typeface="Proxima Nova"/>
                <a:sym typeface="Proxima Nova"/>
              </a:rPr>
              <a:t> как функция от отступа </a:t>
            </a:r>
            <a:r>
              <a:rPr i="1" lang="ru" sz="310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endParaRPr i="1"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