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Lst>
  <p:sldSz cy="5143500" cx="9144000"/>
  <p:notesSz cx="6858000" cy="9144000"/>
  <p:embeddedFontLst>
    <p:embeddedFont>
      <p:font typeface="Raleway"/>
      <p:regular r:id="rId15"/>
      <p:bold r:id="rId16"/>
      <p:italic r:id="rId17"/>
      <p:boldItalic r:id="rId18"/>
    </p:embeddedFont>
    <p:embeddedFont>
      <p:font typeface="Lato"/>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5E4E385-CA46-4F35-91AC-011B483DABB6}">
  <a:tblStyle styleId="{95E4E385-CA46-4F35-91AC-011B483DABB6}"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bold.fntdata"/><Relationship Id="rId11" Type="http://schemas.openxmlformats.org/officeDocument/2006/relationships/slide" Target="slides/slide5.xml"/><Relationship Id="rId22" Type="http://schemas.openxmlformats.org/officeDocument/2006/relationships/font" Target="fonts/Lato-boldItalic.fntdata"/><Relationship Id="rId10" Type="http://schemas.openxmlformats.org/officeDocument/2006/relationships/slide" Target="slides/slide4.xml"/><Relationship Id="rId21" Type="http://schemas.openxmlformats.org/officeDocument/2006/relationships/font" Target="fonts/Lato-italic.fntdata"/><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font" Target="fonts/Raleway-regular.fntdata"/><Relationship Id="rId14" Type="http://schemas.openxmlformats.org/officeDocument/2006/relationships/slide" Target="slides/slide8.xml"/><Relationship Id="rId17" Type="http://schemas.openxmlformats.org/officeDocument/2006/relationships/font" Target="fonts/Raleway-italic.fntdata"/><Relationship Id="rId16" Type="http://schemas.openxmlformats.org/officeDocument/2006/relationships/font" Target="fonts/Raleway-bold.fntdata"/><Relationship Id="rId5" Type="http://schemas.openxmlformats.org/officeDocument/2006/relationships/slideMaster" Target="slideMasters/slideMaster1.xml"/><Relationship Id="rId19" Type="http://schemas.openxmlformats.org/officeDocument/2006/relationships/font" Target="fonts/Lato-regular.fntdata"/><Relationship Id="rId6" Type="http://schemas.openxmlformats.org/officeDocument/2006/relationships/notesMaster" Target="notesMasters/notesMaster1.xml"/><Relationship Id="rId18" Type="http://schemas.openxmlformats.org/officeDocument/2006/relationships/font" Target="fonts/Raleway-boldItalic.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14792d5c3ba_4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14792d5c3ba_4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14792d5c3ba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14792d5c3ba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14792d5c3ba_4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14792d5c3ba_4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14792d5c3ba_3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14792d5c3ba_3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14792d5c3ba_4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14792d5c3ba_4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14792d5c3ba_4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14792d5c3ba_4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14792d5c3ba_4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14792d5c3ba_4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id"/>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png"/><Relationship Id="rId4" Type="http://schemas.openxmlformats.org/officeDocument/2006/relationships/image" Target="../media/image7.png"/><Relationship Id="rId5"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7.png"/><Relationship Id="rId5"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632700" y="498500"/>
            <a:ext cx="7368300" cy="1561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d" sz="3800"/>
              <a:t>Demo Aplikasi WhatsApp</a:t>
            </a:r>
            <a:endParaRPr sz="3800"/>
          </a:p>
        </p:txBody>
      </p:sp>
      <p:sp>
        <p:nvSpPr>
          <p:cNvPr id="87" name="Google Shape;87;p13"/>
          <p:cNvSpPr txBox="1"/>
          <p:nvPr/>
        </p:nvSpPr>
        <p:spPr>
          <a:xfrm>
            <a:off x="0" y="50275"/>
            <a:ext cx="4120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p:txBody>
      </p:sp>
      <p:pic>
        <p:nvPicPr>
          <p:cNvPr id="88" name="Google Shape;88;p13"/>
          <p:cNvPicPr preferRelativeResize="0"/>
          <p:nvPr/>
        </p:nvPicPr>
        <p:blipFill>
          <a:blip r:embed="rId3">
            <a:alphaModFix/>
          </a:blip>
          <a:stretch>
            <a:fillRect/>
          </a:stretch>
        </p:blipFill>
        <p:spPr>
          <a:xfrm>
            <a:off x="784857" y="1527000"/>
            <a:ext cx="2379334" cy="2393302"/>
          </a:xfrm>
          <a:prstGeom prst="rect">
            <a:avLst/>
          </a:prstGeom>
          <a:noFill/>
          <a:ln>
            <a:noFill/>
          </a:ln>
        </p:spPr>
      </p:pic>
      <p:sp>
        <p:nvSpPr>
          <p:cNvPr id="89" name="Google Shape;89;p13"/>
          <p:cNvSpPr txBox="1"/>
          <p:nvPr/>
        </p:nvSpPr>
        <p:spPr>
          <a:xfrm>
            <a:off x="4895700" y="2060000"/>
            <a:ext cx="2838600" cy="1231500"/>
          </a:xfrm>
          <a:prstGeom prst="rect">
            <a:avLst/>
          </a:prstGeom>
          <a:noFill/>
          <a:ln>
            <a:noFill/>
          </a:ln>
        </p:spPr>
        <p:txBody>
          <a:bodyPr anchorCtr="0" anchor="t" bIns="91425" lIns="91425" spcFirstLastPara="1" rIns="0" wrap="square" tIns="91425">
            <a:spAutoFit/>
          </a:bodyPr>
          <a:lstStyle/>
          <a:p>
            <a:pPr indent="0" lvl="0" marL="0" rtl="0" algn="l">
              <a:spcBef>
                <a:spcPts val="0"/>
              </a:spcBef>
              <a:spcAft>
                <a:spcPts val="0"/>
              </a:spcAft>
              <a:buNone/>
            </a:pPr>
            <a:r>
              <a:rPr b="1" lang="id" sz="1700">
                <a:latin typeface="Lato"/>
                <a:ea typeface="Lato"/>
                <a:cs typeface="Lato"/>
                <a:sym typeface="Lato"/>
              </a:rPr>
              <a:t>Kelompok 2</a:t>
            </a:r>
            <a:endParaRPr b="1" sz="1700">
              <a:latin typeface="Lato"/>
              <a:ea typeface="Lato"/>
              <a:cs typeface="Lato"/>
              <a:sym typeface="Lato"/>
            </a:endParaRPr>
          </a:p>
          <a:p>
            <a:pPr indent="-336550" lvl="0" marL="457200" rtl="0" algn="l">
              <a:spcBef>
                <a:spcPts val="0"/>
              </a:spcBef>
              <a:spcAft>
                <a:spcPts val="0"/>
              </a:spcAft>
              <a:buSzPts val="1700"/>
              <a:buFont typeface="Lato"/>
              <a:buChar char="●"/>
            </a:pPr>
            <a:r>
              <a:rPr b="1" lang="id" sz="1700">
                <a:latin typeface="Lato"/>
                <a:ea typeface="Lato"/>
                <a:cs typeface="Lato"/>
                <a:sym typeface="Lato"/>
              </a:rPr>
              <a:t>Aufa Zaki</a:t>
            </a:r>
            <a:endParaRPr b="1" sz="1700">
              <a:latin typeface="Lato"/>
              <a:ea typeface="Lato"/>
              <a:cs typeface="Lato"/>
              <a:sym typeface="Lato"/>
            </a:endParaRPr>
          </a:p>
          <a:p>
            <a:pPr indent="-336550" lvl="0" marL="457200" rtl="0" algn="l">
              <a:spcBef>
                <a:spcPts val="0"/>
              </a:spcBef>
              <a:spcAft>
                <a:spcPts val="0"/>
              </a:spcAft>
              <a:buSzPts val="1700"/>
              <a:buFont typeface="Lato"/>
              <a:buChar char="●"/>
            </a:pPr>
            <a:r>
              <a:rPr b="1" lang="id" sz="1700">
                <a:latin typeface="Lato"/>
                <a:ea typeface="Lato"/>
                <a:cs typeface="Lato"/>
                <a:sym typeface="Lato"/>
              </a:rPr>
              <a:t>Abdullah Qaid Mu’adz</a:t>
            </a:r>
            <a:endParaRPr b="1" sz="1700">
              <a:latin typeface="Lato"/>
              <a:ea typeface="Lato"/>
              <a:cs typeface="Lato"/>
              <a:sym typeface="Lato"/>
            </a:endParaRPr>
          </a:p>
          <a:p>
            <a:pPr indent="-336550" lvl="0" marL="457200" rtl="0" algn="l">
              <a:spcBef>
                <a:spcPts val="0"/>
              </a:spcBef>
              <a:spcAft>
                <a:spcPts val="0"/>
              </a:spcAft>
              <a:buSzPts val="1700"/>
              <a:buFont typeface="Lato"/>
              <a:buChar char="●"/>
            </a:pPr>
            <a:r>
              <a:rPr b="1" lang="id" sz="1700">
                <a:latin typeface="Lato"/>
                <a:ea typeface="Lato"/>
                <a:cs typeface="Lato"/>
                <a:sym typeface="Lato"/>
              </a:rPr>
              <a:t>Hanif Alfaruq</a:t>
            </a:r>
            <a:endParaRPr b="1" sz="1700">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4"/>
          <p:cNvSpPr txBox="1"/>
          <p:nvPr>
            <p:ph type="title"/>
          </p:nvPr>
        </p:nvSpPr>
        <p:spPr>
          <a:xfrm>
            <a:off x="600425" y="718575"/>
            <a:ext cx="6614400" cy="462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Latar Belakang</a:t>
            </a:r>
            <a:endParaRPr/>
          </a:p>
        </p:txBody>
      </p:sp>
      <p:sp>
        <p:nvSpPr>
          <p:cNvPr id="95" name="Google Shape;95;p14"/>
          <p:cNvSpPr txBox="1"/>
          <p:nvPr>
            <p:ph idx="1" type="body"/>
          </p:nvPr>
        </p:nvSpPr>
        <p:spPr>
          <a:xfrm>
            <a:off x="3272625" y="2088400"/>
            <a:ext cx="7688700" cy="22611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id" sz="1400"/>
              <a:t>A</a:t>
            </a:r>
            <a:r>
              <a:rPr lang="id" sz="1400"/>
              <a:t>plikasi Open Source  yang menyediakan layanan bertukar pesan</a:t>
            </a:r>
            <a:endParaRPr sz="1400"/>
          </a:p>
          <a:p>
            <a:pPr indent="-317500" lvl="0" marL="457200" rtl="0" algn="l">
              <a:spcBef>
                <a:spcPts val="0"/>
              </a:spcBef>
              <a:spcAft>
                <a:spcPts val="0"/>
              </a:spcAft>
              <a:buSzPts val="1400"/>
              <a:buChar char="●"/>
            </a:pPr>
            <a:r>
              <a:rPr lang="id" sz="1400"/>
              <a:t>Panggilan yang sederhana, aman, dan reliabel</a:t>
            </a:r>
            <a:endParaRPr sz="1400"/>
          </a:p>
          <a:p>
            <a:pPr indent="-317500" lvl="0" marL="457200" rtl="0" algn="l">
              <a:spcBef>
                <a:spcPts val="0"/>
              </a:spcBef>
              <a:spcAft>
                <a:spcPts val="0"/>
              </a:spcAft>
              <a:buSzPts val="1400"/>
              <a:buChar char="●"/>
            </a:pPr>
            <a:r>
              <a:rPr lang="id" sz="1400"/>
              <a:t>Serta tersedia pada berbagai telepon di seluruh dunia</a:t>
            </a:r>
            <a:endParaRPr sz="1400"/>
          </a:p>
          <a:p>
            <a:pPr indent="-317500" lvl="0" marL="457200" rtl="0" algn="l">
              <a:spcBef>
                <a:spcPts val="0"/>
              </a:spcBef>
              <a:spcAft>
                <a:spcPts val="0"/>
              </a:spcAft>
              <a:buSzPts val="1400"/>
              <a:buChar char="●"/>
            </a:pPr>
            <a:r>
              <a:rPr lang="id" sz="1400"/>
              <a:t>Nama WhatsApp dari pelesetan frasa What's Up, artinya Apa Kabar</a:t>
            </a:r>
            <a:endParaRPr sz="1400"/>
          </a:p>
          <a:p>
            <a:pPr indent="0" lvl="0" marL="457200" rtl="0" algn="l">
              <a:spcBef>
                <a:spcPts val="1200"/>
              </a:spcBef>
              <a:spcAft>
                <a:spcPts val="1200"/>
              </a:spcAft>
              <a:buNone/>
            </a:pPr>
            <a:r>
              <a:t/>
            </a:r>
            <a:endParaRPr/>
          </a:p>
        </p:txBody>
      </p:sp>
      <p:pic>
        <p:nvPicPr>
          <p:cNvPr id="96" name="Google Shape;96;p14"/>
          <p:cNvPicPr preferRelativeResize="0"/>
          <p:nvPr/>
        </p:nvPicPr>
        <p:blipFill>
          <a:blip r:embed="rId3">
            <a:alphaModFix/>
          </a:blip>
          <a:stretch>
            <a:fillRect/>
          </a:stretch>
        </p:blipFill>
        <p:spPr>
          <a:xfrm>
            <a:off x="552807" y="1612725"/>
            <a:ext cx="2379334" cy="2393302"/>
          </a:xfrm>
          <a:prstGeom prst="rect">
            <a:avLst/>
          </a:prstGeom>
          <a:noFill/>
          <a:ln>
            <a:noFill/>
          </a:ln>
        </p:spPr>
      </p:pic>
      <p:sp>
        <p:nvSpPr>
          <p:cNvPr id="97" name="Google Shape;97;p14"/>
          <p:cNvSpPr txBox="1"/>
          <p:nvPr/>
        </p:nvSpPr>
        <p:spPr>
          <a:xfrm>
            <a:off x="743025" y="3949300"/>
            <a:ext cx="2529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d">
                <a:latin typeface="Lato"/>
                <a:ea typeface="Lato"/>
                <a:cs typeface="Lato"/>
                <a:sym typeface="Lato"/>
              </a:rPr>
              <a:t>Aplikasi WhatsApp</a:t>
            </a:r>
            <a:endParaRPr>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5"/>
          <p:cNvSpPr txBox="1"/>
          <p:nvPr>
            <p:ph type="title"/>
          </p:nvPr>
        </p:nvSpPr>
        <p:spPr>
          <a:xfrm>
            <a:off x="276300" y="75650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id" sz="2140"/>
              <a:t>Pendahuluan </a:t>
            </a:r>
            <a:r>
              <a:rPr lang="id" sz="1840"/>
              <a:t>Latar Belakang</a:t>
            </a:r>
            <a:endParaRPr sz="1840"/>
          </a:p>
          <a:p>
            <a:pPr indent="0" lvl="0" marL="0" rtl="0" algn="l">
              <a:spcBef>
                <a:spcPts val="0"/>
              </a:spcBef>
              <a:spcAft>
                <a:spcPts val="0"/>
              </a:spcAft>
              <a:buSzPts val="990"/>
              <a:buNone/>
            </a:pPr>
            <a:r>
              <a:t/>
            </a:r>
            <a:endParaRPr sz="2140"/>
          </a:p>
          <a:p>
            <a:pPr indent="0" lvl="0" marL="0" rtl="0" algn="l">
              <a:spcBef>
                <a:spcPts val="0"/>
              </a:spcBef>
              <a:spcAft>
                <a:spcPts val="0"/>
              </a:spcAft>
              <a:buSzPts val="990"/>
              <a:buNone/>
            </a:pPr>
            <a:r>
              <a:t/>
            </a:r>
            <a:endParaRPr sz="340"/>
          </a:p>
          <a:p>
            <a:pPr indent="0" lvl="0" marL="457200" rtl="0" algn="l">
              <a:spcBef>
                <a:spcPts val="0"/>
              </a:spcBef>
              <a:spcAft>
                <a:spcPts val="0"/>
              </a:spcAft>
              <a:buNone/>
            </a:pPr>
            <a:r>
              <a:t/>
            </a:r>
            <a:endParaRPr sz="1840"/>
          </a:p>
        </p:txBody>
      </p:sp>
      <p:sp>
        <p:nvSpPr>
          <p:cNvPr id="103" name="Google Shape;103;p15"/>
          <p:cNvSpPr txBox="1"/>
          <p:nvPr>
            <p:ph idx="1" type="body"/>
          </p:nvPr>
        </p:nvSpPr>
        <p:spPr>
          <a:xfrm>
            <a:off x="276300" y="1291700"/>
            <a:ext cx="8486700" cy="3967200"/>
          </a:xfrm>
          <a:prstGeom prst="rect">
            <a:avLst/>
          </a:prstGeom>
        </p:spPr>
        <p:txBody>
          <a:bodyPr anchorCtr="0" anchor="t" bIns="91425" lIns="91425" spcFirstLastPara="1" rIns="91425" wrap="square" tIns="91425">
            <a:normAutofit lnSpcReduction="20000"/>
          </a:bodyPr>
          <a:lstStyle/>
          <a:p>
            <a:pPr indent="0" lvl="0" marL="0" rtl="0" algn="just">
              <a:spcBef>
                <a:spcPts val="0"/>
              </a:spcBef>
              <a:spcAft>
                <a:spcPts val="0"/>
              </a:spcAft>
              <a:buNone/>
            </a:pPr>
            <a:r>
              <a:rPr lang="id"/>
              <a:t>Di </a:t>
            </a:r>
            <a:r>
              <a:rPr lang="id"/>
              <a:t>Era Digital seperti saat ini, komunikasi sangat diperlukan dalam semua aspek kegiatan manusia. Dengan melakukan komunikasi, manusia dapat mengekspresikan gagasan, perasaan, harapan dan kesan kepada sesama manusia serta memahami gagasan, perasaan, harapan dan kesan dari orang lain. Komunikasi juga mendorong manusia untuk menciptakan hubungan sosial dalam sebuah kelompok sosial dan memungkinkan terjadinya sebuah feedback (umpan balik)..</a:t>
            </a:r>
            <a:endParaRPr/>
          </a:p>
          <a:p>
            <a:pPr indent="0" lvl="0" marL="0" rtl="0" algn="just">
              <a:spcBef>
                <a:spcPts val="1200"/>
              </a:spcBef>
              <a:spcAft>
                <a:spcPts val="1200"/>
              </a:spcAft>
              <a:buNone/>
            </a:pPr>
            <a:r>
              <a:rPr lang="id"/>
              <a:t>Semakin pesatnya perkembangan teknologi saat ini menuntut kita agar tanggap dengan segala sesuatu yang berhubungan dengan teknologi canggih sebagai alat untuk berkomunikasi. Teknologi akan selalu berkembang dengan cepat dan memberikan pengaruh pada kehidupan manusia. Smartphone merupakan salah satu hasil dari perkembangan teknologi yang paling mutakhir. Dengan menggunakan Smartphone kita dapat mengakses berbagai aplikasi yang menyediakan berbagai layanan untuk chatting atau mengobrol dengan teman, sahabat, guru, dosen maupun orang tua dengan menggunakan jasa internet. Komunikasi merupakan gejala yang ada sejak manusia berinteraksi satu sama lain dalam rangka memenuhi kebutuhan hidup dan mengembangkannya. Fenomena komunikasi dengan demikian tergantung sejauh mana perkembangan sumber komunikasi, yaitu pesan dan informasi. Untuk memanfaatkan komunikasi melalui media yang berkembang dalam wujud Era Reformasi dan keterbukaan informasi, salah satunya adalah smartphone yang merupakan bagian yang tak terpisahkan dari perkembangan teknologi. Saat ini dalam smartphone terdapat berbagai macam aplikasi chatting yang dapat digunakan khalayak untuk bertukar informasi dan berkomunikasi dengan teman lainnya. Salah satu yang paling populer saat ini </a:t>
            </a:r>
            <a:endParaRPr/>
          </a:p>
        </p:txBody>
      </p:sp>
      <p:sp>
        <p:nvSpPr>
          <p:cNvPr id="104" name="Google Shape;104;p15"/>
          <p:cNvSpPr txBox="1"/>
          <p:nvPr/>
        </p:nvSpPr>
        <p:spPr>
          <a:xfrm>
            <a:off x="76200" y="50275"/>
            <a:ext cx="4120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d">
                <a:latin typeface="Lato"/>
                <a:ea typeface="Lato"/>
                <a:cs typeface="Lato"/>
                <a:sym typeface="Lato"/>
              </a:rPr>
              <a:t>Demo Aplikasi WhatsApp - Kelompok 2</a:t>
            </a:r>
            <a:endParaRPr>
              <a:latin typeface="Lato"/>
              <a:ea typeface="Lato"/>
              <a:cs typeface="Lato"/>
              <a:sym typeface="Lato"/>
            </a:endParaRPr>
          </a:p>
        </p:txBody>
      </p:sp>
      <p:pic>
        <p:nvPicPr>
          <p:cNvPr id="105" name="Google Shape;105;p15"/>
          <p:cNvPicPr preferRelativeResize="0"/>
          <p:nvPr/>
        </p:nvPicPr>
        <p:blipFill>
          <a:blip r:embed="rId3">
            <a:alphaModFix/>
          </a:blip>
          <a:stretch>
            <a:fillRect/>
          </a:stretch>
        </p:blipFill>
        <p:spPr>
          <a:xfrm>
            <a:off x="8598465" y="0"/>
            <a:ext cx="497826" cy="50074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6"/>
          <p:cNvSpPr txBox="1"/>
          <p:nvPr>
            <p:ph type="title"/>
          </p:nvPr>
        </p:nvSpPr>
        <p:spPr>
          <a:xfrm>
            <a:off x="434250" y="6716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latin typeface="Lato"/>
                <a:ea typeface="Lato"/>
                <a:cs typeface="Lato"/>
                <a:sym typeface="Lato"/>
              </a:rPr>
              <a:t>Tujuan Penelitian</a:t>
            </a:r>
            <a:endParaRPr>
              <a:latin typeface="Lato"/>
              <a:ea typeface="Lato"/>
              <a:cs typeface="Lato"/>
              <a:sym typeface="Lato"/>
            </a:endParaRPr>
          </a:p>
        </p:txBody>
      </p:sp>
      <p:sp>
        <p:nvSpPr>
          <p:cNvPr id="111" name="Google Shape;111;p16"/>
          <p:cNvSpPr txBox="1"/>
          <p:nvPr>
            <p:ph idx="1" type="body"/>
          </p:nvPr>
        </p:nvSpPr>
        <p:spPr>
          <a:xfrm>
            <a:off x="2553600" y="2317525"/>
            <a:ext cx="5294100" cy="9978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id" sz="1700">
                <a:solidFill>
                  <a:schemeClr val="dk2"/>
                </a:solidFill>
                <a:latin typeface="Times New Roman"/>
                <a:ea typeface="Times New Roman"/>
                <a:cs typeface="Times New Roman"/>
                <a:sym typeface="Times New Roman"/>
              </a:rPr>
              <a:t>Menjelaskan tentang Pemanfaatan WhatsApp yang digunakan sebagai Media interaksi Mahasantri PeTIK 2 Jombang dalam Memperoleh Informasi Perkuliahan. </a:t>
            </a:r>
            <a:endParaRPr sz="1700">
              <a:solidFill>
                <a:schemeClr val="dk2"/>
              </a:solidFill>
              <a:latin typeface="Times New Roman"/>
              <a:ea typeface="Times New Roman"/>
              <a:cs typeface="Times New Roman"/>
              <a:sym typeface="Times New Roman"/>
            </a:endParaRPr>
          </a:p>
        </p:txBody>
      </p:sp>
      <p:pic>
        <p:nvPicPr>
          <p:cNvPr id="112" name="Google Shape;112;p16"/>
          <p:cNvPicPr preferRelativeResize="0"/>
          <p:nvPr/>
        </p:nvPicPr>
        <p:blipFill>
          <a:blip r:embed="rId3">
            <a:alphaModFix/>
          </a:blip>
          <a:stretch>
            <a:fillRect/>
          </a:stretch>
        </p:blipFill>
        <p:spPr>
          <a:xfrm>
            <a:off x="36150" y="0"/>
            <a:ext cx="398100" cy="445700"/>
          </a:xfrm>
          <a:prstGeom prst="rect">
            <a:avLst/>
          </a:prstGeom>
          <a:noFill/>
          <a:ln>
            <a:noFill/>
          </a:ln>
        </p:spPr>
      </p:pic>
      <p:pic>
        <p:nvPicPr>
          <p:cNvPr id="113" name="Google Shape;113;p16"/>
          <p:cNvPicPr preferRelativeResize="0"/>
          <p:nvPr/>
        </p:nvPicPr>
        <p:blipFill>
          <a:blip r:embed="rId4">
            <a:alphaModFix/>
          </a:blip>
          <a:stretch>
            <a:fillRect/>
          </a:stretch>
        </p:blipFill>
        <p:spPr>
          <a:xfrm>
            <a:off x="8598465" y="0"/>
            <a:ext cx="497826" cy="500749"/>
          </a:xfrm>
          <a:prstGeom prst="rect">
            <a:avLst/>
          </a:prstGeom>
          <a:noFill/>
          <a:ln>
            <a:noFill/>
          </a:ln>
        </p:spPr>
      </p:pic>
      <p:pic>
        <p:nvPicPr>
          <p:cNvPr id="114" name="Google Shape;114;p16"/>
          <p:cNvPicPr preferRelativeResize="0"/>
          <p:nvPr/>
        </p:nvPicPr>
        <p:blipFill>
          <a:blip r:embed="rId5">
            <a:alphaModFix/>
          </a:blip>
          <a:stretch>
            <a:fillRect/>
          </a:stretch>
        </p:blipFill>
        <p:spPr>
          <a:xfrm>
            <a:off x="89625" y="1090775"/>
            <a:ext cx="2867500" cy="28718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7"/>
          <p:cNvSpPr txBox="1"/>
          <p:nvPr>
            <p:ph type="title"/>
          </p:nvPr>
        </p:nvSpPr>
        <p:spPr>
          <a:xfrm>
            <a:off x="586650" y="6616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Manfaat</a:t>
            </a:r>
            <a:endParaRPr/>
          </a:p>
        </p:txBody>
      </p:sp>
      <p:sp>
        <p:nvSpPr>
          <p:cNvPr id="120" name="Google Shape;120;p17"/>
          <p:cNvSpPr txBox="1"/>
          <p:nvPr>
            <p:ph idx="1" type="body"/>
          </p:nvPr>
        </p:nvSpPr>
        <p:spPr>
          <a:xfrm>
            <a:off x="2999075" y="2051850"/>
            <a:ext cx="5175900" cy="14292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id" sz="1700">
                <a:solidFill>
                  <a:srgbClr val="000000"/>
                </a:solidFill>
                <a:latin typeface="Times New Roman"/>
                <a:ea typeface="Times New Roman"/>
                <a:cs typeface="Times New Roman"/>
                <a:sym typeface="Times New Roman"/>
              </a:rPr>
              <a:t>Memudahkan calon mahasantri untuk mendapatkan informasi terkait tata cara dan pengisian data.</a:t>
            </a:r>
            <a:endParaRPr sz="17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t/>
            </a:r>
            <a:endParaRPr sz="17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lang="id" sz="1700">
                <a:solidFill>
                  <a:srgbClr val="000000"/>
                </a:solidFill>
                <a:latin typeface="Times New Roman"/>
                <a:ea typeface="Times New Roman"/>
                <a:cs typeface="Times New Roman"/>
                <a:sym typeface="Times New Roman"/>
              </a:rPr>
              <a:t>Melakukan obrolan online, berbagi file, bertukar foto dan lain-lain.</a:t>
            </a:r>
            <a:endParaRPr sz="1700">
              <a:solidFill>
                <a:srgbClr val="000000"/>
              </a:solidFill>
              <a:latin typeface="Times New Roman"/>
              <a:ea typeface="Times New Roman"/>
              <a:cs typeface="Times New Roman"/>
              <a:sym typeface="Times New Roman"/>
            </a:endParaRPr>
          </a:p>
        </p:txBody>
      </p:sp>
      <p:pic>
        <p:nvPicPr>
          <p:cNvPr id="121" name="Google Shape;121;p17"/>
          <p:cNvPicPr preferRelativeResize="0"/>
          <p:nvPr/>
        </p:nvPicPr>
        <p:blipFill>
          <a:blip r:embed="rId3">
            <a:alphaModFix/>
          </a:blip>
          <a:stretch>
            <a:fillRect/>
          </a:stretch>
        </p:blipFill>
        <p:spPr>
          <a:xfrm>
            <a:off x="36150" y="0"/>
            <a:ext cx="398100" cy="445700"/>
          </a:xfrm>
          <a:prstGeom prst="rect">
            <a:avLst/>
          </a:prstGeom>
          <a:noFill/>
          <a:ln>
            <a:noFill/>
          </a:ln>
        </p:spPr>
      </p:pic>
      <p:pic>
        <p:nvPicPr>
          <p:cNvPr id="122" name="Google Shape;122;p17"/>
          <p:cNvPicPr preferRelativeResize="0"/>
          <p:nvPr/>
        </p:nvPicPr>
        <p:blipFill>
          <a:blip r:embed="rId4">
            <a:alphaModFix/>
          </a:blip>
          <a:stretch>
            <a:fillRect/>
          </a:stretch>
        </p:blipFill>
        <p:spPr>
          <a:xfrm>
            <a:off x="8598465" y="0"/>
            <a:ext cx="497826" cy="500749"/>
          </a:xfrm>
          <a:prstGeom prst="rect">
            <a:avLst/>
          </a:prstGeom>
          <a:noFill/>
          <a:ln>
            <a:noFill/>
          </a:ln>
        </p:spPr>
      </p:pic>
      <p:pic>
        <p:nvPicPr>
          <p:cNvPr id="123" name="Google Shape;123;p17"/>
          <p:cNvPicPr preferRelativeResize="0"/>
          <p:nvPr/>
        </p:nvPicPr>
        <p:blipFill>
          <a:blip r:embed="rId5">
            <a:alphaModFix/>
          </a:blip>
          <a:stretch>
            <a:fillRect/>
          </a:stretch>
        </p:blipFill>
        <p:spPr>
          <a:xfrm>
            <a:off x="493025" y="1618476"/>
            <a:ext cx="2016850" cy="2009775"/>
          </a:xfrm>
          <a:prstGeom prst="rect">
            <a:avLst/>
          </a:prstGeom>
          <a:noFill/>
          <a:ln>
            <a:noFill/>
          </a:ln>
        </p:spPr>
      </p:pic>
      <p:sp>
        <p:nvSpPr>
          <p:cNvPr id="124" name="Google Shape;124;p17"/>
          <p:cNvSpPr txBox="1"/>
          <p:nvPr/>
        </p:nvSpPr>
        <p:spPr>
          <a:xfrm>
            <a:off x="795650" y="3644475"/>
            <a:ext cx="30000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id" sz="1800">
                <a:solidFill>
                  <a:schemeClr val="dk2"/>
                </a:solidFill>
              </a:rPr>
              <a:t>Mahasantri</a:t>
            </a:r>
            <a:endParaRPr>
              <a:solidFill>
                <a:schemeClr val="dk2"/>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18"/>
          <p:cNvSpPr txBox="1"/>
          <p:nvPr>
            <p:ph type="title"/>
          </p:nvPr>
        </p:nvSpPr>
        <p:spPr>
          <a:xfrm>
            <a:off x="307675" y="6438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Batasan Masalah</a:t>
            </a:r>
            <a:endParaRPr/>
          </a:p>
        </p:txBody>
      </p:sp>
      <p:sp>
        <p:nvSpPr>
          <p:cNvPr id="130" name="Google Shape;130;p18"/>
          <p:cNvSpPr txBox="1"/>
          <p:nvPr>
            <p:ph idx="1" type="body"/>
          </p:nvPr>
        </p:nvSpPr>
        <p:spPr>
          <a:xfrm>
            <a:off x="561225" y="1574550"/>
            <a:ext cx="3858300" cy="2264100"/>
          </a:xfrm>
          <a:prstGeom prst="rect">
            <a:avLst/>
          </a:prstGeom>
        </p:spPr>
        <p:txBody>
          <a:bodyPr anchorCtr="0" anchor="t" bIns="91425" lIns="91425" spcFirstLastPara="1" rIns="91425" wrap="square" tIns="91425">
            <a:normAutofit/>
          </a:bodyPr>
          <a:lstStyle/>
          <a:p>
            <a:pPr indent="0" lvl="0" marL="0" rtl="0" algn="just">
              <a:spcBef>
                <a:spcPts val="0"/>
              </a:spcBef>
              <a:spcAft>
                <a:spcPts val="1200"/>
              </a:spcAft>
              <a:buNone/>
            </a:pPr>
            <a:r>
              <a:rPr lang="id">
                <a:solidFill>
                  <a:srgbClr val="202124"/>
                </a:solidFill>
              </a:rPr>
              <a:t>P</a:t>
            </a:r>
            <a:r>
              <a:rPr lang="id">
                <a:solidFill>
                  <a:srgbClr val="202124"/>
                </a:solidFill>
              </a:rPr>
              <a:t>ada pemanfaatan WhatsApp yang di gunakan sebagai media interaksi dalam memperoleh informasi , untuk bahasa pemograman  yang dipakai adalah bahasa pemrograman Erlang</a:t>
            </a:r>
            <a:endParaRPr>
              <a:solidFill>
                <a:srgbClr val="202124"/>
              </a:solidFill>
            </a:endParaRPr>
          </a:p>
        </p:txBody>
      </p:sp>
      <p:pic>
        <p:nvPicPr>
          <p:cNvPr id="131" name="Google Shape;131;p18"/>
          <p:cNvPicPr preferRelativeResize="0"/>
          <p:nvPr/>
        </p:nvPicPr>
        <p:blipFill rotWithShape="1">
          <a:blip r:embed="rId3">
            <a:alphaModFix/>
          </a:blip>
          <a:srcRect b="14782" l="22085" r="22085" t="17406"/>
          <a:stretch/>
        </p:blipFill>
        <p:spPr>
          <a:xfrm>
            <a:off x="1317050" y="2863463"/>
            <a:ext cx="1986650" cy="1809751"/>
          </a:xfrm>
          <a:prstGeom prst="rect">
            <a:avLst/>
          </a:prstGeom>
          <a:noFill/>
          <a:ln>
            <a:noFill/>
          </a:ln>
        </p:spPr>
      </p:pic>
      <p:sp>
        <p:nvSpPr>
          <p:cNvPr id="132" name="Google Shape;132;p18"/>
          <p:cNvSpPr txBox="1"/>
          <p:nvPr/>
        </p:nvSpPr>
        <p:spPr>
          <a:xfrm>
            <a:off x="0" y="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133" name="Google Shape;133;p18"/>
          <p:cNvSpPr txBox="1"/>
          <p:nvPr/>
        </p:nvSpPr>
        <p:spPr>
          <a:xfrm>
            <a:off x="5210175" y="1491225"/>
            <a:ext cx="3743400" cy="11853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id" sz="1300">
                <a:latin typeface="Lato"/>
                <a:ea typeface="Lato"/>
                <a:cs typeface="Lato"/>
                <a:sym typeface="Lato"/>
              </a:rPr>
              <a:t>WhatsApp diakuisisi oleh Facebook pada 19 Februari 2014 dengan mengeluarkan bujet sebesar 19 dolar AS. Kala itu, Facebook memperhatikan pertumbuhan WhatsApp yang pesat dan berpotensi menjadi rivalnya,</a:t>
            </a:r>
            <a:endParaRPr sz="1300">
              <a:latin typeface="Lato"/>
              <a:ea typeface="Lato"/>
              <a:cs typeface="Lato"/>
              <a:sym typeface="Lato"/>
            </a:endParaRPr>
          </a:p>
        </p:txBody>
      </p:sp>
      <p:pic>
        <p:nvPicPr>
          <p:cNvPr id="134" name="Google Shape;134;p18"/>
          <p:cNvPicPr preferRelativeResize="0"/>
          <p:nvPr/>
        </p:nvPicPr>
        <p:blipFill>
          <a:blip r:embed="rId4">
            <a:alphaModFix/>
          </a:blip>
          <a:stretch>
            <a:fillRect/>
          </a:stretch>
        </p:blipFill>
        <p:spPr>
          <a:xfrm>
            <a:off x="6219863" y="2906338"/>
            <a:ext cx="1724024" cy="172402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19"/>
          <p:cNvSpPr txBox="1"/>
          <p:nvPr>
            <p:ph type="title"/>
          </p:nvPr>
        </p:nvSpPr>
        <p:spPr>
          <a:xfrm>
            <a:off x="151850" y="593200"/>
            <a:ext cx="4943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Tempat Dan Lokasi Penelitian</a:t>
            </a:r>
            <a:endParaRPr/>
          </a:p>
        </p:txBody>
      </p:sp>
      <p:sp>
        <p:nvSpPr>
          <p:cNvPr id="140" name="Google Shape;140;p19"/>
          <p:cNvSpPr txBox="1"/>
          <p:nvPr>
            <p:ph idx="1" type="body"/>
          </p:nvPr>
        </p:nvSpPr>
        <p:spPr>
          <a:xfrm>
            <a:off x="2986400" y="1910175"/>
            <a:ext cx="60222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id"/>
              <a:t>Tempat dan lokasi penelitian adalah tempat dimana penelitian dilakukan yaitu di</a:t>
            </a:r>
            <a:r>
              <a:rPr b="1" i="1" lang="id"/>
              <a:t> Lab “Makkah” Pengembangan Perangkat Lunak PeTIK II Jombang</a:t>
            </a:r>
            <a:r>
              <a:rPr lang="id"/>
              <a:t>. </a:t>
            </a:r>
            <a:r>
              <a:rPr b="1" i="1" lang="id"/>
              <a:t>Jl. KH. Bisri Syansuri RT 001/RW 005, Ds. Plosogeneng, Kec. Jombang, Kab. Jombang, Jawa Timur</a:t>
            </a:r>
            <a:endParaRPr b="1" i="1"/>
          </a:p>
        </p:txBody>
      </p:sp>
      <p:pic>
        <p:nvPicPr>
          <p:cNvPr id="141" name="Google Shape;141;p19"/>
          <p:cNvPicPr preferRelativeResize="0"/>
          <p:nvPr/>
        </p:nvPicPr>
        <p:blipFill>
          <a:blip r:embed="rId3">
            <a:alphaModFix/>
          </a:blip>
          <a:stretch>
            <a:fillRect/>
          </a:stretch>
        </p:blipFill>
        <p:spPr>
          <a:xfrm>
            <a:off x="473500" y="1441200"/>
            <a:ext cx="2019623" cy="2261100"/>
          </a:xfrm>
          <a:prstGeom prst="rect">
            <a:avLst/>
          </a:prstGeom>
          <a:noFill/>
          <a:ln>
            <a:noFill/>
          </a:ln>
        </p:spPr>
      </p:pic>
      <p:sp>
        <p:nvSpPr>
          <p:cNvPr id="142" name="Google Shape;142;p19"/>
          <p:cNvSpPr/>
          <p:nvPr/>
        </p:nvSpPr>
        <p:spPr>
          <a:xfrm>
            <a:off x="152400" y="3766375"/>
            <a:ext cx="2834298" cy="404892"/>
          </a:xfrm>
          <a:prstGeom prst="flowChartTerminator">
            <a:avLst/>
          </a:prstGeom>
          <a:solidFill>
            <a:srgbClr val="F1C232"/>
          </a:solidFill>
          <a:ln cap="flat" cmpd="sng" w="9525">
            <a:solidFill>
              <a:srgbClr val="F1C23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id" sz="2200">
                <a:solidFill>
                  <a:schemeClr val="lt1"/>
                </a:solidFill>
              </a:rPr>
              <a:t>PeTIK II Jombang</a:t>
            </a:r>
            <a:endParaRPr b="1" sz="2200">
              <a:solidFill>
                <a:schemeClr val="lt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0"/>
          <p:cNvSpPr txBox="1"/>
          <p:nvPr>
            <p:ph type="title"/>
          </p:nvPr>
        </p:nvSpPr>
        <p:spPr>
          <a:xfrm>
            <a:off x="273900" y="6269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Waktu Penelitian</a:t>
            </a:r>
            <a:endParaRPr/>
          </a:p>
        </p:txBody>
      </p:sp>
      <p:graphicFrame>
        <p:nvGraphicFramePr>
          <p:cNvPr id="148" name="Google Shape;148;p20"/>
          <p:cNvGraphicFramePr/>
          <p:nvPr/>
        </p:nvGraphicFramePr>
        <p:xfrm>
          <a:off x="1324200" y="3955188"/>
          <a:ext cx="3000000" cy="3000000"/>
        </p:xfrm>
        <a:graphic>
          <a:graphicData uri="http://schemas.openxmlformats.org/drawingml/2006/table">
            <a:tbl>
              <a:tblPr>
                <a:noFill/>
                <a:tableStyleId>{95E4E385-CA46-4F35-91AC-011B483DABB6}</a:tableStyleId>
              </a:tblPr>
              <a:tblGrid>
                <a:gridCol w="1874550"/>
              </a:tblGrid>
              <a:tr h="404000">
                <a:tc>
                  <a:txBody>
                    <a:bodyPr/>
                    <a:lstStyle/>
                    <a:p>
                      <a:pPr indent="0" lvl="0" marL="0" rtl="0" algn="l">
                        <a:spcBef>
                          <a:spcPts val="0"/>
                        </a:spcBef>
                        <a:spcAft>
                          <a:spcPts val="0"/>
                        </a:spcAft>
                        <a:buNone/>
                      </a:pPr>
                      <a:r>
                        <a:rPr lang="id"/>
                        <a:t>          30 Menit</a:t>
                      </a:r>
                      <a:endParaRPr/>
                    </a:p>
                  </a:txBody>
                  <a:tcPr marT="91425" marB="91425" marR="91425" marL="91425">
                    <a:solidFill>
                      <a:schemeClr val="dk1"/>
                    </a:solidFill>
                  </a:tcPr>
                </a:tc>
              </a:tr>
              <a:tr h="404000">
                <a:tc>
                  <a:txBody>
                    <a:bodyPr/>
                    <a:lstStyle/>
                    <a:p>
                      <a:pPr indent="0" lvl="0" marL="0" rtl="0" algn="l">
                        <a:spcBef>
                          <a:spcPts val="0"/>
                        </a:spcBef>
                        <a:spcAft>
                          <a:spcPts val="0"/>
                        </a:spcAft>
                        <a:buNone/>
                      </a:pPr>
                      <a:r>
                        <a:rPr lang="id"/>
                        <a:t>  Pengumpulan Data</a:t>
                      </a:r>
                      <a:endParaRPr/>
                    </a:p>
                  </a:txBody>
                  <a:tcPr marT="91425" marB="91425" marR="91425" marL="91425">
                    <a:solidFill>
                      <a:schemeClr val="dk1"/>
                    </a:solidFill>
                  </a:tcPr>
                </a:tc>
              </a:tr>
            </a:tbl>
          </a:graphicData>
        </a:graphic>
      </p:graphicFrame>
      <p:graphicFrame>
        <p:nvGraphicFramePr>
          <p:cNvPr id="149" name="Google Shape;149;p20"/>
          <p:cNvGraphicFramePr/>
          <p:nvPr/>
        </p:nvGraphicFramePr>
        <p:xfrm>
          <a:off x="6571925" y="3955163"/>
          <a:ext cx="3000000" cy="3000000"/>
        </p:xfrm>
        <a:graphic>
          <a:graphicData uri="http://schemas.openxmlformats.org/drawingml/2006/table">
            <a:tbl>
              <a:tblPr>
                <a:noFill/>
                <a:tableStyleId>{95E4E385-CA46-4F35-91AC-011B483DABB6}</a:tableStyleId>
              </a:tblPr>
              <a:tblGrid>
                <a:gridCol w="1874550"/>
              </a:tblGrid>
              <a:tr h="404000">
                <a:tc>
                  <a:txBody>
                    <a:bodyPr/>
                    <a:lstStyle/>
                    <a:p>
                      <a:pPr indent="0" lvl="0" marL="0" rtl="0" algn="l">
                        <a:spcBef>
                          <a:spcPts val="0"/>
                        </a:spcBef>
                        <a:spcAft>
                          <a:spcPts val="0"/>
                        </a:spcAft>
                        <a:buNone/>
                      </a:pPr>
                      <a:r>
                        <a:rPr lang="id"/>
                        <a:t>          30 Menit</a:t>
                      </a:r>
                      <a:endParaRPr/>
                    </a:p>
                  </a:txBody>
                  <a:tcPr marT="91425" marB="91425" marR="91425" marL="91425">
                    <a:solidFill>
                      <a:schemeClr val="accent2"/>
                    </a:solidFill>
                  </a:tcPr>
                </a:tc>
              </a:tr>
              <a:tr h="404000">
                <a:tc>
                  <a:txBody>
                    <a:bodyPr/>
                    <a:lstStyle/>
                    <a:p>
                      <a:pPr indent="0" lvl="0" marL="0" rtl="0" algn="l">
                        <a:spcBef>
                          <a:spcPts val="0"/>
                        </a:spcBef>
                        <a:spcAft>
                          <a:spcPts val="0"/>
                        </a:spcAft>
                        <a:buNone/>
                      </a:pPr>
                      <a:r>
                        <a:rPr lang="id"/>
                        <a:t>    Mendesain Data</a:t>
                      </a:r>
                      <a:endParaRPr/>
                    </a:p>
                  </a:txBody>
                  <a:tcPr marT="91425" marB="91425" marR="91425" marL="91425">
                    <a:solidFill>
                      <a:schemeClr val="accent2"/>
                    </a:solidFill>
                  </a:tcPr>
                </a:tc>
              </a:tr>
            </a:tbl>
          </a:graphicData>
        </a:graphic>
      </p:graphicFrame>
      <p:graphicFrame>
        <p:nvGraphicFramePr>
          <p:cNvPr id="150" name="Google Shape;150;p20"/>
          <p:cNvGraphicFramePr/>
          <p:nvPr/>
        </p:nvGraphicFramePr>
        <p:xfrm>
          <a:off x="3533275" y="1073225"/>
          <a:ext cx="3000000" cy="3000000"/>
        </p:xfrm>
        <a:graphic>
          <a:graphicData uri="http://schemas.openxmlformats.org/drawingml/2006/table">
            <a:tbl>
              <a:tblPr>
                <a:noFill/>
                <a:tableStyleId>{95E4E385-CA46-4F35-91AC-011B483DABB6}</a:tableStyleId>
              </a:tblPr>
              <a:tblGrid>
                <a:gridCol w="2549400"/>
              </a:tblGrid>
              <a:tr h="381000">
                <a:tc>
                  <a:txBody>
                    <a:bodyPr/>
                    <a:lstStyle/>
                    <a:p>
                      <a:pPr indent="0" lvl="0" marL="0" rtl="0" algn="l">
                        <a:spcBef>
                          <a:spcPts val="0"/>
                        </a:spcBef>
                        <a:spcAft>
                          <a:spcPts val="0"/>
                        </a:spcAft>
                        <a:buNone/>
                      </a:pPr>
                      <a:r>
                        <a:rPr lang="id"/>
                        <a:t>           16 Agustus 2022</a:t>
                      </a:r>
                      <a:endParaRPr/>
                    </a:p>
                  </a:txBody>
                  <a:tcPr marT="91425" marB="91425" marR="91425" marL="91425">
                    <a:solidFill>
                      <a:schemeClr val="accent3"/>
                    </a:solidFill>
                  </a:tcPr>
                </a:tc>
              </a:tr>
              <a:tr h="381000">
                <a:tc>
                  <a:txBody>
                    <a:bodyPr/>
                    <a:lstStyle/>
                    <a:p>
                      <a:pPr indent="0" lvl="0" marL="0" rtl="0" algn="l">
                        <a:spcBef>
                          <a:spcPts val="0"/>
                        </a:spcBef>
                        <a:spcAft>
                          <a:spcPts val="0"/>
                        </a:spcAft>
                        <a:buNone/>
                      </a:pPr>
                      <a:r>
                        <a:rPr lang="id"/>
                        <a:t>    Tugas Penelitian Aplikasi</a:t>
                      </a:r>
                      <a:endParaRPr/>
                    </a:p>
                  </a:txBody>
                  <a:tcPr marT="91425" marB="91425" marR="91425" marL="91425">
                    <a:solidFill>
                      <a:schemeClr val="accent3"/>
                    </a:solidFill>
                  </a:tcPr>
                </a:tc>
              </a:tr>
              <a:tr h="381000">
                <a:tc>
                  <a:txBody>
                    <a:bodyPr/>
                    <a:lstStyle/>
                    <a:p>
                      <a:pPr indent="0" lvl="0" marL="0" rtl="0" algn="l">
                        <a:spcBef>
                          <a:spcPts val="0"/>
                        </a:spcBef>
                        <a:spcAft>
                          <a:spcPts val="0"/>
                        </a:spcAft>
                        <a:buNone/>
                      </a:pPr>
                      <a:r>
                        <a:rPr lang="id"/>
                        <a:t>                    1 Jam</a:t>
                      </a:r>
                      <a:endParaRPr/>
                    </a:p>
                  </a:txBody>
                  <a:tcPr marT="91425" marB="91425" marR="91425" marL="91425">
                    <a:solidFill>
                      <a:schemeClr val="accent3"/>
                    </a:solidFill>
                  </a:tcPr>
                </a:tc>
              </a:tr>
            </a:tbl>
          </a:graphicData>
        </a:graphic>
      </p:graphicFrame>
      <p:cxnSp>
        <p:nvCxnSpPr>
          <p:cNvPr id="151" name="Google Shape;151;p20"/>
          <p:cNvCxnSpPr/>
          <p:nvPr/>
        </p:nvCxnSpPr>
        <p:spPr>
          <a:xfrm>
            <a:off x="4875900" y="2363075"/>
            <a:ext cx="0" cy="573600"/>
          </a:xfrm>
          <a:prstGeom prst="straightConnector1">
            <a:avLst/>
          </a:prstGeom>
          <a:noFill/>
          <a:ln cap="flat" cmpd="sng" w="38100">
            <a:solidFill>
              <a:schemeClr val="dk2"/>
            </a:solidFill>
            <a:prstDash val="dash"/>
            <a:round/>
            <a:headEnd len="med" w="med" type="none"/>
            <a:tailEnd len="med" w="med" type="none"/>
          </a:ln>
        </p:spPr>
      </p:cxnSp>
      <p:sp>
        <p:nvSpPr>
          <p:cNvPr id="152" name="Google Shape;152;p20"/>
          <p:cNvSpPr/>
          <p:nvPr/>
        </p:nvSpPr>
        <p:spPr>
          <a:xfrm>
            <a:off x="4732500" y="3037900"/>
            <a:ext cx="286800" cy="218700"/>
          </a:xfrm>
          <a:prstGeom prst="flowChartConnector">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53" name="Google Shape;153;p20"/>
          <p:cNvCxnSpPr>
            <a:stCxn id="152" idx="2"/>
          </p:cNvCxnSpPr>
          <p:nvPr/>
        </p:nvCxnSpPr>
        <p:spPr>
          <a:xfrm flipH="1">
            <a:off x="2311500" y="3147250"/>
            <a:ext cx="2421000" cy="8700"/>
          </a:xfrm>
          <a:prstGeom prst="straightConnector1">
            <a:avLst/>
          </a:prstGeom>
          <a:noFill/>
          <a:ln cap="flat" cmpd="sng" w="38100">
            <a:solidFill>
              <a:schemeClr val="dk2"/>
            </a:solidFill>
            <a:prstDash val="dash"/>
            <a:round/>
            <a:headEnd len="med" w="med" type="none"/>
            <a:tailEnd len="med" w="med" type="none"/>
          </a:ln>
        </p:spPr>
      </p:cxnSp>
      <p:sp>
        <p:nvSpPr>
          <p:cNvPr id="154" name="Google Shape;154;p20"/>
          <p:cNvSpPr/>
          <p:nvPr/>
        </p:nvSpPr>
        <p:spPr>
          <a:xfrm>
            <a:off x="2118075" y="3042250"/>
            <a:ext cx="286800" cy="218700"/>
          </a:xfrm>
          <a:prstGeom prst="flowChartConnector">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55" name="Google Shape;155;p20"/>
          <p:cNvCxnSpPr/>
          <p:nvPr/>
        </p:nvCxnSpPr>
        <p:spPr>
          <a:xfrm flipH="1">
            <a:off x="5019300" y="3154775"/>
            <a:ext cx="2421000" cy="8700"/>
          </a:xfrm>
          <a:prstGeom prst="straightConnector1">
            <a:avLst/>
          </a:prstGeom>
          <a:noFill/>
          <a:ln cap="flat" cmpd="sng" w="38100">
            <a:solidFill>
              <a:schemeClr val="dk2"/>
            </a:solidFill>
            <a:prstDash val="dash"/>
            <a:round/>
            <a:headEnd len="med" w="med" type="none"/>
            <a:tailEnd len="med" w="med" type="none"/>
          </a:ln>
        </p:spPr>
      </p:cxnSp>
      <p:sp>
        <p:nvSpPr>
          <p:cNvPr id="156" name="Google Shape;156;p20"/>
          <p:cNvSpPr/>
          <p:nvPr/>
        </p:nvSpPr>
        <p:spPr>
          <a:xfrm>
            <a:off x="7507800" y="3037900"/>
            <a:ext cx="286800" cy="218700"/>
          </a:xfrm>
          <a:prstGeom prst="flowChartConnector">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57" name="Google Shape;157;p20"/>
          <p:cNvCxnSpPr/>
          <p:nvPr/>
        </p:nvCxnSpPr>
        <p:spPr>
          <a:xfrm>
            <a:off x="7651200" y="3319088"/>
            <a:ext cx="0" cy="573600"/>
          </a:xfrm>
          <a:prstGeom prst="straightConnector1">
            <a:avLst/>
          </a:prstGeom>
          <a:noFill/>
          <a:ln cap="flat" cmpd="sng" w="38100">
            <a:solidFill>
              <a:schemeClr val="dk2"/>
            </a:solidFill>
            <a:prstDash val="dash"/>
            <a:round/>
            <a:headEnd len="med" w="med" type="none"/>
            <a:tailEnd len="med" w="med" type="none"/>
          </a:ln>
        </p:spPr>
      </p:cxnSp>
      <p:cxnSp>
        <p:nvCxnSpPr>
          <p:cNvPr id="158" name="Google Shape;158;p20"/>
          <p:cNvCxnSpPr/>
          <p:nvPr/>
        </p:nvCxnSpPr>
        <p:spPr>
          <a:xfrm>
            <a:off x="2261475" y="3321263"/>
            <a:ext cx="0" cy="573600"/>
          </a:xfrm>
          <a:prstGeom prst="straightConnector1">
            <a:avLst/>
          </a:prstGeom>
          <a:noFill/>
          <a:ln cap="flat" cmpd="sng" w="38100">
            <a:solidFill>
              <a:schemeClr val="dk2"/>
            </a:solidFill>
            <a:prstDash val="dash"/>
            <a:round/>
            <a:headEnd len="med" w="med" type="none"/>
            <a:tailEnd len="med" w="med" type="none"/>
          </a:ln>
        </p:spPr>
      </p:cxn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