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9" r:id="rId4"/>
    <p:sldId id="260" r:id="rId5"/>
    <p:sldId id="258"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72" d="100"/>
          <a:sy n="72" d="100"/>
        </p:scale>
        <p:origin x="84" y="9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AAD6A-B832-46E1-A37C-53B85925682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D"/>
        </a:p>
      </dgm:t>
    </dgm:pt>
    <dgm:pt modelId="{F60F0488-8342-4001-8838-468FB92361D0}">
      <dgm:prSet phldrT="[Text]" custT="1"/>
      <dgm:spPr/>
      <dgm:t>
        <a:bodyPr/>
        <a:lstStyle/>
        <a:p>
          <a:r>
            <a:rPr lang="en-US" sz="1800" b="0" noProof="1">
              <a:latin typeface="Papyrus" panose="03070502060502030205" pitchFamily="66" charset="0"/>
            </a:rPr>
            <a:t>Merasa percaya diri berlebihan</a:t>
          </a:r>
        </a:p>
      </dgm:t>
    </dgm:pt>
    <dgm:pt modelId="{842CF47D-C2F3-41DE-BDDA-F667FD2B38A8}" type="parTrans" cxnId="{25DD1ABF-8C99-48D3-85F8-1CA5B9211243}">
      <dgm:prSet/>
      <dgm:spPr/>
      <dgm:t>
        <a:bodyPr/>
        <a:lstStyle/>
        <a:p>
          <a:endParaRPr lang="en-ID" sz="1800" b="0"/>
        </a:p>
      </dgm:t>
    </dgm:pt>
    <dgm:pt modelId="{83082FFE-7289-44EE-8B8A-286A2672EBAA}" type="sibTrans" cxnId="{25DD1ABF-8C99-48D3-85F8-1CA5B9211243}">
      <dgm:prSet/>
      <dgm:spPr/>
      <dgm:t>
        <a:bodyPr/>
        <a:lstStyle/>
        <a:p>
          <a:endParaRPr lang="en-ID" sz="1800" b="0"/>
        </a:p>
      </dgm:t>
    </dgm:pt>
    <dgm:pt modelId="{3C6CF1FB-6A45-4A23-9209-9688464A1C3B}">
      <dgm:prSet phldrT="[Text]" custT="1"/>
      <dgm:spPr/>
      <dgm:t>
        <a:bodyPr/>
        <a:lstStyle/>
        <a:p>
          <a:r>
            <a:rPr lang="en-US" sz="1800" b="0" noProof="1">
              <a:latin typeface="Papyrus" panose="03070502060502030205" pitchFamily="66" charset="0"/>
            </a:rPr>
            <a:t>Menganggap lebih punya kualitas di bidang keahlian</a:t>
          </a:r>
        </a:p>
      </dgm:t>
    </dgm:pt>
    <dgm:pt modelId="{F43CE3B4-6D90-48A1-BDA6-47C596D847DF}" type="parTrans" cxnId="{26B53275-2AE0-4DD5-BB57-E61AA96674DF}">
      <dgm:prSet/>
      <dgm:spPr/>
      <dgm:t>
        <a:bodyPr/>
        <a:lstStyle/>
        <a:p>
          <a:endParaRPr lang="en-ID" sz="1800" b="0"/>
        </a:p>
      </dgm:t>
    </dgm:pt>
    <dgm:pt modelId="{C994FE1E-7A81-4E95-BEC5-FA521C04B579}" type="sibTrans" cxnId="{26B53275-2AE0-4DD5-BB57-E61AA96674DF}">
      <dgm:prSet/>
      <dgm:spPr/>
      <dgm:t>
        <a:bodyPr/>
        <a:lstStyle/>
        <a:p>
          <a:endParaRPr lang="en-ID" sz="1800" b="0"/>
        </a:p>
      </dgm:t>
    </dgm:pt>
    <dgm:pt modelId="{F0D39E16-7003-463A-861D-88DB042229BE}">
      <dgm:prSet phldrT="[Text]" custT="1"/>
      <dgm:spPr/>
      <dgm:t>
        <a:bodyPr/>
        <a:lstStyle/>
        <a:p>
          <a:r>
            <a:rPr lang="en-US" sz="1800" b="0" noProof="1">
              <a:latin typeface="Papyrus" panose="03070502060502030205" pitchFamily="66" charset="0"/>
            </a:rPr>
            <a:t>Tidak bisa mengakui kehebatan orang lain</a:t>
          </a:r>
        </a:p>
      </dgm:t>
    </dgm:pt>
    <dgm:pt modelId="{02E360CE-0882-489A-9EFC-3B8BD0DB60A3}" type="parTrans" cxnId="{8E8CB8BB-F310-4D51-A648-7C0C34664945}">
      <dgm:prSet/>
      <dgm:spPr/>
      <dgm:t>
        <a:bodyPr/>
        <a:lstStyle/>
        <a:p>
          <a:endParaRPr lang="en-ID" sz="1800" b="0"/>
        </a:p>
      </dgm:t>
    </dgm:pt>
    <dgm:pt modelId="{8CC34746-75D7-4718-A598-D44D6C6E5E5D}" type="sibTrans" cxnId="{8E8CB8BB-F310-4D51-A648-7C0C34664945}">
      <dgm:prSet/>
      <dgm:spPr/>
      <dgm:t>
        <a:bodyPr/>
        <a:lstStyle/>
        <a:p>
          <a:endParaRPr lang="en-ID" sz="1800" b="0"/>
        </a:p>
      </dgm:t>
    </dgm:pt>
    <dgm:pt modelId="{7FEEE47A-6617-41A3-95F9-884AB105B516}">
      <dgm:prSet phldrT="[Text]" custT="1"/>
      <dgm:spPr/>
      <dgm:t>
        <a:bodyPr/>
        <a:lstStyle/>
        <a:p>
          <a:r>
            <a:rPr lang="en-US" sz="1800" b="0" noProof="1">
              <a:latin typeface="Papyrus" panose="03070502060502030205" pitchFamily="66" charset="0"/>
            </a:rPr>
            <a:t>Tidak bisa mengenal kekurangan pada diri sendiri</a:t>
          </a:r>
        </a:p>
      </dgm:t>
    </dgm:pt>
    <dgm:pt modelId="{A7C6501E-7FC2-419D-8290-129024A6B38A}" type="parTrans" cxnId="{1A51CED7-82CA-41A4-8C62-BDF330764201}">
      <dgm:prSet/>
      <dgm:spPr/>
      <dgm:t>
        <a:bodyPr/>
        <a:lstStyle/>
        <a:p>
          <a:endParaRPr lang="en-ID" sz="1800" b="0"/>
        </a:p>
      </dgm:t>
    </dgm:pt>
    <dgm:pt modelId="{E7047FDF-DAF6-45D7-8451-C02BFEEF3DE6}" type="sibTrans" cxnId="{1A51CED7-82CA-41A4-8C62-BDF330764201}">
      <dgm:prSet/>
      <dgm:spPr/>
      <dgm:t>
        <a:bodyPr/>
        <a:lstStyle/>
        <a:p>
          <a:endParaRPr lang="en-ID" sz="1800" b="0"/>
        </a:p>
      </dgm:t>
    </dgm:pt>
    <dgm:pt modelId="{E6FACAFB-5454-4939-8109-F703358631AD}">
      <dgm:prSet phldrT="[Text]" custT="1"/>
      <dgm:spPr/>
      <dgm:t>
        <a:bodyPr/>
        <a:lstStyle/>
        <a:p>
          <a:r>
            <a:rPr lang="en-US" sz="1800" b="0" noProof="1">
              <a:latin typeface="Papyrus" panose="03070502060502030205" pitchFamily="66" charset="0"/>
            </a:rPr>
            <a:t>Cenderung</a:t>
          </a:r>
        </a:p>
        <a:p>
          <a:r>
            <a:rPr lang="en-US" sz="1800" b="0" i="1" noProof="1">
              <a:latin typeface="Papyrus" panose="03070502060502030205" pitchFamily="66" charset="0"/>
            </a:rPr>
            <a:t>Self-Claim</a:t>
          </a:r>
          <a:endParaRPr lang="en-US" sz="1800" b="0" noProof="1">
            <a:latin typeface="Papyrus" panose="03070502060502030205" pitchFamily="66" charset="0"/>
          </a:endParaRPr>
        </a:p>
      </dgm:t>
    </dgm:pt>
    <dgm:pt modelId="{FDCEA424-C99E-495D-8F21-20DA4AFB0348}" type="parTrans" cxnId="{B7F020F9-DFB9-4AD6-8423-B1A531C44811}">
      <dgm:prSet/>
      <dgm:spPr/>
      <dgm:t>
        <a:bodyPr/>
        <a:lstStyle/>
        <a:p>
          <a:endParaRPr lang="en-ID" sz="1800" b="0"/>
        </a:p>
      </dgm:t>
    </dgm:pt>
    <dgm:pt modelId="{0B13EA4E-927C-44BD-B98C-0C065F2531E5}" type="sibTrans" cxnId="{B7F020F9-DFB9-4AD6-8423-B1A531C44811}">
      <dgm:prSet/>
      <dgm:spPr/>
      <dgm:t>
        <a:bodyPr/>
        <a:lstStyle/>
        <a:p>
          <a:endParaRPr lang="en-ID" sz="1800" b="0"/>
        </a:p>
      </dgm:t>
    </dgm:pt>
    <dgm:pt modelId="{22E4BC36-6354-4265-B646-EEC8AF698C6E}" type="pres">
      <dgm:prSet presAssocID="{7D2AAD6A-B832-46E1-A37C-53B859256827}" presName="diagram" presStyleCnt="0">
        <dgm:presLayoutVars>
          <dgm:dir/>
          <dgm:resizeHandles val="exact"/>
        </dgm:presLayoutVars>
      </dgm:prSet>
      <dgm:spPr/>
    </dgm:pt>
    <dgm:pt modelId="{BEDE7CC8-98CA-4C26-A9D2-7E266916277F}" type="pres">
      <dgm:prSet presAssocID="{F60F0488-8342-4001-8838-468FB92361D0}" presName="node" presStyleLbl="node1" presStyleIdx="0" presStyleCnt="5">
        <dgm:presLayoutVars>
          <dgm:bulletEnabled val="1"/>
        </dgm:presLayoutVars>
      </dgm:prSet>
      <dgm:spPr/>
    </dgm:pt>
    <dgm:pt modelId="{006ACCC0-E2F1-43CD-A60B-11A44474C5C4}" type="pres">
      <dgm:prSet presAssocID="{83082FFE-7289-44EE-8B8A-286A2672EBAA}" presName="sibTrans" presStyleCnt="0"/>
      <dgm:spPr/>
    </dgm:pt>
    <dgm:pt modelId="{92BCA825-C5E8-45F2-AB48-3199613B4C74}" type="pres">
      <dgm:prSet presAssocID="{3C6CF1FB-6A45-4A23-9209-9688464A1C3B}" presName="node" presStyleLbl="node1" presStyleIdx="1" presStyleCnt="5">
        <dgm:presLayoutVars>
          <dgm:bulletEnabled val="1"/>
        </dgm:presLayoutVars>
      </dgm:prSet>
      <dgm:spPr/>
    </dgm:pt>
    <dgm:pt modelId="{12679F1D-2277-4B0E-AF69-AEA7092C80C6}" type="pres">
      <dgm:prSet presAssocID="{C994FE1E-7A81-4E95-BEC5-FA521C04B579}" presName="sibTrans" presStyleCnt="0"/>
      <dgm:spPr/>
    </dgm:pt>
    <dgm:pt modelId="{95BDB8D2-6637-4CEB-889E-3723A1486F9E}" type="pres">
      <dgm:prSet presAssocID="{F0D39E16-7003-463A-861D-88DB042229BE}" presName="node" presStyleLbl="node1" presStyleIdx="2" presStyleCnt="5">
        <dgm:presLayoutVars>
          <dgm:bulletEnabled val="1"/>
        </dgm:presLayoutVars>
      </dgm:prSet>
      <dgm:spPr/>
    </dgm:pt>
    <dgm:pt modelId="{485E0FA0-35BD-48AA-B2C5-CA7126A5BB2D}" type="pres">
      <dgm:prSet presAssocID="{8CC34746-75D7-4718-A598-D44D6C6E5E5D}" presName="sibTrans" presStyleCnt="0"/>
      <dgm:spPr/>
    </dgm:pt>
    <dgm:pt modelId="{673389A4-2B64-49A5-8355-27ECC993846B}" type="pres">
      <dgm:prSet presAssocID="{7FEEE47A-6617-41A3-95F9-884AB105B516}" presName="node" presStyleLbl="node1" presStyleIdx="3" presStyleCnt="5">
        <dgm:presLayoutVars>
          <dgm:bulletEnabled val="1"/>
        </dgm:presLayoutVars>
      </dgm:prSet>
      <dgm:spPr/>
    </dgm:pt>
    <dgm:pt modelId="{9FE34A65-73E6-4325-8137-673CE3851786}" type="pres">
      <dgm:prSet presAssocID="{E7047FDF-DAF6-45D7-8451-C02BFEEF3DE6}" presName="sibTrans" presStyleCnt="0"/>
      <dgm:spPr/>
    </dgm:pt>
    <dgm:pt modelId="{7C657866-327A-4587-AB86-C9563C29715E}" type="pres">
      <dgm:prSet presAssocID="{E6FACAFB-5454-4939-8109-F703358631AD}" presName="node" presStyleLbl="node1" presStyleIdx="4" presStyleCnt="5">
        <dgm:presLayoutVars>
          <dgm:bulletEnabled val="1"/>
        </dgm:presLayoutVars>
      </dgm:prSet>
      <dgm:spPr/>
    </dgm:pt>
  </dgm:ptLst>
  <dgm:cxnLst>
    <dgm:cxn modelId="{DBE4E41C-4734-4A51-942C-A11D42ECA71B}" type="presOf" srcId="{3C6CF1FB-6A45-4A23-9209-9688464A1C3B}" destId="{92BCA825-C5E8-45F2-AB48-3199613B4C74}" srcOrd="0" destOrd="0" presId="urn:microsoft.com/office/officeart/2005/8/layout/default"/>
    <dgm:cxn modelId="{67150A20-C3F4-474F-A41F-6F6F242396F3}" type="presOf" srcId="{F0D39E16-7003-463A-861D-88DB042229BE}" destId="{95BDB8D2-6637-4CEB-889E-3723A1486F9E}" srcOrd="0" destOrd="0" presId="urn:microsoft.com/office/officeart/2005/8/layout/default"/>
    <dgm:cxn modelId="{0B668D35-D8FD-45F3-B987-AA57D6D7E4B8}" type="presOf" srcId="{F60F0488-8342-4001-8838-468FB92361D0}" destId="{BEDE7CC8-98CA-4C26-A9D2-7E266916277F}" srcOrd="0" destOrd="0" presId="urn:microsoft.com/office/officeart/2005/8/layout/default"/>
    <dgm:cxn modelId="{C41E7F46-8B1B-4D6D-ADF9-D1D997B37D07}" type="presOf" srcId="{7D2AAD6A-B832-46E1-A37C-53B859256827}" destId="{22E4BC36-6354-4265-B646-EEC8AF698C6E}" srcOrd="0" destOrd="0" presId="urn:microsoft.com/office/officeart/2005/8/layout/default"/>
    <dgm:cxn modelId="{26B53275-2AE0-4DD5-BB57-E61AA96674DF}" srcId="{7D2AAD6A-B832-46E1-A37C-53B859256827}" destId="{3C6CF1FB-6A45-4A23-9209-9688464A1C3B}" srcOrd="1" destOrd="0" parTransId="{F43CE3B4-6D90-48A1-BDA6-47C596D847DF}" sibTransId="{C994FE1E-7A81-4E95-BEC5-FA521C04B579}"/>
    <dgm:cxn modelId="{2EBE3779-2A05-4D22-9B1B-41EF66DABA9F}" type="presOf" srcId="{E6FACAFB-5454-4939-8109-F703358631AD}" destId="{7C657866-327A-4587-AB86-C9563C29715E}" srcOrd="0" destOrd="0" presId="urn:microsoft.com/office/officeart/2005/8/layout/default"/>
    <dgm:cxn modelId="{8E8CB8BB-F310-4D51-A648-7C0C34664945}" srcId="{7D2AAD6A-B832-46E1-A37C-53B859256827}" destId="{F0D39E16-7003-463A-861D-88DB042229BE}" srcOrd="2" destOrd="0" parTransId="{02E360CE-0882-489A-9EFC-3B8BD0DB60A3}" sibTransId="{8CC34746-75D7-4718-A598-D44D6C6E5E5D}"/>
    <dgm:cxn modelId="{25DD1ABF-8C99-48D3-85F8-1CA5B9211243}" srcId="{7D2AAD6A-B832-46E1-A37C-53B859256827}" destId="{F60F0488-8342-4001-8838-468FB92361D0}" srcOrd="0" destOrd="0" parTransId="{842CF47D-C2F3-41DE-BDDA-F667FD2B38A8}" sibTransId="{83082FFE-7289-44EE-8B8A-286A2672EBAA}"/>
    <dgm:cxn modelId="{B8555DD0-FDF0-4834-B38A-BE0EE91FFA8B}" type="presOf" srcId="{7FEEE47A-6617-41A3-95F9-884AB105B516}" destId="{673389A4-2B64-49A5-8355-27ECC993846B}" srcOrd="0" destOrd="0" presId="urn:microsoft.com/office/officeart/2005/8/layout/default"/>
    <dgm:cxn modelId="{1A51CED7-82CA-41A4-8C62-BDF330764201}" srcId="{7D2AAD6A-B832-46E1-A37C-53B859256827}" destId="{7FEEE47A-6617-41A3-95F9-884AB105B516}" srcOrd="3" destOrd="0" parTransId="{A7C6501E-7FC2-419D-8290-129024A6B38A}" sibTransId="{E7047FDF-DAF6-45D7-8451-C02BFEEF3DE6}"/>
    <dgm:cxn modelId="{B7F020F9-DFB9-4AD6-8423-B1A531C44811}" srcId="{7D2AAD6A-B832-46E1-A37C-53B859256827}" destId="{E6FACAFB-5454-4939-8109-F703358631AD}" srcOrd="4" destOrd="0" parTransId="{FDCEA424-C99E-495D-8F21-20DA4AFB0348}" sibTransId="{0B13EA4E-927C-44BD-B98C-0C065F2531E5}"/>
    <dgm:cxn modelId="{94F3833F-BFFD-4A49-94C3-0E2D1CC6DB3F}" type="presParOf" srcId="{22E4BC36-6354-4265-B646-EEC8AF698C6E}" destId="{BEDE7CC8-98CA-4C26-A9D2-7E266916277F}" srcOrd="0" destOrd="0" presId="urn:microsoft.com/office/officeart/2005/8/layout/default"/>
    <dgm:cxn modelId="{58C8A62A-56FE-48E0-ABC8-2EE1EC6E1D4F}" type="presParOf" srcId="{22E4BC36-6354-4265-B646-EEC8AF698C6E}" destId="{006ACCC0-E2F1-43CD-A60B-11A44474C5C4}" srcOrd="1" destOrd="0" presId="urn:microsoft.com/office/officeart/2005/8/layout/default"/>
    <dgm:cxn modelId="{13C474D3-C9F7-490D-89B2-ABA8319D3109}" type="presParOf" srcId="{22E4BC36-6354-4265-B646-EEC8AF698C6E}" destId="{92BCA825-C5E8-45F2-AB48-3199613B4C74}" srcOrd="2" destOrd="0" presId="urn:microsoft.com/office/officeart/2005/8/layout/default"/>
    <dgm:cxn modelId="{9DD37268-BB6C-4E35-8B27-3D93760C3F0A}" type="presParOf" srcId="{22E4BC36-6354-4265-B646-EEC8AF698C6E}" destId="{12679F1D-2277-4B0E-AF69-AEA7092C80C6}" srcOrd="3" destOrd="0" presId="urn:microsoft.com/office/officeart/2005/8/layout/default"/>
    <dgm:cxn modelId="{CACA0DF5-0515-43A2-B09D-9F19746DDC1C}" type="presParOf" srcId="{22E4BC36-6354-4265-B646-EEC8AF698C6E}" destId="{95BDB8D2-6637-4CEB-889E-3723A1486F9E}" srcOrd="4" destOrd="0" presId="urn:microsoft.com/office/officeart/2005/8/layout/default"/>
    <dgm:cxn modelId="{C10BF15F-C773-49D1-A791-AB3EB50B59AB}" type="presParOf" srcId="{22E4BC36-6354-4265-B646-EEC8AF698C6E}" destId="{485E0FA0-35BD-48AA-B2C5-CA7126A5BB2D}" srcOrd="5" destOrd="0" presId="urn:microsoft.com/office/officeart/2005/8/layout/default"/>
    <dgm:cxn modelId="{801EDD43-EA79-47C9-8F7C-0C720FB7FD67}" type="presParOf" srcId="{22E4BC36-6354-4265-B646-EEC8AF698C6E}" destId="{673389A4-2B64-49A5-8355-27ECC993846B}" srcOrd="6" destOrd="0" presId="urn:microsoft.com/office/officeart/2005/8/layout/default"/>
    <dgm:cxn modelId="{4F9AD315-442B-42BE-A0DF-26B0F17B67B4}" type="presParOf" srcId="{22E4BC36-6354-4265-B646-EEC8AF698C6E}" destId="{9FE34A65-73E6-4325-8137-673CE3851786}" srcOrd="7" destOrd="0" presId="urn:microsoft.com/office/officeart/2005/8/layout/default"/>
    <dgm:cxn modelId="{307BB1DA-06CF-4400-8E80-E9D19A262414}" type="presParOf" srcId="{22E4BC36-6354-4265-B646-EEC8AF698C6E}" destId="{7C657866-327A-4587-AB86-C9563C29715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E7CC8-98CA-4C26-A9D2-7E266916277F}">
      <dsp:nvSpPr>
        <dsp:cNvPr id="0" name=""/>
        <dsp:cNvSpPr/>
      </dsp:nvSpPr>
      <dsp:spPr>
        <a:xfrm>
          <a:off x="0" y="337541"/>
          <a:ext cx="2315482" cy="13892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Merasa percaya diri berlebihan</a:t>
          </a:r>
        </a:p>
      </dsp:txBody>
      <dsp:txXfrm>
        <a:off x="0" y="337541"/>
        <a:ext cx="2315482" cy="1389289"/>
      </dsp:txXfrm>
    </dsp:sp>
    <dsp:sp modelId="{92BCA825-C5E8-45F2-AB48-3199613B4C74}">
      <dsp:nvSpPr>
        <dsp:cNvPr id="0" name=""/>
        <dsp:cNvSpPr/>
      </dsp:nvSpPr>
      <dsp:spPr>
        <a:xfrm>
          <a:off x="2547030" y="337541"/>
          <a:ext cx="2315482" cy="13892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Menganggap lebih punya kualitas di bidang keahlian</a:t>
          </a:r>
        </a:p>
      </dsp:txBody>
      <dsp:txXfrm>
        <a:off x="2547030" y="337541"/>
        <a:ext cx="2315482" cy="1389289"/>
      </dsp:txXfrm>
    </dsp:sp>
    <dsp:sp modelId="{95BDB8D2-6637-4CEB-889E-3723A1486F9E}">
      <dsp:nvSpPr>
        <dsp:cNvPr id="0" name=""/>
        <dsp:cNvSpPr/>
      </dsp:nvSpPr>
      <dsp:spPr>
        <a:xfrm>
          <a:off x="5094060" y="337541"/>
          <a:ext cx="2315482" cy="13892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Tidak bisa mengakui kehebatan orang lain</a:t>
          </a:r>
        </a:p>
      </dsp:txBody>
      <dsp:txXfrm>
        <a:off x="5094060" y="337541"/>
        <a:ext cx="2315482" cy="1389289"/>
      </dsp:txXfrm>
    </dsp:sp>
    <dsp:sp modelId="{673389A4-2B64-49A5-8355-27ECC993846B}">
      <dsp:nvSpPr>
        <dsp:cNvPr id="0" name=""/>
        <dsp:cNvSpPr/>
      </dsp:nvSpPr>
      <dsp:spPr>
        <a:xfrm>
          <a:off x="1273515" y="1958379"/>
          <a:ext cx="2315482" cy="13892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Tidak bisa mengenal kekurangan pada diri sendiri</a:t>
          </a:r>
        </a:p>
      </dsp:txBody>
      <dsp:txXfrm>
        <a:off x="1273515" y="1958379"/>
        <a:ext cx="2315482" cy="1389289"/>
      </dsp:txXfrm>
    </dsp:sp>
    <dsp:sp modelId="{7C657866-327A-4587-AB86-C9563C29715E}">
      <dsp:nvSpPr>
        <dsp:cNvPr id="0" name=""/>
        <dsp:cNvSpPr/>
      </dsp:nvSpPr>
      <dsp:spPr>
        <a:xfrm>
          <a:off x="3820545" y="1958379"/>
          <a:ext cx="2315482" cy="138928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Cenderung</a:t>
          </a:r>
        </a:p>
        <a:p>
          <a:pPr marL="0" lvl="0" indent="0" algn="ctr" defTabSz="800100">
            <a:lnSpc>
              <a:spcPct val="90000"/>
            </a:lnSpc>
            <a:spcBef>
              <a:spcPct val="0"/>
            </a:spcBef>
            <a:spcAft>
              <a:spcPct val="35000"/>
            </a:spcAft>
            <a:buNone/>
          </a:pPr>
          <a:r>
            <a:rPr lang="en-US" sz="1800" b="0" i="1" kern="1200" noProof="1">
              <a:latin typeface="Papyrus" panose="03070502060502030205" pitchFamily="66" charset="0"/>
            </a:rPr>
            <a:t>Self-Claim</a:t>
          </a:r>
          <a:endParaRPr lang="en-US" sz="1800" b="0" kern="1200" noProof="1">
            <a:latin typeface="Papyrus" panose="03070502060502030205" pitchFamily="66" charset="0"/>
          </a:endParaRPr>
        </a:p>
      </dsp:txBody>
      <dsp:txXfrm>
        <a:off x="3820545" y="1958379"/>
        <a:ext cx="2315482" cy="138928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368981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428395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01D44C3-DED3-4145-93BB-A1743ECC59EF}" type="slidenum">
              <a:rPr lang="en-ID" smtClean="0"/>
              <a:t>‹#›</a:t>
            </a:fld>
            <a:endParaRPr lang="en-ID"/>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839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19/08/2022</a:t>
            </a:fld>
            <a:endParaRPr lang="en-ID"/>
          </a:p>
        </p:txBody>
      </p:sp>
      <p:sp>
        <p:nvSpPr>
          <p:cNvPr id="6" name="Footer Placeholder 5"/>
          <p:cNvSpPr>
            <a:spLocks noGrp="1"/>
          </p:cNvSpPr>
          <p:nvPr>
            <p:ph type="ftr" sz="quarter" idx="11"/>
          </p:nvPr>
        </p:nvSpPr>
        <p:spPr/>
        <p:txBody>
          <a:bodyPr/>
          <a:lstStyle/>
          <a:p>
            <a:endParaRPr lang="en-ID"/>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2988293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19/08/2022</a:t>
            </a:fld>
            <a:endParaRPr lang="en-ID"/>
          </a:p>
        </p:txBody>
      </p:sp>
      <p:sp>
        <p:nvSpPr>
          <p:cNvPr id="6" name="Footer Placeholder 5"/>
          <p:cNvSpPr>
            <a:spLocks noGrp="1"/>
          </p:cNvSpPr>
          <p:nvPr>
            <p:ph type="ftr" sz="quarter" idx="11"/>
          </p:nvPr>
        </p:nvSpPr>
        <p:spPr/>
        <p:txBody>
          <a:bodyPr/>
          <a:lstStyle/>
          <a:p>
            <a:endParaRPr lang="en-ID"/>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01D44C3-DED3-4145-93BB-A1743ECC59EF}" type="slidenum">
              <a:rPr lang="en-ID" smtClean="0"/>
              <a:t>‹#›</a:t>
            </a:fld>
            <a:endParaRPr lang="en-ID"/>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2333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19/08/2022</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4222291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1051574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81701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397879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658DE-8FE2-47E2-8699-D865F8A694B9}" type="datetimeFigureOut">
              <a:rPr lang="en-ID" smtClean="0"/>
              <a:t>19/08/2022</a:t>
            </a:fld>
            <a:endParaRPr lang="en-ID"/>
          </a:p>
        </p:txBody>
      </p:sp>
      <p:sp>
        <p:nvSpPr>
          <p:cNvPr id="5" name="Footer Placeholder 4"/>
          <p:cNvSpPr>
            <a:spLocks noGrp="1"/>
          </p:cNvSpPr>
          <p:nvPr>
            <p:ph type="ftr" sz="quarter" idx="11"/>
          </p:nvPr>
        </p:nvSpPr>
        <p:spPr/>
        <p:txBody>
          <a:bodyPr/>
          <a:lstStyle/>
          <a:p>
            <a:endParaRPr lang="en-ID"/>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120208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4658DE-8FE2-47E2-8699-D865F8A694B9}" type="datetimeFigureOut">
              <a:rPr lang="en-ID" smtClean="0"/>
              <a:t>19/08/2022</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4579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4658DE-8FE2-47E2-8699-D865F8A694B9}" type="datetimeFigureOut">
              <a:rPr lang="en-ID" smtClean="0"/>
              <a:t>19/08/2022</a:t>
            </a:fld>
            <a:endParaRPr lang="en-ID"/>
          </a:p>
        </p:txBody>
      </p:sp>
      <p:sp>
        <p:nvSpPr>
          <p:cNvPr id="8" name="Footer Placeholder 7"/>
          <p:cNvSpPr>
            <a:spLocks noGrp="1"/>
          </p:cNvSpPr>
          <p:nvPr>
            <p:ph type="ftr" sz="quarter" idx="11"/>
          </p:nvPr>
        </p:nvSpPr>
        <p:spPr/>
        <p:txBody>
          <a:bodyPr/>
          <a:lstStyle/>
          <a:p>
            <a:endParaRPr lang="en-ID"/>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21439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4658DE-8FE2-47E2-8699-D865F8A694B9}" type="datetimeFigureOut">
              <a:rPr lang="en-ID" smtClean="0"/>
              <a:t>19/08/2022</a:t>
            </a:fld>
            <a:endParaRPr lang="en-ID"/>
          </a:p>
        </p:txBody>
      </p:sp>
      <p:sp>
        <p:nvSpPr>
          <p:cNvPr id="4" name="Footer Placeholder 3"/>
          <p:cNvSpPr>
            <a:spLocks noGrp="1"/>
          </p:cNvSpPr>
          <p:nvPr>
            <p:ph type="ftr" sz="quarter" idx="11"/>
          </p:nvPr>
        </p:nvSpPr>
        <p:spPr/>
        <p:txBody>
          <a:bodyPr/>
          <a:lstStyle/>
          <a:p>
            <a:endParaRPr lang="en-ID"/>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2949614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658DE-8FE2-47E2-8699-D865F8A694B9}" type="datetimeFigureOut">
              <a:rPr lang="en-ID" smtClean="0"/>
              <a:t>19/08/2022</a:t>
            </a:fld>
            <a:endParaRPr lang="en-ID"/>
          </a:p>
        </p:txBody>
      </p:sp>
      <p:sp>
        <p:nvSpPr>
          <p:cNvPr id="3" name="Footer Placeholder 2"/>
          <p:cNvSpPr>
            <a:spLocks noGrp="1"/>
          </p:cNvSpPr>
          <p:nvPr>
            <p:ph type="ftr" sz="quarter" idx="11"/>
          </p:nvPr>
        </p:nvSpPr>
        <p:spPr/>
        <p:txBody>
          <a:bodyPr/>
          <a:lstStyle/>
          <a:p>
            <a:endParaRPr lang="en-ID"/>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368943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19/08/2022</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598497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19/08/2022</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140438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rgbClr val="00B0F0"/>
            </a:gs>
            <a:gs pos="0">
              <a:srgbClr val="92D050"/>
            </a:gs>
            <a:gs pos="100000">
              <a:srgbClr val="FFFF00"/>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CD4658DE-8FE2-47E2-8699-D865F8A694B9}" type="datetimeFigureOut">
              <a:rPr lang="en-ID" smtClean="0"/>
              <a:t>19/08/2022</a:t>
            </a:fld>
            <a:endParaRPr lang="en-ID"/>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01D44C3-DED3-4145-93BB-A1743ECC59EF}" type="slidenum">
              <a:rPr lang="en-ID" smtClean="0"/>
              <a:t>‹#›</a:t>
            </a:fld>
            <a:endParaRPr lang="en-ID"/>
          </a:p>
        </p:txBody>
      </p:sp>
      <p:pic>
        <p:nvPicPr>
          <p:cNvPr id="8" name="Picture 7">
            <a:extLst>
              <a:ext uri="{FF2B5EF4-FFF2-40B4-BE49-F238E27FC236}">
                <a16:creationId xmlns:a16="http://schemas.microsoft.com/office/drawing/2014/main" id="{0179AFDE-B87F-C4BE-409C-2E498F0DB360}"/>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990337" y="40793"/>
            <a:ext cx="570755" cy="637462"/>
          </a:xfrm>
          <a:prstGeom prst="rect">
            <a:avLst/>
          </a:prstGeom>
        </p:spPr>
      </p:pic>
      <p:pic>
        <p:nvPicPr>
          <p:cNvPr id="10" name="Picture 9">
            <a:extLst>
              <a:ext uri="{FF2B5EF4-FFF2-40B4-BE49-F238E27FC236}">
                <a16:creationId xmlns:a16="http://schemas.microsoft.com/office/drawing/2014/main" id="{21FFB240-7A8F-7F33-B1D7-FCB33F3BB072}"/>
              </a:ext>
            </a:extLst>
          </p:cNvPr>
          <p:cNvPicPr>
            <a:picLocks noChangeAspect="1"/>
          </p:cNvPicPr>
          <p:nvPr userDrawn="1"/>
        </p:nvPicPr>
        <p:blipFill rotWithShape="1">
          <a:blip r:embed="rId19">
            <a:extLst>
              <a:ext uri="{28A0092B-C50C-407E-A947-70E740481C1C}">
                <a14:useLocalDpi xmlns:a14="http://schemas.microsoft.com/office/drawing/2010/main" val="0"/>
              </a:ext>
            </a:extLst>
          </a:blip>
          <a:srcRect t="26089" b="27010"/>
          <a:stretch/>
        </p:blipFill>
        <p:spPr>
          <a:xfrm>
            <a:off x="7785652" y="79942"/>
            <a:ext cx="1230209" cy="576989"/>
          </a:xfrm>
          <a:prstGeom prst="rect">
            <a:avLst/>
          </a:prstGeom>
        </p:spPr>
      </p:pic>
      <p:pic>
        <p:nvPicPr>
          <p:cNvPr id="1028" name="Picture 4" descr="Microsoft PowerPoint - Wikipedia bahasa Indonesia, ensiklopedia bebas">
            <a:extLst>
              <a:ext uri="{FF2B5EF4-FFF2-40B4-BE49-F238E27FC236}">
                <a16:creationId xmlns:a16="http://schemas.microsoft.com/office/drawing/2014/main" id="{5D2764C6-A31A-A5B5-BDB9-C31416009679}"/>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266790" y="71030"/>
            <a:ext cx="587807" cy="576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33883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ilmuyangberdayaguana.blogspot.com/2022/08/5-tanda-kamu-mengalami-dunning-kruger.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F345-BBA2-0EE2-AD5B-CD7EA000C56F}"/>
              </a:ext>
            </a:extLst>
          </p:cNvPr>
          <p:cNvSpPr>
            <a:spLocks noGrp="1"/>
          </p:cNvSpPr>
          <p:nvPr>
            <p:ph type="ctrTitle"/>
          </p:nvPr>
        </p:nvSpPr>
        <p:spPr>
          <a:xfrm>
            <a:off x="1143000" y="738243"/>
            <a:ext cx="6858000" cy="5381514"/>
          </a:xfrm>
        </p:spPr>
        <p:txBody>
          <a:bodyPr>
            <a:normAutofit fontScale="90000"/>
          </a:bodyPr>
          <a:lstStyle/>
          <a:p>
            <a:pPr algn="ctr"/>
            <a:r>
              <a:rPr lang="en-ID" b="0" i="0" noProof="1">
                <a:solidFill>
                  <a:srgbClr val="333333"/>
                </a:solidFill>
                <a:effectLst/>
                <a:latin typeface="Papyrus" panose="03070502060502030205" pitchFamily="66" charset="0"/>
              </a:rPr>
              <a:t>Tugas Terstruktur</a:t>
            </a:r>
            <a:br>
              <a:rPr lang="en-ID" b="0" i="0" noProof="1">
                <a:solidFill>
                  <a:srgbClr val="333333"/>
                </a:solidFill>
                <a:effectLst/>
                <a:latin typeface="Papyrus" panose="03070502060502030205" pitchFamily="66" charset="0"/>
              </a:rPr>
            </a:br>
            <a:br>
              <a:rPr lang="en-ID" b="0" i="0" noProof="1">
                <a:solidFill>
                  <a:srgbClr val="333333"/>
                </a:solidFill>
                <a:effectLst/>
                <a:latin typeface="Papyrus" panose="03070502060502030205" pitchFamily="66" charset="0"/>
              </a:rPr>
            </a:br>
            <a:br>
              <a:rPr lang="en-ID" b="0" i="0" noProof="1">
                <a:solidFill>
                  <a:srgbClr val="333333"/>
                </a:solidFill>
                <a:effectLst/>
                <a:latin typeface="Papyrus" panose="03070502060502030205" pitchFamily="66" charset="0"/>
              </a:rPr>
            </a:br>
            <a:br>
              <a:rPr lang="en-ID" b="0" i="0" noProof="1">
                <a:solidFill>
                  <a:srgbClr val="333333"/>
                </a:solidFill>
                <a:effectLst/>
                <a:latin typeface="Papyrus" panose="03070502060502030205" pitchFamily="66" charset="0"/>
              </a:rPr>
            </a:br>
            <a:br>
              <a:rPr lang="en-ID" b="0" i="0" noProof="1">
                <a:solidFill>
                  <a:srgbClr val="333333"/>
                </a:solidFill>
                <a:effectLst/>
                <a:latin typeface="Papyrus" panose="03070502060502030205" pitchFamily="66" charset="0"/>
              </a:rPr>
            </a:br>
            <a:br>
              <a:rPr lang="en-ID" b="0" i="0" noProof="1">
                <a:solidFill>
                  <a:srgbClr val="333333"/>
                </a:solidFill>
                <a:effectLst/>
                <a:latin typeface="Papyrus" panose="03070502060502030205" pitchFamily="66" charset="0"/>
              </a:rPr>
            </a:br>
            <a:r>
              <a:rPr lang="en-ID" b="0" i="0" noProof="1">
                <a:solidFill>
                  <a:srgbClr val="333333"/>
                </a:solidFill>
                <a:effectLst/>
                <a:latin typeface="Papyrus" panose="03070502060502030205" pitchFamily="66" charset="0"/>
              </a:rPr>
              <a:t>Dunning Kruger Effect</a:t>
            </a:r>
            <a:br>
              <a:rPr lang="en-ID" b="0" i="0" noProof="1">
                <a:solidFill>
                  <a:srgbClr val="333333"/>
                </a:solidFill>
                <a:effectLst/>
                <a:latin typeface="Papyrus" panose="03070502060502030205" pitchFamily="66" charset="0"/>
              </a:rPr>
            </a:br>
            <a:r>
              <a:rPr lang="en-ID" sz="1200" noProof="1">
                <a:solidFill>
                  <a:srgbClr val="333333"/>
                </a:solidFill>
                <a:latin typeface="Papyrus" panose="03070502060502030205" pitchFamily="66" charset="0"/>
              </a:rPr>
              <a:t>Abdullah Qa’id Mu’aadz</a:t>
            </a:r>
            <a:endParaRPr lang="en-ID" noProof="1">
              <a:latin typeface="Papyrus" panose="03070502060502030205" pitchFamily="66" charset="0"/>
            </a:endParaRPr>
          </a:p>
        </p:txBody>
      </p:sp>
    </p:spTree>
    <p:extLst>
      <p:ext uri="{BB962C8B-B14F-4D97-AF65-F5344CB8AC3E}">
        <p14:creationId xmlns:p14="http://schemas.microsoft.com/office/powerpoint/2010/main" val="239470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2E4F0B-CB20-3150-0344-44FB7918D031}"/>
              </a:ext>
            </a:extLst>
          </p:cNvPr>
          <p:cNvSpPr txBox="1"/>
          <p:nvPr/>
        </p:nvSpPr>
        <p:spPr>
          <a:xfrm>
            <a:off x="1410066" y="812802"/>
            <a:ext cx="5454559" cy="523220"/>
          </a:xfrm>
          <a:prstGeom prst="rect">
            <a:avLst/>
          </a:prstGeom>
          <a:noFill/>
        </p:spPr>
        <p:txBody>
          <a:bodyPr wrap="square">
            <a:spAutoFit/>
          </a:bodyPr>
          <a:lstStyle/>
          <a:p>
            <a:r>
              <a:rPr lang="en-ID" sz="2800" b="1" noProof="1">
                <a:latin typeface="Papyrus" panose="03070502060502030205" pitchFamily="66" charset="0"/>
              </a:rPr>
              <a:t>Apa itu </a:t>
            </a:r>
            <a:r>
              <a:rPr lang="en-ID" sz="2800" b="1" i="1" noProof="1">
                <a:latin typeface="Papyrus" panose="03070502060502030205" pitchFamily="66" charset="0"/>
              </a:rPr>
              <a:t>Dunning Kruger Effect</a:t>
            </a:r>
          </a:p>
        </p:txBody>
      </p:sp>
      <p:sp>
        <p:nvSpPr>
          <p:cNvPr id="7" name="TextBox 6">
            <a:extLst>
              <a:ext uri="{FF2B5EF4-FFF2-40B4-BE49-F238E27FC236}">
                <a16:creationId xmlns:a16="http://schemas.microsoft.com/office/drawing/2014/main" id="{CA1828EB-FEE4-2DA0-6934-20772A490071}"/>
              </a:ext>
            </a:extLst>
          </p:cNvPr>
          <p:cNvSpPr txBox="1"/>
          <p:nvPr/>
        </p:nvSpPr>
        <p:spPr>
          <a:xfrm>
            <a:off x="1211285" y="1768588"/>
            <a:ext cx="7349620" cy="4801314"/>
          </a:xfrm>
          <a:prstGeom prst="rect">
            <a:avLst/>
          </a:prstGeom>
          <a:noFill/>
        </p:spPr>
        <p:txBody>
          <a:bodyPr wrap="square">
            <a:spAutoFit/>
          </a:bodyPr>
          <a:lstStyle/>
          <a:p>
            <a:r>
              <a:rPr lang="en-ID" b="1" i="1" noProof="1">
                <a:latin typeface="Papyrus" panose="03070502060502030205" pitchFamily="66" charset="0"/>
              </a:rPr>
              <a:t>Dunning Kruger Effect </a:t>
            </a:r>
            <a:r>
              <a:rPr lang="en-ID" b="1" noProof="1">
                <a:latin typeface="Papyrus" panose="03070502060502030205" pitchFamily="66" charset="0"/>
              </a:rPr>
              <a:t>adalah</a:t>
            </a:r>
            <a:r>
              <a:rPr lang="en-ID" noProof="1">
                <a:latin typeface="Papyrus" panose="03070502060502030205" pitchFamily="66" charset="0"/>
              </a:rPr>
              <a:t> jenis bias kognitif dimana seseorang percaya bahwa dirinya lebih pintar dan lebih mampu daripada yang sebenarnya terjadi.</a:t>
            </a:r>
          </a:p>
          <a:p>
            <a:endParaRPr lang="en-ID" sz="900" noProof="1">
              <a:latin typeface="Papyrus" panose="03070502060502030205" pitchFamily="66" charset="0"/>
            </a:endParaRPr>
          </a:p>
          <a:p>
            <a:r>
              <a:rPr lang="en-ID" noProof="1">
                <a:latin typeface="Papyrus" panose="03070502060502030205" pitchFamily="66" charset="0"/>
              </a:rPr>
              <a:t>Umumnya orang yang memiliki karakter </a:t>
            </a:r>
            <a:r>
              <a:rPr lang="en-ID" i="1" noProof="1">
                <a:latin typeface="Papyrus" panose="03070502060502030205" pitchFamily="66" charset="0"/>
              </a:rPr>
              <a:t>Dunning Kruger Effect </a:t>
            </a:r>
            <a:r>
              <a:rPr lang="en-ID" noProof="1">
                <a:latin typeface="Papyrus" panose="03070502060502030205" pitchFamily="66" charset="0"/>
              </a:rPr>
              <a:t>ini tidak menyadari kekurangannya dan lupa bahwa sebenarnya ia tidak kompeten di semua bidang.</a:t>
            </a:r>
          </a:p>
          <a:p>
            <a:endParaRPr lang="en-ID" sz="900" noProof="1">
              <a:latin typeface="Papyrus" panose="03070502060502030205" pitchFamily="66" charset="0"/>
            </a:endParaRPr>
          </a:p>
          <a:p>
            <a:r>
              <a:rPr lang="en-ID" noProof="1">
                <a:latin typeface="Papyrus" panose="03070502060502030205" pitchFamily="66" charset="0"/>
              </a:rPr>
              <a:t>Ciri orang yang mengalami </a:t>
            </a:r>
            <a:r>
              <a:rPr lang="en-ID" i="1" noProof="1">
                <a:latin typeface="Papyrus" panose="03070502060502030205" pitchFamily="66" charset="0"/>
              </a:rPr>
              <a:t>Dunning Kruger Effect </a:t>
            </a:r>
            <a:r>
              <a:rPr lang="en-ID" noProof="1">
                <a:latin typeface="Papyrus" panose="03070502060502030205" pitchFamily="66" charset="0"/>
              </a:rPr>
              <a:t>biasanya hampir sama dengan orang yang</a:t>
            </a:r>
            <a:r>
              <a:rPr lang="en-ID" i="1" noProof="1">
                <a:latin typeface="Papyrus" panose="03070502060502030205" pitchFamily="66" charset="0"/>
              </a:rPr>
              <a:t> incompetent</a:t>
            </a:r>
            <a:r>
              <a:rPr lang="en-ID" noProof="1">
                <a:latin typeface="Papyrus" panose="03070502060502030205" pitchFamily="66" charset="0"/>
              </a:rPr>
              <a:t> yaitu :</a:t>
            </a:r>
          </a:p>
          <a:p>
            <a:endParaRPr lang="en-ID" sz="900" noProof="1">
              <a:latin typeface="Papyrus" panose="03070502060502030205" pitchFamily="66" charset="0"/>
            </a:endParaRPr>
          </a:p>
          <a:p>
            <a:pPr algn="l">
              <a:buFont typeface="Arial" panose="020B0604020202020204" pitchFamily="34" charset="0"/>
              <a:buChar char="•"/>
            </a:pPr>
            <a:r>
              <a:rPr lang="en-ID" noProof="1">
                <a:latin typeface="Papyrus" panose="03070502060502030205" pitchFamily="66" charset="0"/>
              </a:rPr>
              <a:t> Gagal mengenali</a:t>
            </a:r>
            <a:r>
              <a:rPr lang="en-ID" i="1" noProof="1">
                <a:latin typeface="Papyrus" panose="03070502060502030205" pitchFamily="66" charset="0"/>
              </a:rPr>
              <a:t> skill</a:t>
            </a:r>
            <a:r>
              <a:rPr lang="en-ID" noProof="1">
                <a:latin typeface="Papyrus" panose="03070502060502030205" pitchFamily="66" charset="0"/>
              </a:rPr>
              <a:t> asli orang lain dan bersikap tidak adil.</a:t>
            </a:r>
          </a:p>
          <a:p>
            <a:pPr algn="l">
              <a:buFont typeface="Arial" panose="020B0604020202020204" pitchFamily="34" charset="0"/>
              <a:buChar char="•"/>
            </a:pPr>
            <a:r>
              <a:rPr lang="en-ID" noProof="1">
                <a:latin typeface="Papyrus" panose="03070502060502030205" pitchFamily="66" charset="0"/>
              </a:rPr>
              <a:t> Gagal mengenali kesalahannya sendiri dan kurangnya keterampilan. </a:t>
            </a:r>
          </a:p>
          <a:p>
            <a:pPr algn="l">
              <a:buFont typeface="Arial" panose="020B0604020202020204" pitchFamily="34" charset="0"/>
              <a:buChar char="•"/>
            </a:pPr>
            <a:r>
              <a:rPr lang="en-ID" noProof="1">
                <a:latin typeface="Papyrus" panose="03070502060502030205" pitchFamily="66" charset="0"/>
              </a:rPr>
              <a:t> Menaksir terlalu tinggi dari tingkat keahlian mereka.</a:t>
            </a:r>
          </a:p>
          <a:p>
            <a:endParaRPr lang="en-ID" sz="900" noProof="1">
              <a:latin typeface="Papyrus" panose="03070502060502030205" pitchFamily="66" charset="0"/>
            </a:endParaRPr>
          </a:p>
          <a:p>
            <a:r>
              <a:rPr lang="en-ID" noProof="1">
                <a:latin typeface="Papyrus" panose="03070502060502030205" pitchFamily="66" charset="0"/>
              </a:rPr>
              <a:t>Peribahasa yang cocok disematkan kepada tipikal orang dengan </a:t>
            </a:r>
            <a:r>
              <a:rPr lang="en-ID" b="1" i="1" noProof="1">
                <a:latin typeface="Papyrus" panose="03070502060502030205" pitchFamily="66" charset="0"/>
              </a:rPr>
              <a:t>Dunning Kruger Effect</a:t>
            </a:r>
            <a:r>
              <a:rPr lang="en-ID" b="1" noProof="1">
                <a:latin typeface="Papyrus" panose="03070502060502030205" pitchFamily="66" charset="0"/>
              </a:rPr>
              <a:t> adalah</a:t>
            </a:r>
            <a:r>
              <a:rPr lang="en-ID" noProof="1">
                <a:latin typeface="Papyrus" panose="03070502060502030205" pitchFamily="66" charset="0"/>
              </a:rPr>
              <a:t> </a:t>
            </a:r>
            <a:r>
              <a:rPr lang="en-ID" i="1" noProof="1">
                <a:latin typeface="Papyrus" panose="03070502060502030205" pitchFamily="66" charset="0"/>
              </a:rPr>
              <a:t>tong kosong nyaring bunyinya </a:t>
            </a:r>
            <a:r>
              <a:rPr lang="en-ID" noProof="1">
                <a:latin typeface="Papyrus" panose="03070502060502030205" pitchFamily="66" charset="0"/>
              </a:rPr>
              <a:t>yang memiliki makna orang yang banyak berbicara namun tidak memahami apapun dari pembicaraannya.</a:t>
            </a:r>
          </a:p>
        </p:txBody>
      </p:sp>
    </p:spTree>
    <p:extLst>
      <p:ext uri="{BB962C8B-B14F-4D97-AF65-F5344CB8AC3E}">
        <p14:creationId xmlns:p14="http://schemas.microsoft.com/office/powerpoint/2010/main" val="213295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4B41C6-219B-B2B8-BEBA-614C4FA13E51}"/>
              </a:ext>
            </a:extLst>
          </p:cNvPr>
          <p:cNvSpPr txBox="1"/>
          <p:nvPr/>
        </p:nvSpPr>
        <p:spPr>
          <a:xfrm>
            <a:off x="1467851" y="759163"/>
            <a:ext cx="5555801" cy="523220"/>
          </a:xfrm>
          <a:prstGeom prst="rect">
            <a:avLst/>
          </a:prstGeom>
          <a:noFill/>
        </p:spPr>
        <p:txBody>
          <a:bodyPr wrap="square">
            <a:spAutoFit/>
          </a:bodyPr>
          <a:lstStyle/>
          <a:p>
            <a:pPr algn="l"/>
            <a:r>
              <a:rPr lang="en-ID" sz="2800" b="1" noProof="1">
                <a:latin typeface="Papyrus" panose="03070502060502030205" pitchFamily="66" charset="0"/>
              </a:rPr>
              <a:t>Penyebab </a:t>
            </a:r>
            <a:r>
              <a:rPr lang="en-ID" sz="2800" b="1" i="1" noProof="1">
                <a:latin typeface="Papyrus" panose="03070502060502030205" pitchFamily="66" charset="0"/>
              </a:rPr>
              <a:t>Dunning Kruger Effect</a:t>
            </a:r>
            <a:endParaRPr lang="en-ID" sz="2800" b="1" noProof="1">
              <a:latin typeface="Papyrus" panose="03070502060502030205" pitchFamily="66" charset="0"/>
            </a:endParaRPr>
          </a:p>
        </p:txBody>
      </p:sp>
      <p:sp>
        <p:nvSpPr>
          <p:cNvPr id="5" name="TextBox 4">
            <a:extLst>
              <a:ext uri="{FF2B5EF4-FFF2-40B4-BE49-F238E27FC236}">
                <a16:creationId xmlns:a16="http://schemas.microsoft.com/office/drawing/2014/main" id="{5C82E506-2C3D-807E-062C-C406F81627AF}"/>
              </a:ext>
            </a:extLst>
          </p:cNvPr>
          <p:cNvSpPr txBox="1"/>
          <p:nvPr/>
        </p:nvSpPr>
        <p:spPr>
          <a:xfrm>
            <a:off x="1007165" y="1713270"/>
            <a:ext cx="7818783" cy="4247317"/>
          </a:xfrm>
          <a:prstGeom prst="rect">
            <a:avLst/>
          </a:prstGeom>
          <a:noFill/>
        </p:spPr>
        <p:txBody>
          <a:bodyPr wrap="square">
            <a:spAutoFit/>
          </a:bodyPr>
          <a:lstStyle/>
          <a:p>
            <a:r>
              <a:rPr lang="en-ID" i="1" noProof="1">
                <a:latin typeface="Papyrus" panose="03070502060502030205" pitchFamily="66" charset="0"/>
              </a:rPr>
              <a:t>Penyebab terjadinya efek Dunning Kruger yakni adanya beban ganda antar seseorang.</a:t>
            </a:r>
          </a:p>
          <a:p>
            <a:endParaRPr lang="en-ID" sz="900" i="1" noProof="1">
              <a:latin typeface="Papyrus" panose="03070502060502030205" pitchFamily="66" charset="0"/>
            </a:endParaRPr>
          </a:p>
          <a:p>
            <a:r>
              <a:rPr lang="en-ID" noProof="1">
                <a:latin typeface="Papyrus" panose="03070502060502030205" pitchFamily="66" charset="0"/>
              </a:rPr>
              <a:t>Menurut David Dunning dan Justin Kruger, fenomena ini ada karena dorongan akibat beban ganda yang dimiliki oleh orang tersebut. Pada satu sisi seseorang itu memang tidak ahli dalam kompetensi tertentu, dan di sisi lain dia tidak bisa mengelola mentalnya untuk mengakui bahwa ia tidak mampu.</a:t>
            </a:r>
            <a:endParaRPr lang="en-ID" i="1" noProof="1">
              <a:latin typeface="Papyrus" panose="03070502060502030205" pitchFamily="66" charset="0"/>
            </a:endParaRPr>
          </a:p>
          <a:p>
            <a:endParaRPr lang="en-ID" sz="900" i="1" noProof="1">
              <a:latin typeface="Papyrus" panose="03070502060502030205" pitchFamily="66" charset="0"/>
            </a:endParaRPr>
          </a:p>
          <a:p>
            <a:pPr algn="l"/>
            <a:r>
              <a:rPr lang="en-ID" noProof="1">
                <a:latin typeface="Papyrus" panose="03070502060502030205" pitchFamily="66" charset="0"/>
              </a:rPr>
              <a:t>penyebab lain munculnya </a:t>
            </a:r>
            <a:r>
              <a:rPr lang="en-ID" b="1" i="1" noProof="1">
                <a:latin typeface="Papyrus" panose="03070502060502030205" pitchFamily="66" charset="0"/>
              </a:rPr>
              <a:t>Dunning Kruger Effect </a:t>
            </a:r>
            <a:r>
              <a:rPr lang="en-ID" b="1" noProof="1">
                <a:latin typeface="Papyrus" panose="03070502060502030205" pitchFamily="66" charset="0"/>
              </a:rPr>
              <a:t>adalah </a:t>
            </a:r>
            <a:r>
              <a:rPr lang="en-ID" noProof="1">
                <a:latin typeface="Papyrus" panose="03070502060502030205" pitchFamily="66" charset="0"/>
              </a:rPr>
              <a:t>: </a:t>
            </a:r>
          </a:p>
          <a:p>
            <a:pPr algn="l"/>
            <a:endParaRPr lang="en-ID" sz="900" noProof="1">
              <a:latin typeface="Papyrus" panose="03070502060502030205" pitchFamily="66" charset="0"/>
            </a:endParaRPr>
          </a:p>
          <a:p>
            <a:pPr>
              <a:buFont typeface="Arial" panose="020B0604020202020204" pitchFamily="34" charset="0"/>
              <a:buChar char="•"/>
            </a:pPr>
            <a:r>
              <a:rPr lang="en-ID" noProof="1">
                <a:latin typeface="Papyrus" panose="03070502060502030205" pitchFamily="66" charset="0"/>
              </a:rPr>
              <a:t> </a:t>
            </a:r>
            <a:r>
              <a:rPr lang="en-ID" b="1" noProof="1">
                <a:latin typeface="Papyrus" panose="03070502060502030205" pitchFamily="66" charset="0"/>
              </a:rPr>
              <a:t>Kurangnya metakognisi</a:t>
            </a:r>
          </a:p>
          <a:p>
            <a:r>
              <a:rPr lang="en-ID" b="1" noProof="1">
                <a:latin typeface="Papyrus" panose="03070502060502030205" pitchFamily="66" charset="0"/>
              </a:rPr>
              <a:t>  </a:t>
            </a:r>
            <a:r>
              <a:rPr lang="en-ID" noProof="1">
                <a:latin typeface="Papyrus" panose="03070502060502030205" pitchFamily="66" charset="0"/>
              </a:rPr>
              <a:t>Metakognisi merupakan sebuah proses mengamati dan mengendalikan</a:t>
            </a:r>
          </a:p>
          <a:p>
            <a:r>
              <a:rPr lang="en-ID" noProof="1">
                <a:latin typeface="Papyrus" panose="03070502060502030205" pitchFamily="66" charset="0"/>
              </a:rPr>
              <a:t>  aktivitas kognitif terjadi di kepala manusia.</a:t>
            </a:r>
          </a:p>
          <a:p>
            <a:endParaRPr lang="en-ID" sz="900" b="1" noProof="1">
              <a:latin typeface="Papyrus" panose="03070502060502030205" pitchFamily="66" charset="0"/>
            </a:endParaRPr>
          </a:p>
          <a:p>
            <a:pPr>
              <a:buFont typeface="Arial" panose="020B0604020202020204" pitchFamily="34" charset="0"/>
              <a:buChar char="•"/>
            </a:pPr>
            <a:r>
              <a:rPr lang="en-ID" noProof="1">
                <a:latin typeface="Papyrus" panose="03070502060502030205" pitchFamily="66" charset="0"/>
              </a:rPr>
              <a:t> </a:t>
            </a:r>
            <a:r>
              <a:rPr lang="en-ID" b="1" noProof="1">
                <a:latin typeface="Papyrus" panose="03070502060502030205" pitchFamily="66" charset="0"/>
              </a:rPr>
              <a:t>Faktor heuristic</a:t>
            </a:r>
          </a:p>
          <a:p>
            <a:r>
              <a:rPr lang="en-ID" b="1" noProof="1">
                <a:latin typeface="Papyrus" panose="03070502060502030205" pitchFamily="66" charset="0"/>
              </a:rPr>
              <a:t>  </a:t>
            </a:r>
            <a:r>
              <a:rPr lang="en-ID" noProof="1">
                <a:latin typeface="Papyrus" panose="03070502060502030205" pitchFamily="66" charset="0"/>
              </a:rPr>
              <a:t>Heuristik adalah sebuah jalan pintas mental yang memungkinkan seseorang</a:t>
            </a:r>
          </a:p>
          <a:p>
            <a:r>
              <a:rPr lang="en-ID" noProof="1">
                <a:latin typeface="Papyrus" panose="03070502060502030205" pitchFamily="66" charset="0"/>
              </a:rPr>
              <a:t>  memecahkan masalah dan membuat penilaian dengan cepat dan efisien.</a:t>
            </a:r>
            <a:endParaRPr lang="en-ID" b="1" noProof="1">
              <a:latin typeface="Papyrus" panose="03070502060502030205" pitchFamily="66" charset="0"/>
            </a:endParaRPr>
          </a:p>
        </p:txBody>
      </p:sp>
    </p:spTree>
    <p:extLst>
      <p:ext uri="{BB962C8B-B14F-4D97-AF65-F5344CB8AC3E}">
        <p14:creationId xmlns:p14="http://schemas.microsoft.com/office/powerpoint/2010/main" val="123236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C61DC-6385-FBF9-888B-2E8969FE7C26}"/>
              </a:ext>
            </a:extLst>
          </p:cNvPr>
          <p:cNvSpPr txBox="1"/>
          <p:nvPr/>
        </p:nvSpPr>
        <p:spPr>
          <a:xfrm>
            <a:off x="1467726" y="801671"/>
            <a:ext cx="6510083" cy="523220"/>
          </a:xfrm>
          <a:prstGeom prst="rect">
            <a:avLst/>
          </a:prstGeom>
          <a:noFill/>
        </p:spPr>
        <p:txBody>
          <a:bodyPr wrap="square">
            <a:spAutoFit/>
          </a:bodyPr>
          <a:lstStyle/>
          <a:p>
            <a:pPr algn="l"/>
            <a:r>
              <a:rPr lang="ar-SA" sz="2800" b="1" noProof="1">
                <a:latin typeface="Papyrus" panose="03070502060502030205" pitchFamily="66" charset="0"/>
              </a:rPr>
              <a:t>Dampak buruk </a:t>
            </a:r>
            <a:r>
              <a:rPr lang="ar-SA" sz="2800" b="1" i="1" noProof="1">
                <a:latin typeface="Papyrus" panose="03070502060502030205" pitchFamily="66" charset="0"/>
              </a:rPr>
              <a:t>Dunning Kruger Effect</a:t>
            </a:r>
            <a:endParaRPr lang="ar-SA" sz="2800" b="1" noProof="1">
              <a:latin typeface="Papyrus" panose="03070502060502030205" pitchFamily="66" charset="0"/>
            </a:endParaRPr>
          </a:p>
        </p:txBody>
      </p:sp>
      <p:sp>
        <p:nvSpPr>
          <p:cNvPr id="5" name="TextBox 4">
            <a:extLst>
              <a:ext uri="{FF2B5EF4-FFF2-40B4-BE49-F238E27FC236}">
                <a16:creationId xmlns:a16="http://schemas.microsoft.com/office/drawing/2014/main" id="{75FC1F17-06D1-42E0-30D9-712B5E95ED1F}"/>
              </a:ext>
            </a:extLst>
          </p:cNvPr>
          <p:cNvSpPr txBox="1"/>
          <p:nvPr/>
        </p:nvSpPr>
        <p:spPr>
          <a:xfrm>
            <a:off x="649358" y="1593935"/>
            <a:ext cx="5711685" cy="4001095"/>
          </a:xfrm>
          <a:prstGeom prst="rect">
            <a:avLst/>
          </a:prstGeom>
          <a:noFill/>
        </p:spPr>
        <p:txBody>
          <a:bodyPr wrap="square">
            <a:spAutoFit/>
          </a:bodyPr>
          <a:lstStyle/>
          <a:p>
            <a:pPr marL="257175" indent="-257175">
              <a:buAutoNum type="arabicPeriod"/>
            </a:pPr>
            <a:r>
              <a:rPr lang="ar-SA" b="1" noProof="1">
                <a:latin typeface="Papyrus" panose="03070502060502030205" pitchFamily="66" charset="0"/>
              </a:rPr>
              <a:t>Dampak personal di dunia kerja</a:t>
            </a:r>
          </a:p>
          <a:p>
            <a:r>
              <a:rPr lang="ar-SA" noProof="1">
                <a:latin typeface="Papyrus" panose="03070502060502030205" pitchFamily="66" charset="0"/>
              </a:rPr>
              <a:t>Di tempat kerja, efek </a:t>
            </a:r>
            <a:r>
              <a:rPr lang="ar-SA" i="1" noProof="1">
                <a:latin typeface="Papyrus" panose="03070502060502030205" pitchFamily="66" charset="0"/>
              </a:rPr>
              <a:t>Dunning Kruger</a:t>
            </a:r>
            <a:r>
              <a:rPr lang="ar-SA" noProof="1">
                <a:latin typeface="Papyrus" panose="03070502060502030205" pitchFamily="66" charset="0"/>
              </a:rPr>
              <a:t> dapat mempersulit orang untuk mengenali dan memperbaiki kinerja buruk mereka sendiri. Hal ini tentu saja disebabkan oleh adanya kepercayaan diri yang terlampau hebat bagi seseorang dengan efek </a:t>
            </a:r>
            <a:r>
              <a:rPr lang="ar-SA" i="1" noProof="1">
                <a:latin typeface="Papyrus" panose="03070502060502030205" pitchFamily="66" charset="0"/>
              </a:rPr>
              <a:t>Dunning Kruger</a:t>
            </a:r>
            <a:r>
              <a:rPr lang="ar-SA" noProof="1">
                <a:latin typeface="Papyrus" panose="03070502060502030205" pitchFamily="66" charset="0"/>
              </a:rPr>
              <a:t>.</a:t>
            </a:r>
            <a:endParaRPr lang="ar-SA" b="1" noProof="1">
              <a:latin typeface="Papyrus" panose="03070502060502030205" pitchFamily="66" charset="0"/>
            </a:endParaRPr>
          </a:p>
          <a:p>
            <a:pPr algn="l"/>
            <a:endParaRPr lang="ar-SA" sz="1000" b="1" noProof="1">
              <a:latin typeface="Papyrus" panose="03070502060502030205" pitchFamily="66" charset="0"/>
            </a:endParaRPr>
          </a:p>
          <a:p>
            <a:pPr marL="257175" indent="-257175">
              <a:buFont typeface="+mj-lt"/>
              <a:buAutoNum type="arabicPeriod" startAt="2"/>
            </a:pPr>
            <a:r>
              <a:rPr lang="ar-SA" b="1" noProof="1">
                <a:latin typeface="Papyrus" panose="03070502060502030205" pitchFamily="66" charset="0"/>
              </a:rPr>
              <a:t>Bersikap semaunya sendiri dalam berpolitik atau berkebijakan</a:t>
            </a:r>
          </a:p>
          <a:p>
            <a:pPr algn="l"/>
            <a:endParaRPr lang="ar-SA" sz="1000" b="1" noProof="1">
              <a:latin typeface="Papyrus" panose="03070502060502030205" pitchFamily="66" charset="0"/>
            </a:endParaRPr>
          </a:p>
          <a:p>
            <a:pPr marL="257175" indent="-257175">
              <a:buFont typeface="+mj-lt"/>
              <a:buAutoNum type="arabicPeriod" startAt="3"/>
            </a:pPr>
            <a:r>
              <a:rPr lang="ar-SA" b="1" noProof="1">
                <a:latin typeface="Papyrus" panose="03070502060502030205" pitchFamily="66" charset="0"/>
              </a:rPr>
              <a:t>Seringkali terlambat dan menggampangkan sesuatu</a:t>
            </a:r>
          </a:p>
          <a:p>
            <a:pPr algn="l"/>
            <a:r>
              <a:rPr lang="ar-SA" noProof="1">
                <a:latin typeface="Papyrus" panose="03070502060502030205" pitchFamily="66" charset="0"/>
              </a:rPr>
              <a:t>Beberapa hal yang dipengaruhi efek </a:t>
            </a:r>
            <a:r>
              <a:rPr lang="ar-SA" i="1" noProof="1">
                <a:latin typeface="Papyrus" panose="03070502060502030205" pitchFamily="66" charset="0"/>
              </a:rPr>
              <a:t>Dunning Kruger</a:t>
            </a:r>
            <a:r>
              <a:rPr lang="ar-SA" noProof="1">
                <a:latin typeface="Papyrus" panose="03070502060502030205" pitchFamily="66" charset="0"/>
              </a:rPr>
              <a:t> adalah tidak dapat mencapai semua yang telah direncanakan untuk satu hari tertentu.</a:t>
            </a:r>
          </a:p>
          <a:p>
            <a:endParaRPr lang="ar-SA" b="1" noProof="1">
              <a:latin typeface="Papyrus" panose="03070502060502030205" pitchFamily="66" charset="0"/>
            </a:endParaRPr>
          </a:p>
        </p:txBody>
      </p:sp>
      <p:pic>
        <p:nvPicPr>
          <p:cNvPr id="9" name="Picture 2">
            <a:extLst>
              <a:ext uri="{FF2B5EF4-FFF2-40B4-BE49-F238E27FC236}">
                <a16:creationId xmlns:a16="http://schemas.microsoft.com/office/drawing/2014/main" id="{3A1D1507-8146-016D-1ED7-F0127A9DB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043" y="2440597"/>
            <a:ext cx="2617932" cy="197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30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284AC8A-66F1-1DDE-290D-41F40F2BA9B2}"/>
              </a:ext>
            </a:extLst>
          </p:cNvPr>
          <p:cNvGraphicFramePr/>
          <p:nvPr>
            <p:extLst>
              <p:ext uri="{D42A27DB-BD31-4B8C-83A1-F6EECF244321}">
                <p14:modId xmlns:p14="http://schemas.microsoft.com/office/powerpoint/2010/main" val="758528048"/>
              </p:ext>
            </p:extLst>
          </p:nvPr>
        </p:nvGraphicFramePr>
        <p:xfrm>
          <a:off x="1177866" y="1895061"/>
          <a:ext cx="7409543" cy="3685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DAF24F3-9F50-24DD-C01E-FE386909463B}"/>
              </a:ext>
            </a:extLst>
          </p:cNvPr>
          <p:cNvSpPr txBox="1"/>
          <p:nvPr/>
        </p:nvSpPr>
        <p:spPr>
          <a:xfrm>
            <a:off x="1431234" y="694635"/>
            <a:ext cx="6498614" cy="954107"/>
          </a:xfrm>
          <a:prstGeom prst="rect">
            <a:avLst/>
          </a:prstGeom>
          <a:noFill/>
        </p:spPr>
        <p:txBody>
          <a:bodyPr wrap="square">
            <a:spAutoFit/>
          </a:bodyPr>
          <a:lstStyle/>
          <a:p>
            <a:pPr algn="l"/>
            <a:r>
              <a:rPr lang="en-ID" sz="2800" b="1" noProof="1">
                <a:latin typeface="Papyrus" panose="03070502060502030205" pitchFamily="66" charset="0"/>
              </a:rPr>
              <a:t>5 Tanda kamu mengalami</a:t>
            </a:r>
            <a:r>
              <a:rPr lang="en-ID" sz="2800" b="1" i="1" noProof="1">
                <a:latin typeface="Papyrus" panose="03070502060502030205" pitchFamily="66" charset="0"/>
              </a:rPr>
              <a:t> Dunning Kruger Effect</a:t>
            </a:r>
            <a:endParaRPr lang="en-ID" sz="2800" b="1" noProof="1">
              <a:latin typeface="Papyrus" panose="03070502060502030205" pitchFamily="66" charset="0"/>
            </a:endParaRPr>
          </a:p>
        </p:txBody>
      </p:sp>
    </p:spTree>
    <p:extLst>
      <p:ext uri="{BB962C8B-B14F-4D97-AF65-F5344CB8AC3E}">
        <p14:creationId xmlns:p14="http://schemas.microsoft.com/office/powerpoint/2010/main" val="205813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DFFA06-59BB-D269-B9D9-8C515DF7A42C}"/>
              </a:ext>
            </a:extLst>
          </p:cNvPr>
          <p:cNvSpPr txBox="1"/>
          <p:nvPr/>
        </p:nvSpPr>
        <p:spPr>
          <a:xfrm>
            <a:off x="1454537" y="765183"/>
            <a:ext cx="6828072" cy="523220"/>
          </a:xfrm>
          <a:prstGeom prst="rect">
            <a:avLst/>
          </a:prstGeom>
          <a:noFill/>
        </p:spPr>
        <p:txBody>
          <a:bodyPr wrap="square">
            <a:spAutoFit/>
          </a:bodyPr>
          <a:lstStyle/>
          <a:p>
            <a:pPr algn="l"/>
            <a:r>
              <a:rPr lang="ar-SA" sz="2800" b="1" noProof="1">
                <a:latin typeface="Papyrus" panose="03070502060502030205" pitchFamily="66" charset="0"/>
              </a:rPr>
              <a:t>Cara mengatasi </a:t>
            </a:r>
            <a:r>
              <a:rPr lang="ar-SA" sz="2800" b="1" i="1" noProof="1">
                <a:latin typeface="Papyrus" panose="03070502060502030205" pitchFamily="66" charset="0"/>
              </a:rPr>
              <a:t>Dunning Kruger Effect </a:t>
            </a:r>
            <a:endParaRPr lang="ar-SA" sz="2800" b="1" noProof="1">
              <a:latin typeface="Papyrus" panose="03070502060502030205" pitchFamily="66" charset="0"/>
            </a:endParaRPr>
          </a:p>
        </p:txBody>
      </p:sp>
      <p:sp>
        <p:nvSpPr>
          <p:cNvPr id="5" name="TextBox 4">
            <a:extLst>
              <a:ext uri="{FF2B5EF4-FFF2-40B4-BE49-F238E27FC236}">
                <a16:creationId xmlns:a16="http://schemas.microsoft.com/office/drawing/2014/main" id="{7E682AAC-8962-F821-297E-5F05016C1F1A}"/>
              </a:ext>
            </a:extLst>
          </p:cNvPr>
          <p:cNvSpPr txBox="1"/>
          <p:nvPr/>
        </p:nvSpPr>
        <p:spPr>
          <a:xfrm>
            <a:off x="1142012" y="1480763"/>
            <a:ext cx="7604424" cy="4555093"/>
          </a:xfrm>
          <a:prstGeom prst="rect">
            <a:avLst/>
          </a:prstGeom>
          <a:noFill/>
        </p:spPr>
        <p:txBody>
          <a:bodyPr wrap="square">
            <a:spAutoFit/>
          </a:bodyPr>
          <a:lstStyle/>
          <a:p>
            <a:pPr marL="342900" indent="-342900" algn="l">
              <a:buAutoNum type="arabicPeriod"/>
            </a:pPr>
            <a:r>
              <a:rPr lang="ar-SA" b="1" i="0" noProof="1">
                <a:effectLst/>
                <a:latin typeface="Papyrus" panose="03070502060502030205" pitchFamily="66" charset="0"/>
              </a:rPr>
              <a:t>Terus belajar dan berlatih </a:t>
            </a:r>
          </a:p>
          <a:p>
            <a:pPr algn="l"/>
            <a:r>
              <a:rPr lang="ar-SA" b="0" i="0" noProof="1">
                <a:effectLst/>
                <a:latin typeface="Papyrus" panose="03070502060502030205" pitchFamily="66" charset="0"/>
              </a:rPr>
              <a:t>Daripada terus berasumsi jika kamu mengetahui semuanya, ada baiknya untuk terus belajar lebih dalam. Pasalnya ketika pengetahuanmu semakin dalam terhadap suatu topik, maka biasanya kamu akan semakin penasaran untuk mengetahui lebih jauh lagi tentang topik tersebut.</a:t>
            </a:r>
          </a:p>
          <a:p>
            <a:pPr algn="l"/>
            <a:endParaRPr lang="ar-SA" sz="1000" b="0" i="0" noProof="1">
              <a:effectLst/>
              <a:latin typeface="Papyrus" panose="03070502060502030205" pitchFamily="66" charset="0"/>
            </a:endParaRPr>
          </a:p>
          <a:p>
            <a:pPr marL="342900" indent="-342900">
              <a:buFont typeface="+mj-lt"/>
              <a:buAutoNum type="arabicPeriod" startAt="2"/>
            </a:pPr>
            <a:r>
              <a:rPr lang="ar-SA" b="1" i="0" noProof="1">
                <a:effectLst/>
                <a:latin typeface="Papyrus" panose="03070502060502030205" pitchFamily="66" charset="0"/>
              </a:rPr>
              <a:t>Tanyakan kepada diri sendiri apa yang kamu tahu</a:t>
            </a:r>
            <a:endParaRPr lang="ar-SA" b="1" noProof="1">
              <a:latin typeface="Papyrus" panose="03070502060502030205" pitchFamily="66" charset="0"/>
            </a:endParaRPr>
          </a:p>
          <a:p>
            <a:r>
              <a:rPr lang="ar-SA" b="0" i="0" noProof="1">
                <a:effectLst/>
                <a:latin typeface="Papyrus" panose="03070502060502030205" pitchFamily="66" charset="0"/>
              </a:rPr>
              <a:t>Cara lain mengatasi </a:t>
            </a:r>
            <a:r>
              <a:rPr lang="ar-SA" b="1" i="1" noProof="1">
                <a:effectLst/>
                <a:latin typeface="Papyrus" panose="03070502060502030205" pitchFamily="66" charset="0"/>
              </a:rPr>
              <a:t>Dunning Kruger Effect</a:t>
            </a:r>
            <a:r>
              <a:rPr lang="ar-SA" b="1" i="0" noProof="1">
                <a:effectLst/>
                <a:latin typeface="Papyrus" panose="03070502060502030205" pitchFamily="66" charset="0"/>
              </a:rPr>
              <a:t> adalah</a:t>
            </a:r>
            <a:r>
              <a:rPr lang="ar-SA" b="0" i="0" noProof="1">
                <a:effectLst/>
                <a:latin typeface="Papyrus" panose="03070502060502030205" pitchFamily="66" charset="0"/>
              </a:rPr>
              <a:t> dengan terus menanyakan kepada diri sendiri perihal topik  yang kamu anggap kuasai tersebut.</a:t>
            </a:r>
          </a:p>
          <a:p>
            <a:endParaRPr lang="ar-SA" sz="1000" noProof="1">
              <a:latin typeface="Papyrus" panose="03070502060502030205" pitchFamily="66" charset="0"/>
            </a:endParaRPr>
          </a:p>
          <a:p>
            <a:pPr marL="342900" indent="-342900">
              <a:buFont typeface="+mj-lt"/>
              <a:buAutoNum type="arabicPeriod" startAt="3"/>
            </a:pPr>
            <a:r>
              <a:rPr lang="ar-SA" b="1" i="0" noProof="1">
                <a:effectLst/>
                <a:latin typeface="Papyrus" panose="03070502060502030205" pitchFamily="66" charset="0"/>
              </a:rPr>
              <a:t>Minta pendapat dari orang lain</a:t>
            </a:r>
          </a:p>
          <a:p>
            <a:r>
              <a:rPr lang="ar-SA" b="0" i="0" noProof="1">
                <a:effectLst/>
                <a:latin typeface="Papyrus" panose="03070502060502030205" pitchFamily="66" charset="0"/>
              </a:rPr>
              <a:t>Telah disebutkan di atas, bahwa ciri-ciri </a:t>
            </a:r>
            <a:r>
              <a:rPr lang="ar-SA" b="0" i="1" noProof="1">
                <a:effectLst/>
                <a:latin typeface="Papyrus" panose="03070502060502030205" pitchFamily="66" charset="0"/>
              </a:rPr>
              <a:t>Dunning Kruger Effect </a:t>
            </a:r>
            <a:r>
              <a:rPr lang="ar-SA" b="0" i="0" noProof="1">
                <a:effectLst/>
                <a:latin typeface="Papyrus" panose="03070502060502030205" pitchFamily="66" charset="0"/>
              </a:rPr>
              <a:t>yakni gagal mengenali kekurangannya sendiri. Tentunya saat kamu meminta saran atau pendapat orang lain menjadi hal yang berat untuk dilakukan. Meski begitu, orang lain terkadang tetap menjadi pilihan yang paling objektif untuk menilai diri kita apa adanya. </a:t>
            </a:r>
            <a:endParaRPr lang="ar-SA" b="1" noProof="1">
              <a:latin typeface="Papyrus" panose="03070502060502030205" pitchFamily="66" charset="0"/>
            </a:endParaRPr>
          </a:p>
        </p:txBody>
      </p:sp>
    </p:spTree>
    <p:extLst>
      <p:ext uri="{BB962C8B-B14F-4D97-AF65-F5344CB8AC3E}">
        <p14:creationId xmlns:p14="http://schemas.microsoft.com/office/powerpoint/2010/main" val="396966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EDF19-B892-B2DF-FD8D-735A905B41C3}"/>
              </a:ext>
            </a:extLst>
          </p:cNvPr>
          <p:cNvSpPr txBox="1"/>
          <p:nvPr/>
        </p:nvSpPr>
        <p:spPr>
          <a:xfrm>
            <a:off x="1454537" y="765183"/>
            <a:ext cx="6828072" cy="2985433"/>
          </a:xfrm>
          <a:prstGeom prst="rect">
            <a:avLst/>
          </a:prstGeom>
          <a:noFill/>
        </p:spPr>
        <p:txBody>
          <a:bodyPr wrap="square">
            <a:spAutoFit/>
          </a:bodyPr>
          <a:lstStyle/>
          <a:p>
            <a:pPr algn="l"/>
            <a:r>
              <a:rPr lang="en-ID" sz="2800" b="1" noProof="1">
                <a:latin typeface="Papyrus" panose="03070502060502030205" pitchFamily="66" charset="0"/>
              </a:rPr>
              <a:t>Referensi</a:t>
            </a:r>
          </a:p>
          <a:p>
            <a:pPr algn="l"/>
            <a:endParaRPr lang="en-ID" sz="2800" b="1" noProof="1">
              <a:latin typeface="Papyrus" panose="03070502060502030205" pitchFamily="66" charset="0"/>
            </a:endParaRPr>
          </a:p>
          <a:p>
            <a:pPr algn="l"/>
            <a:endParaRPr lang="en-ID" sz="2800" b="1" noProof="1">
              <a:latin typeface="Papyrus" panose="03070502060502030205" pitchFamily="66" charset="0"/>
            </a:endParaRPr>
          </a:p>
          <a:p>
            <a:pPr algn="l"/>
            <a:endParaRPr lang="en-ID" sz="2800" b="1" noProof="1">
              <a:latin typeface="Papyrus" panose="03070502060502030205" pitchFamily="66" charset="0"/>
            </a:endParaRPr>
          </a:p>
          <a:p>
            <a:pPr algn="l"/>
            <a:r>
              <a:rPr lang="en-ID" sz="2400" b="1" noProof="1">
                <a:latin typeface="Papyrus" panose="03070502060502030205" pitchFamily="66" charset="0"/>
                <a:hlinkClick r:id="rId2"/>
              </a:rPr>
              <a:t>http://ilmuyangberdayaguana.blogspot.com/2022/08/5-tanda-kamu-mengalami-dunning-kruger.html</a:t>
            </a:r>
            <a:endParaRPr lang="en-ID" sz="2400" b="1" noProof="1">
              <a:latin typeface="Papyrus" panose="03070502060502030205" pitchFamily="66" charset="0"/>
            </a:endParaRPr>
          </a:p>
          <a:p>
            <a:pPr algn="l"/>
            <a:endParaRPr lang="en-ID" sz="2800" b="1" noProof="1">
              <a:latin typeface="Papyrus" panose="03070502060502030205" pitchFamily="66" charset="0"/>
            </a:endParaRPr>
          </a:p>
        </p:txBody>
      </p:sp>
    </p:spTree>
    <p:extLst>
      <p:ext uri="{BB962C8B-B14F-4D97-AF65-F5344CB8AC3E}">
        <p14:creationId xmlns:p14="http://schemas.microsoft.com/office/powerpoint/2010/main" val="384631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473</TotalTime>
  <Words>516</Words>
  <Application>Microsoft Office PowerPoint</Application>
  <PresentationFormat>On-screen Show (4:3)</PresentationFormat>
  <Paragraphs>56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Papyrus</vt:lpstr>
      <vt:lpstr>Wingdings 3</vt:lpstr>
      <vt:lpstr>Wisp</vt:lpstr>
      <vt:lpstr>Tugas Terstruktur      Dunning Kruger Effect Abdullah Qa’id Mu’aadz</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Terstruktur     Dunning Kruger Effect</dc:title>
  <dc:creator>DM-09</dc:creator>
  <cp:lastModifiedBy>DM-09</cp:lastModifiedBy>
  <cp:revision>5</cp:revision>
  <dcterms:created xsi:type="dcterms:W3CDTF">2022-08-18T05:43:28Z</dcterms:created>
  <dcterms:modified xsi:type="dcterms:W3CDTF">2022-08-19T00:20:51Z</dcterms:modified>
</cp:coreProperties>
</file>