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Slab"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g1458f3d00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 name="Google Shape;28;g1458f3d00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b500f196d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b500f196d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b500f19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b500f19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b500f195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b500f19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2b500f196d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2b500f196d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2b500f19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2b500f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b500f19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b500f19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b500f195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b500f195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b500f195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b500f19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b500f19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b500f19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b500f196d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b500f196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b500f196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b500f19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247063"/>
            <a:ext cx="8520600" cy="166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951888"/>
            <a:ext cx="8520600" cy="106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body" idx="2"/>
          </p:nvPr>
        </p:nvSpPr>
        <p:spPr>
          <a:xfrm>
            <a:off x="1845300" y="4684825"/>
            <a:ext cx="5453400" cy="350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rgbClr val="0099E8"/>
              </a:buClr>
              <a:buSzPts val="1800"/>
              <a:buChar char="●"/>
              <a:defRPr>
                <a:solidFill>
                  <a:srgbClr val="0099E8"/>
                </a:solidFill>
              </a:defRPr>
            </a:lvl1pPr>
            <a:lvl2pPr marL="914400" lvl="1" indent="-342900" algn="ctr">
              <a:spcBef>
                <a:spcPts val="0"/>
              </a:spcBef>
              <a:spcAft>
                <a:spcPts val="0"/>
              </a:spcAft>
              <a:buClr>
                <a:srgbClr val="0099E8"/>
              </a:buClr>
              <a:buSzPts val="1800"/>
              <a:buChar char="○"/>
              <a:defRPr>
                <a:solidFill>
                  <a:srgbClr val="0099E8"/>
                </a:solidFill>
              </a:defRPr>
            </a:lvl2pPr>
            <a:lvl3pPr marL="1371600" lvl="2" indent="-342900" algn="ctr">
              <a:spcBef>
                <a:spcPts val="0"/>
              </a:spcBef>
              <a:spcAft>
                <a:spcPts val="0"/>
              </a:spcAft>
              <a:buClr>
                <a:srgbClr val="0099E8"/>
              </a:buClr>
              <a:buSzPts val="1800"/>
              <a:buChar char="■"/>
              <a:defRPr>
                <a:solidFill>
                  <a:srgbClr val="0099E8"/>
                </a:solidFill>
              </a:defRPr>
            </a:lvl3pPr>
            <a:lvl4pPr marL="1828800" lvl="3" indent="-342900" algn="ctr">
              <a:spcBef>
                <a:spcPts val="0"/>
              </a:spcBef>
              <a:spcAft>
                <a:spcPts val="0"/>
              </a:spcAft>
              <a:buClr>
                <a:srgbClr val="0099E8"/>
              </a:buClr>
              <a:buSzPts val="1800"/>
              <a:buChar char="●"/>
              <a:defRPr>
                <a:solidFill>
                  <a:srgbClr val="0099E8"/>
                </a:solidFill>
              </a:defRPr>
            </a:lvl4pPr>
            <a:lvl5pPr marL="2286000" lvl="4" indent="-342900" algn="ctr">
              <a:spcBef>
                <a:spcPts val="0"/>
              </a:spcBef>
              <a:spcAft>
                <a:spcPts val="0"/>
              </a:spcAft>
              <a:buClr>
                <a:srgbClr val="0099E8"/>
              </a:buClr>
              <a:buSzPts val="1800"/>
              <a:buChar char="○"/>
              <a:defRPr>
                <a:solidFill>
                  <a:srgbClr val="0099E8"/>
                </a:solidFill>
              </a:defRPr>
            </a:lvl5pPr>
            <a:lvl6pPr marL="2743200" lvl="5" indent="-342900" algn="ctr">
              <a:spcBef>
                <a:spcPts val="0"/>
              </a:spcBef>
              <a:spcAft>
                <a:spcPts val="0"/>
              </a:spcAft>
              <a:buClr>
                <a:srgbClr val="0099E8"/>
              </a:buClr>
              <a:buSzPts val="1800"/>
              <a:buChar char="■"/>
              <a:defRPr>
                <a:solidFill>
                  <a:srgbClr val="0099E8"/>
                </a:solidFill>
              </a:defRPr>
            </a:lvl6pPr>
            <a:lvl7pPr marL="3200400" lvl="6" indent="-342900" algn="ctr">
              <a:spcBef>
                <a:spcPts val="0"/>
              </a:spcBef>
              <a:spcAft>
                <a:spcPts val="0"/>
              </a:spcAft>
              <a:buClr>
                <a:srgbClr val="0099E8"/>
              </a:buClr>
              <a:buSzPts val="1800"/>
              <a:buChar char="●"/>
              <a:defRPr>
                <a:solidFill>
                  <a:srgbClr val="0099E8"/>
                </a:solidFill>
              </a:defRPr>
            </a:lvl7pPr>
            <a:lvl8pPr marL="3657600" lvl="7" indent="-342900" algn="ctr">
              <a:spcBef>
                <a:spcPts val="0"/>
              </a:spcBef>
              <a:spcAft>
                <a:spcPts val="0"/>
              </a:spcAft>
              <a:buClr>
                <a:srgbClr val="0099E8"/>
              </a:buClr>
              <a:buSzPts val="1800"/>
              <a:buChar char="○"/>
              <a:defRPr>
                <a:solidFill>
                  <a:srgbClr val="0099E8"/>
                </a:solidFill>
              </a:defRPr>
            </a:lvl8pPr>
            <a:lvl9pPr marL="4114800" lvl="8" indent="-342900" algn="ctr">
              <a:spcBef>
                <a:spcPts val="0"/>
              </a:spcBef>
              <a:spcAft>
                <a:spcPts val="0"/>
              </a:spcAft>
              <a:buClr>
                <a:srgbClr val="0099E8"/>
              </a:buClr>
              <a:buSzPts val="1800"/>
              <a:buChar char="■"/>
              <a:defRPr>
                <a:solidFill>
                  <a:srgbClr val="0099E8"/>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a:solidFill>
                  <a:srgbClr val="FF5722"/>
                </a:solidFill>
              </a:defRPr>
            </a:lvl1pPr>
            <a:lvl2pPr lvl="1" algn="r" rtl="0">
              <a:buNone/>
              <a:defRPr>
                <a:solidFill>
                  <a:srgbClr val="FF5722"/>
                </a:solidFill>
              </a:defRPr>
            </a:lvl2pPr>
            <a:lvl3pPr lvl="2" algn="r" rtl="0">
              <a:buNone/>
              <a:defRPr>
                <a:solidFill>
                  <a:srgbClr val="FF5722"/>
                </a:solidFill>
              </a:defRPr>
            </a:lvl3pPr>
            <a:lvl4pPr lvl="3" algn="r" rtl="0">
              <a:buNone/>
              <a:defRPr>
                <a:solidFill>
                  <a:srgbClr val="FF5722"/>
                </a:solidFill>
              </a:defRPr>
            </a:lvl4pPr>
            <a:lvl5pPr lvl="4" algn="r" rtl="0">
              <a:buNone/>
              <a:defRPr>
                <a:solidFill>
                  <a:srgbClr val="FF5722"/>
                </a:solidFill>
              </a:defRPr>
            </a:lvl5pPr>
            <a:lvl6pPr lvl="5" algn="r" rtl="0">
              <a:buNone/>
              <a:defRPr>
                <a:solidFill>
                  <a:srgbClr val="FF5722"/>
                </a:solidFill>
              </a:defRPr>
            </a:lvl6pPr>
            <a:lvl7pPr lvl="6" algn="r" rtl="0">
              <a:buNone/>
              <a:defRPr>
                <a:solidFill>
                  <a:srgbClr val="FF5722"/>
                </a:solidFill>
              </a:defRPr>
            </a:lvl7pPr>
            <a:lvl8pPr lvl="7" algn="r" rtl="0">
              <a:buNone/>
              <a:defRPr>
                <a:solidFill>
                  <a:srgbClr val="FF5722"/>
                </a:solidFill>
              </a:defRPr>
            </a:lvl8pPr>
            <a:lvl9pPr lvl="8" algn="r" rtl="0">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ftar isi">
  <p:cSld name="TITLE_1">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0" y="226500"/>
            <a:ext cx="8520600" cy="701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sz="3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6" name="Google Shape;16;p3"/>
          <p:cNvSpPr txBox="1">
            <a:spLocks noGrp="1"/>
          </p:cNvSpPr>
          <p:nvPr>
            <p:ph type="body" idx="1"/>
          </p:nvPr>
        </p:nvSpPr>
        <p:spPr>
          <a:xfrm>
            <a:off x="311700" y="927900"/>
            <a:ext cx="8520600" cy="3735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a:solidFill>
                  <a:srgbClr val="FF5722"/>
                </a:solidFill>
              </a:defRPr>
            </a:lvl1pPr>
            <a:lvl2pPr lvl="1" algn="r" rtl="0">
              <a:buNone/>
              <a:defRPr>
                <a:solidFill>
                  <a:srgbClr val="FF5722"/>
                </a:solidFill>
              </a:defRPr>
            </a:lvl2pPr>
            <a:lvl3pPr lvl="2" algn="r" rtl="0">
              <a:buNone/>
              <a:defRPr>
                <a:solidFill>
                  <a:srgbClr val="FF5722"/>
                </a:solidFill>
              </a:defRPr>
            </a:lvl3pPr>
            <a:lvl4pPr lvl="3" algn="r" rtl="0">
              <a:buNone/>
              <a:defRPr>
                <a:solidFill>
                  <a:srgbClr val="FF5722"/>
                </a:solidFill>
              </a:defRPr>
            </a:lvl4pPr>
            <a:lvl5pPr lvl="4" algn="r" rtl="0">
              <a:buNone/>
              <a:defRPr>
                <a:solidFill>
                  <a:srgbClr val="FF5722"/>
                </a:solidFill>
              </a:defRPr>
            </a:lvl5pPr>
            <a:lvl6pPr lvl="5" algn="r" rtl="0">
              <a:buNone/>
              <a:defRPr>
                <a:solidFill>
                  <a:srgbClr val="FF5722"/>
                </a:solidFill>
              </a:defRPr>
            </a:lvl6pPr>
            <a:lvl7pPr lvl="6" algn="r" rtl="0">
              <a:buNone/>
              <a:defRPr>
                <a:solidFill>
                  <a:srgbClr val="FF5722"/>
                </a:solidFill>
              </a:defRPr>
            </a:lvl7pPr>
            <a:lvl8pPr lvl="7" algn="r" rtl="0">
              <a:buNone/>
              <a:defRPr>
                <a:solidFill>
                  <a:srgbClr val="FF5722"/>
                </a:solidFill>
              </a:defRPr>
            </a:lvl8pPr>
            <a:lvl9pPr lvl="8" algn="r" rtl="0">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onten">
  <p:cSld name="TITLE_1_1">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311700" y="472000"/>
            <a:ext cx="8520600" cy="701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sz="3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0" name="Google Shape;20;p4"/>
          <p:cNvSpPr txBox="1">
            <a:spLocks noGrp="1"/>
          </p:cNvSpPr>
          <p:nvPr>
            <p:ph type="body" idx="1"/>
          </p:nvPr>
        </p:nvSpPr>
        <p:spPr>
          <a:xfrm>
            <a:off x="311700" y="1298925"/>
            <a:ext cx="8520600" cy="3364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a:solidFill>
                  <a:srgbClr val="FF5722"/>
                </a:solidFill>
              </a:defRPr>
            </a:lvl1pPr>
            <a:lvl2pPr lvl="1" algn="r" rtl="0">
              <a:buNone/>
              <a:defRPr>
                <a:solidFill>
                  <a:srgbClr val="FF5722"/>
                </a:solidFill>
              </a:defRPr>
            </a:lvl2pPr>
            <a:lvl3pPr lvl="2" algn="r" rtl="0">
              <a:buNone/>
              <a:defRPr>
                <a:solidFill>
                  <a:srgbClr val="FF5722"/>
                </a:solidFill>
              </a:defRPr>
            </a:lvl3pPr>
            <a:lvl4pPr lvl="3" algn="r" rtl="0">
              <a:buNone/>
              <a:defRPr>
                <a:solidFill>
                  <a:srgbClr val="FF5722"/>
                </a:solidFill>
              </a:defRPr>
            </a:lvl4pPr>
            <a:lvl5pPr lvl="4" algn="r" rtl="0">
              <a:buNone/>
              <a:defRPr>
                <a:solidFill>
                  <a:srgbClr val="FF5722"/>
                </a:solidFill>
              </a:defRPr>
            </a:lvl5pPr>
            <a:lvl6pPr lvl="5" algn="r" rtl="0">
              <a:buNone/>
              <a:defRPr>
                <a:solidFill>
                  <a:srgbClr val="FF5722"/>
                </a:solidFill>
              </a:defRPr>
            </a:lvl6pPr>
            <a:lvl7pPr lvl="6" algn="r" rtl="0">
              <a:buNone/>
              <a:defRPr>
                <a:solidFill>
                  <a:srgbClr val="FF5722"/>
                </a:solidFill>
              </a:defRPr>
            </a:lvl7pPr>
            <a:lvl8pPr lvl="7" algn="r" rtl="0">
              <a:buNone/>
              <a:defRPr>
                <a:solidFill>
                  <a:srgbClr val="FF5722"/>
                </a:solidFill>
              </a:defRPr>
            </a:lvl8pPr>
            <a:lvl9pPr lvl="8" algn="r" rtl="0">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
        <p:nvSpPr>
          <p:cNvPr id="22" name="Google Shape;22;p4"/>
          <p:cNvSpPr txBox="1">
            <a:spLocks noGrp="1"/>
          </p:cNvSpPr>
          <p:nvPr>
            <p:ph type="subTitle" idx="2"/>
          </p:nvPr>
        </p:nvSpPr>
        <p:spPr>
          <a:xfrm>
            <a:off x="311700" y="152350"/>
            <a:ext cx="8160900" cy="474300"/>
          </a:xfrm>
          <a:prstGeom prst="rect">
            <a:avLst/>
          </a:prstGeom>
        </p:spPr>
        <p:txBody>
          <a:bodyPr spcFirstLastPara="1" wrap="square" lIns="91425" tIns="91425" rIns="91425" bIns="91425" anchor="t" anchorCtr="0">
            <a:noAutofit/>
          </a:bodyPr>
          <a:lstStyle>
            <a:lvl1pPr lvl="0" algn="l">
              <a:spcBef>
                <a:spcPts val="0"/>
              </a:spcBef>
              <a:spcAft>
                <a:spcPts val="0"/>
              </a:spcAft>
              <a:buSzPts val="1800"/>
              <a:buNone/>
              <a:defRPr sz="1800">
                <a:latin typeface="Arial"/>
                <a:ea typeface="Arial"/>
                <a:cs typeface="Arial"/>
                <a:sym typeface="Arial"/>
              </a:defRPr>
            </a:lvl1pPr>
            <a:lvl2pPr lvl="1">
              <a:spcBef>
                <a:spcPts val="0"/>
              </a:spcBef>
              <a:spcAft>
                <a:spcPts val="0"/>
              </a:spcAft>
              <a:buSzPts val="1800"/>
              <a:buNone/>
              <a:defRPr sz="1800">
                <a:latin typeface="Arial"/>
                <a:ea typeface="Arial"/>
                <a:cs typeface="Arial"/>
                <a:sym typeface="Arial"/>
              </a:defRPr>
            </a:lvl2pPr>
            <a:lvl3pPr lvl="2">
              <a:spcBef>
                <a:spcPts val="0"/>
              </a:spcBef>
              <a:spcAft>
                <a:spcPts val="0"/>
              </a:spcAft>
              <a:buSzPts val="1800"/>
              <a:buNone/>
              <a:defRPr sz="1800">
                <a:latin typeface="Arial"/>
                <a:ea typeface="Arial"/>
                <a:cs typeface="Arial"/>
                <a:sym typeface="Arial"/>
              </a:defRPr>
            </a:lvl3pPr>
            <a:lvl4pPr lvl="3">
              <a:spcBef>
                <a:spcPts val="0"/>
              </a:spcBef>
              <a:spcAft>
                <a:spcPts val="0"/>
              </a:spcAft>
              <a:buSzPts val="1800"/>
              <a:buNone/>
              <a:defRPr sz="1800">
                <a:latin typeface="Arial"/>
                <a:ea typeface="Arial"/>
                <a:cs typeface="Arial"/>
                <a:sym typeface="Arial"/>
              </a:defRPr>
            </a:lvl4pPr>
            <a:lvl5pPr lvl="4">
              <a:spcBef>
                <a:spcPts val="0"/>
              </a:spcBef>
              <a:spcAft>
                <a:spcPts val="0"/>
              </a:spcAft>
              <a:buSzPts val="1800"/>
              <a:buNone/>
              <a:defRPr sz="1800">
                <a:latin typeface="Arial"/>
                <a:ea typeface="Arial"/>
                <a:cs typeface="Arial"/>
                <a:sym typeface="Arial"/>
              </a:defRPr>
            </a:lvl5pPr>
            <a:lvl6pPr lvl="5">
              <a:spcBef>
                <a:spcPts val="0"/>
              </a:spcBef>
              <a:spcAft>
                <a:spcPts val="0"/>
              </a:spcAft>
              <a:buSzPts val="1800"/>
              <a:buNone/>
              <a:defRPr sz="1800">
                <a:latin typeface="Arial"/>
                <a:ea typeface="Arial"/>
                <a:cs typeface="Arial"/>
                <a:sym typeface="Arial"/>
              </a:defRPr>
            </a:lvl6pPr>
            <a:lvl7pPr lvl="6">
              <a:spcBef>
                <a:spcPts val="0"/>
              </a:spcBef>
              <a:spcAft>
                <a:spcPts val="0"/>
              </a:spcAft>
              <a:buSzPts val="1800"/>
              <a:buNone/>
              <a:defRPr sz="1800">
                <a:latin typeface="Arial"/>
                <a:ea typeface="Arial"/>
                <a:cs typeface="Arial"/>
                <a:sym typeface="Arial"/>
              </a:defRPr>
            </a:lvl7pPr>
            <a:lvl8pPr lvl="7">
              <a:spcBef>
                <a:spcPts val="0"/>
              </a:spcBef>
              <a:spcAft>
                <a:spcPts val="0"/>
              </a:spcAft>
              <a:buSzPts val="1800"/>
              <a:buNone/>
              <a:defRPr sz="1800">
                <a:latin typeface="Arial"/>
                <a:ea typeface="Arial"/>
                <a:cs typeface="Arial"/>
                <a:sym typeface="Arial"/>
              </a:defRPr>
            </a:lvl8pPr>
            <a:lvl9pPr lvl="8">
              <a:spcBef>
                <a:spcPts val="0"/>
              </a:spcBef>
              <a:spcAft>
                <a:spcPts val="0"/>
              </a:spcAft>
              <a:buSzPts val="1800"/>
              <a:buNone/>
              <a:defRPr sz="1800">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386600" y="1819200"/>
            <a:ext cx="6370800" cy="1061700"/>
          </a:xfrm>
          <a:prstGeom prst="rect">
            <a:avLst/>
          </a:prstGeom>
        </p:spPr>
        <p:txBody>
          <a:bodyPr spcFirstLastPara="1" wrap="square" lIns="91425" tIns="91425" rIns="91425" bIns="91425" anchor="b" anchorCtr="0">
            <a:noAutofit/>
          </a:bodyPr>
          <a:lstStyle>
            <a:lvl1pPr lvl="0">
              <a:spcBef>
                <a:spcPts val="0"/>
              </a:spcBef>
              <a:spcAft>
                <a:spcPts val="0"/>
              </a:spcAft>
              <a:buSzPts val="3800"/>
              <a:buNone/>
              <a:defRPr>
                <a:latin typeface="Arial"/>
                <a:ea typeface="Arial"/>
                <a:cs typeface="Arial"/>
                <a:sym typeface="Arial"/>
              </a:defRPr>
            </a:lvl1pPr>
            <a:lvl2pPr lvl="1">
              <a:spcBef>
                <a:spcPts val="0"/>
              </a:spcBef>
              <a:spcAft>
                <a:spcPts val="0"/>
              </a:spcAft>
              <a:buSzPts val="1400"/>
              <a:buNone/>
              <a:defRPr>
                <a:latin typeface="Arial"/>
                <a:ea typeface="Arial"/>
                <a:cs typeface="Arial"/>
                <a:sym typeface="Arial"/>
              </a:defRPr>
            </a:lvl2pPr>
            <a:lvl3pPr lvl="2">
              <a:spcBef>
                <a:spcPts val="0"/>
              </a:spcBef>
              <a:spcAft>
                <a:spcPts val="0"/>
              </a:spcAft>
              <a:buSzPts val="1400"/>
              <a:buNone/>
              <a:defRPr>
                <a:latin typeface="Arial"/>
                <a:ea typeface="Arial"/>
                <a:cs typeface="Arial"/>
                <a:sym typeface="Arial"/>
              </a:defRPr>
            </a:lvl3pPr>
            <a:lvl4pPr lvl="3">
              <a:spcBef>
                <a:spcPts val="0"/>
              </a:spcBef>
              <a:spcAft>
                <a:spcPts val="0"/>
              </a:spcAft>
              <a:buSzPts val="1400"/>
              <a:buNone/>
              <a:defRPr>
                <a:latin typeface="Arial"/>
                <a:ea typeface="Arial"/>
                <a:cs typeface="Arial"/>
                <a:sym typeface="Arial"/>
              </a:defRPr>
            </a:lvl4pPr>
            <a:lvl5pPr lvl="4">
              <a:spcBef>
                <a:spcPts val="0"/>
              </a:spcBef>
              <a:spcAft>
                <a:spcPts val="0"/>
              </a:spcAft>
              <a:buSzPts val="1400"/>
              <a:buNone/>
              <a:defRPr>
                <a:latin typeface="Arial"/>
                <a:ea typeface="Arial"/>
                <a:cs typeface="Arial"/>
                <a:sym typeface="Arial"/>
              </a:defRPr>
            </a:lvl5pPr>
            <a:lvl6pPr lvl="5">
              <a:spcBef>
                <a:spcPts val="0"/>
              </a:spcBef>
              <a:spcAft>
                <a:spcPts val="0"/>
              </a:spcAft>
              <a:buSzPts val="1400"/>
              <a:buNone/>
              <a:defRPr>
                <a:latin typeface="Arial"/>
                <a:ea typeface="Arial"/>
                <a:cs typeface="Arial"/>
                <a:sym typeface="Arial"/>
              </a:defRPr>
            </a:lvl6pPr>
            <a:lvl7pPr lvl="6">
              <a:spcBef>
                <a:spcPts val="0"/>
              </a:spcBef>
              <a:spcAft>
                <a:spcPts val="0"/>
              </a:spcAft>
              <a:buSzPts val="1400"/>
              <a:buNone/>
              <a:defRPr>
                <a:latin typeface="Arial"/>
                <a:ea typeface="Arial"/>
                <a:cs typeface="Arial"/>
                <a:sym typeface="Arial"/>
              </a:defRPr>
            </a:lvl7pPr>
            <a:lvl8pPr lvl="7">
              <a:spcBef>
                <a:spcPts val="0"/>
              </a:spcBef>
              <a:spcAft>
                <a:spcPts val="0"/>
              </a:spcAft>
              <a:buSzPts val="1400"/>
              <a:buNone/>
              <a:defRPr>
                <a:latin typeface="Arial"/>
                <a:ea typeface="Arial"/>
                <a:cs typeface="Arial"/>
                <a:sym typeface="Arial"/>
              </a:defRPr>
            </a:lvl8pPr>
            <a:lvl9pPr lvl="8">
              <a:spcBef>
                <a:spcPts val="0"/>
              </a:spcBef>
              <a:spcAft>
                <a:spcPts val="0"/>
              </a:spcAft>
              <a:buSzPts val="1400"/>
              <a:buNone/>
              <a:defRPr>
                <a:latin typeface="Arial"/>
                <a:ea typeface="Arial"/>
                <a:cs typeface="Arial"/>
                <a:sym typeface="Arial"/>
              </a:defRPr>
            </a:lvl9pPr>
          </a:lstStyle>
          <a:p>
            <a:endParaRPr/>
          </a:p>
        </p:txBody>
      </p:sp>
      <p:sp>
        <p:nvSpPr>
          <p:cNvPr id="25" name="Google Shape;25;p5"/>
          <p:cNvSpPr txBox="1">
            <a:spLocks noGrp="1"/>
          </p:cNvSpPr>
          <p:nvPr>
            <p:ph type="subTitle" idx="1"/>
          </p:nvPr>
        </p:nvSpPr>
        <p:spPr>
          <a:xfrm>
            <a:off x="1438050" y="2880900"/>
            <a:ext cx="6267900" cy="443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a:solidFill>
                  <a:srgbClr val="FF5722"/>
                </a:solidFill>
              </a:defRPr>
            </a:lvl1pPr>
            <a:lvl2pPr lvl="1" algn="r">
              <a:buNone/>
              <a:defRPr>
                <a:solidFill>
                  <a:srgbClr val="FF5722"/>
                </a:solidFill>
              </a:defRPr>
            </a:lvl2pPr>
            <a:lvl3pPr lvl="2" algn="r">
              <a:buNone/>
              <a:defRPr>
                <a:solidFill>
                  <a:srgbClr val="FF5722"/>
                </a:solidFill>
              </a:defRPr>
            </a:lvl3pPr>
            <a:lvl4pPr lvl="3" algn="r">
              <a:buNone/>
              <a:defRPr>
                <a:solidFill>
                  <a:srgbClr val="FF5722"/>
                </a:solidFill>
              </a:defRPr>
            </a:lvl4pPr>
            <a:lvl5pPr lvl="4" algn="r">
              <a:buNone/>
              <a:defRPr>
                <a:solidFill>
                  <a:srgbClr val="FF5722"/>
                </a:solidFill>
              </a:defRPr>
            </a:lvl5pPr>
            <a:lvl6pPr lvl="5" algn="r">
              <a:buNone/>
              <a:defRPr>
                <a:solidFill>
                  <a:srgbClr val="FF5722"/>
                </a:solidFill>
              </a:defRPr>
            </a:lvl6pPr>
            <a:lvl7pPr lvl="6" algn="r">
              <a:buNone/>
              <a:defRPr>
                <a:solidFill>
                  <a:srgbClr val="FF5722"/>
                </a:solidFill>
              </a:defRPr>
            </a:lvl7pPr>
            <a:lvl8pPr lvl="7" algn="r">
              <a:buNone/>
              <a:defRPr>
                <a:solidFill>
                  <a:srgbClr val="FF5722"/>
                </a:solidFill>
              </a:defRPr>
            </a:lvl8pPr>
            <a:lvl9pPr lvl="8" algn="r">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
        <p:nvSpPr>
          <p:cNvPr id="7" name="Google Shape;7;p1"/>
          <p:cNvSpPr txBox="1">
            <a:spLocks noGrp="1"/>
          </p:cNvSpPr>
          <p:nvPr>
            <p:ph type="title"/>
          </p:nvPr>
        </p:nvSpPr>
        <p:spPr>
          <a:xfrm>
            <a:off x="1386600" y="1033175"/>
            <a:ext cx="6370800" cy="10617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FF5722"/>
              </a:buClr>
              <a:buSzPts val="3800"/>
              <a:buFont typeface="Roboto Slab"/>
              <a:buNone/>
              <a:defRPr sz="3800" b="1">
                <a:solidFill>
                  <a:srgbClr val="FF5722"/>
                </a:solidFill>
                <a:latin typeface="Roboto Slab"/>
                <a:ea typeface="Roboto Slab"/>
                <a:cs typeface="Roboto Slab"/>
                <a:sym typeface="Roboto Sla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 name="Google Shape;8;p1"/>
          <p:cNvSpPr txBox="1">
            <a:spLocks noGrp="1"/>
          </p:cNvSpPr>
          <p:nvPr>
            <p:ph type="body" idx="1"/>
          </p:nvPr>
        </p:nvSpPr>
        <p:spPr>
          <a:xfrm>
            <a:off x="2028300" y="2770225"/>
            <a:ext cx="5087400" cy="1340100"/>
          </a:xfrm>
          <a:prstGeom prst="rect">
            <a:avLst/>
          </a:prstGeom>
          <a:noFill/>
          <a:ln>
            <a:noFill/>
          </a:ln>
        </p:spPr>
        <p:txBody>
          <a:bodyPr spcFirstLastPara="1" wrap="square" lIns="91425" tIns="91425" rIns="91425" bIns="91425" anchor="t" anchorCtr="0">
            <a:noAutofit/>
          </a:bodyPr>
          <a:lstStyle>
            <a:lvl1pPr marL="457200" lvl="0" indent="-342900">
              <a:spcBef>
                <a:spcPts val="0"/>
              </a:spcBef>
              <a:spcAft>
                <a:spcPts val="0"/>
              </a:spcAft>
              <a:buClr>
                <a:srgbClr val="666666"/>
              </a:buClr>
              <a:buSzPts val="1800"/>
              <a:buChar char="●"/>
              <a:defRPr sz="1800">
                <a:solidFill>
                  <a:srgbClr val="666666"/>
                </a:solidFill>
              </a:defRPr>
            </a:lvl1pPr>
            <a:lvl2pPr marL="914400" lvl="1" indent="-342900">
              <a:spcBef>
                <a:spcPts val="0"/>
              </a:spcBef>
              <a:spcAft>
                <a:spcPts val="0"/>
              </a:spcAft>
              <a:buClr>
                <a:srgbClr val="666666"/>
              </a:buClr>
              <a:buSzPts val="1800"/>
              <a:buChar char="○"/>
              <a:defRPr sz="1800">
                <a:solidFill>
                  <a:srgbClr val="666666"/>
                </a:solidFill>
              </a:defRPr>
            </a:lvl2pPr>
            <a:lvl3pPr marL="1371600" lvl="2" indent="-342900">
              <a:spcBef>
                <a:spcPts val="0"/>
              </a:spcBef>
              <a:spcAft>
                <a:spcPts val="0"/>
              </a:spcAft>
              <a:buClr>
                <a:srgbClr val="666666"/>
              </a:buClr>
              <a:buSzPts val="1800"/>
              <a:buChar char="■"/>
              <a:defRPr sz="1800">
                <a:solidFill>
                  <a:srgbClr val="666666"/>
                </a:solidFill>
              </a:defRPr>
            </a:lvl3pPr>
            <a:lvl4pPr marL="1828800" lvl="3" indent="-342900">
              <a:spcBef>
                <a:spcPts val="0"/>
              </a:spcBef>
              <a:spcAft>
                <a:spcPts val="0"/>
              </a:spcAft>
              <a:buClr>
                <a:srgbClr val="666666"/>
              </a:buClr>
              <a:buSzPts val="1800"/>
              <a:buChar char="●"/>
              <a:defRPr sz="1800">
                <a:solidFill>
                  <a:srgbClr val="666666"/>
                </a:solidFill>
              </a:defRPr>
            </a:lvl4pPr>
            <a:lvl5pPr marL="2286000" lvl="4" indent="-342900">
              <a:spcBef>
                <a:spcPts val="0"/>
              </a:spcBef>
              <a:spcAft>
                <a:spcPts val="0"/>
              </a:spcAft>
              <a:buClr>
                <a:srgbClr val="666666"/>
              </a:buClr>
              <a:buSzPts val="1800"/>
              <a:buChar char="○"/>
              <a:defRPr sz="1800">
                <a:solidFill>
                  <a:srgbClr val="666666"/>
                </a:solidFill>
              </a:defRPr>
            </a:lvl5pPr>
            <a:lvl6pPr marL="2743200" lvl="5" indent="-342900">
              <a:spcBef>
                <a:spcPts val="0"/>
              </a:spcBef>
              <a:spcAft>
                <a:spcPts val="0"/>
              </a:spcAft>
              <a:buClr>
                <a:srgbClr val="666666"/>
              </a:buClr>
              <a:buSzPts val="1800"/>
              <a:buChar char="■"/>
              <a:defRPr sz="1800">
                <a:solidFill>
                  <a:srgbClr val="666666"/>
                </a:solidFill>
              </a:defRPr>
            </a:lvl6pPr>
            <a:lvl7pPr marL="3200400" lvl="6" indent="-342900">
              <a:spcBef>
                <a:spcPts val="0"/>
              </a:spcBef>
              <a:spcAft>
                <a:spcPts val="0"/>
              </a:spcAft>
              <a:buClr>
                <a:srgbClr val="666666"/>
              </a:buClr>
              <a:buSzPts val="1800"/>
              <a:buChar char="●"/>
              <a:defRPr sz="1800">
                <a:solidFill>
                  <a:srgbClr val="666666"/>
                </a:solidFill>
              </a:defRPr>
            </a:lvl7pPr>
            <a:lvl8pPr marL="3657600" lvl="7" indent="-342900">
              <a:spcBef>
                <a:spcPts val="0"/>
              </a:spcBef>
              <a:spcAft>
                <a:spcPts val="0"/>
              </a:spcAft>
              <a:buClr>
                <a:srgbClr val="666666"/>
              </a:buClr>
              <a:buSzPts val="1800"/>
              <a:buChar char="○"/>
              <a:defRPr sz="1800">
                <a:solidFill>
                  <a:srgbClr val="666666"/>
                </a:solidFill>
              </a:defRPr>
            </a:lvl8pPr>
            <a:lvl9pPr marL="4114800" lvl="8" indent="-342900">
              <a:spcBef>
                <a:spcPts val="0"/>
              </a:spcBef>
              <a:spcAft>
                <a:spcPts val="0"/>
              </a:spcAft>
              <a:buClr>
                <a:srgbClr val="666666"/>
              </a:buClr>
              <a:buSzPts val="1800"/>
              <a:buChar char="■"/>
              <a:defRPr sz="1800">
                <a:solidFill>
                  <a:srgbClr val="666666"/>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duniailkom.com/tutorial-belajar-oop-php-pengertian-inheritance-pewarisan/" TargetMode="External"/><Relationship Id="rId7" Type="http://schemas.openxmlformats.org/officeDocument/2006/relationships/hyperlink" Target="https://medium.com/@adhywiranata/mengenal-paradigma-functional-programming-di-javascript-59d5eea7e2ac#:~:text=Functional%20programming%20adalah%20paradigma%20pemrograman,input%20yang%20akan%20mengembalikan%20outpu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petanikode.com/javascript-array/" TargetMode="External"/><Relationship Id="rId5" Type="http://schemas.openxmlformats.org/officeDocument/2006/relationships/hyperlink" Target="https://www.plimbi.com/article/175193/pengertian-enkapsulasi-public-private-dan-protected-oop-php" TargetMode="External"/><Relationship Id="rId4" Type="http://schemas.openxmlformats.org/officeDocument/2006/relationships/hyperlink" Target="https://www.domainesia.com/berita/oop-adalah/"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6"/>
          <p:cNvSpPr txBox="1">
            <a:spLocks noGrp="1"/>
          </p:cNvSpPr>
          <p:nvPr>
            <p:ph type="ctrTitle"/>
          </p:nvPr>
        </p:nvSpPr>
        <p:spPr>
          <a:xfrm>
            <a:off x="509800" y="2070000"/>
            <a:ext cx="49911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id" sz="3000">
                <a:solidFill>
                  <a:srgbClr val="FFD966"/>
                </a:solidFill>
              </a:rPr>
              <a:t>JavaScript</a:t>
            </a:r>
            <a:endParaRPr sz="3000">
              <a:solidFill>
                <a:srgbClr val="FFD966"/>
              </a:solidFill>
            </a:endParaRPr>
          </a:p>
        </p:txBody>
      </p:sp>
      <p:sp>
        <p:nvSpPr>
          <p:cNvPr id="31" name="Google Shape;31;p6"/>
          <p:cNvSpPr txBox="1">
            <a:spLocks noGrp="1"/>
          </p:cNvSpPr>
          <p:nvPr>
            <p:ph type="body" idx="2"/>
          </p:nvPr>
        </p:nvSpPr>
        <p:spPr>
          <a:xfrm>
            <a:off x="509794" y="4575975"/>
            <a:ext cx="2972100" cy="3693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id" sz="1200">
                <a:solidFill>
                  <a:srgbClr val="B7B7B7"/>
                </a:solidFill>
                <a:latin typeface="Roboto Slab"/>
                <a:ea typeface="Roboto Slab"/>
                <a:cs typeface="Roboto Slab"/>
                <a:sym typeface="Roboto Slab"/>
              </a:rPr>
              <a:t>Senin, 24 Oktober 2022</a:t>
            </a:r>
            <a:endParaRPr sz="1200">
              <a:solidFill>
                <a:srgbClr val="B7B7B7"/>
              </a:solidFill>
              <a:latin typeface="Roboto Slab"/>
              <a:ea typeface="Roboto Slab"/>
              <a:cs typeface="Roboto Slab"/>
              <a:sym typeface="Roboto Slab"/>
            </a:endParaRPr>
          </a:p>
        </p:txBody>
      </p:sp>
      <p:sp>
        <p:nvSpPr>
          <p:cNvPr id="32" name="Google Shape;32;p6"/>
          <p:cNvSpPr txBox="1">
            <a:spLocks noGrp="1"/>
          </p:cNvSpPr>
          <p:nvPr>
            <p:ph type="subTitle" idx="1"/>
          </p:nvPr>
        </p:nvSpPr>
        <p:spPr>
          <a:xfrm>
            <a:off x="509800" y="2716500"/>
            <a:ext cx="4468800" cy="36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a:t>Materi JavaScript  Pertemuan ke 1 📝</a:t>
            </a:r>
            <a:endParaRPr sz="1200">
              <a:solidFill>
                <a:srgbClr val="666666"/>
              </a:solidFill>
            </a:endParaRPr>
          </a:p>
        </p:txBody>
      </p:sp>
      <p:pic>
        <p:nvPicPr>
          <p:cNvPr id="33" name="Google Shape;33;p6"/>
          <p:cNvPicPr preferRelativeResize="0"/>
          <p:nvPr/>
        </p:nvPicPr>
        <p:blipFill>
          <a:blip r:embed="rId3">
            <a:alphaModFix/>
          </a:blip>
          <a:stretch>
            <a:fillRect/>
          </a:stretch>
        </p:blipFill>
        <p:spPr>
          <a:xfrm>
            <a:off x="509800" y="357325"/>
            <a:ext cx="1200150" cy="457200"/>
          </a:xfrm>
          <a:prstGeom prst="rect">
            <a:avLst/>
          </a:prstGeom>
          <a:noFill/>
          <a:ln>
            <a:noFill/>
          </a:ln>
        </p:spPr>
      </p:pic>
      <p:pic>
        <p:nvPicPr>
          <p:cNvPr id="34" name="Google Shape;34;p6"/>
          <p:cNvPicPr preferRelativeResize="0"/>
          <p:nvPr/>
        </p:nvPicPr>
        <p:blipFill>
          <a:blip r:embed="rId4">
            <a:alphaModFix/>
          </a:blip>
          <a:stretch>
            <a:fillRect/>
          </a:stretch>
        </p:blipFill>
        <p:spPr>
          <a:xfrm>
            <a:off x="5291775" y="982588"/>
            <a:ext cx="3178325" cy="3178325"/>
          </a:xfrm>
          <a:prstGeom prst="rect">
            <a:avLst/>
          </a:prstGeom>
          <a:noFill/>
          <a:ln>
            <a:noFill/>
          </a:ln>
        </p:spPr>
      </p:pic>
      <p:sp>
        <p:nvSpPr>
          <p:cNvPr id="35" name="Google Shape;35;p6"/>
          <p:cNvSpPr txBox="1"/>
          <p:nvPr/>
        </p:nvSpPr>
        <p:spPr>
          <a:xfrm>
            <a:off x="590150" y="3122888"/>
            <a:ext cx="2931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solidFill>
                  <a:srgbClr val="999999"/>
                </a:solidFill>
                <a:latin typeface="Roboto"/>
                <a:ea typeface="Roboto"/>
                <a:cs typeface="Roboto"/>
                <a:sym typeface="Roboto"/>
              </a:rPr>
              <a:t>Kelompok 3 </a:t>
            </a:r>
            <a:endParaRPr>
              <a:solidFill>
                <a:srgbClr val="999999"/>
              </a:solidFill>
              <a:latin typeface="Roboto"/>
              <a:ea typeface="Roboto"/>
              <a:cs typeface="Roboto"/>
              <a:sym typeface="Roboto"/>
            </a:endParaRPr>
          </a:p>
          <a:p>
            <a:pPr marL="457200" lvl="0" indent="-317500" algn="l" rtl="0">
              <a:spcBef>
                <a:spcPts val="0"/>
              </a:spcBef>
              <a:spcAft>
                <a:spcPts val="0"/>
              </a:spcAft>
              <a:buClr>
                <a:srgbClr val="999999"/>
              </a:buClr>
              <a:buSzPts val="1400"/>
              <a:buFont typeface="Roboto"/>
              <a:buChar char="❖"/>
            </a:pPr>
            <a:r>
              <a:rPr lang="id">
                <a:solidFill>
                  <a:srgbClr val="999999"/>
                </a:solidFill>
                <a:latin typeface="Roboto"/>
                <a:ea typeface="Roboto"/>
                <a:cs typeface="Roboto"/>
                <a:sym typeface="Roboto"/>
              </a:rPr>
              <a:t>Aufa Zaki</a:t>
            </a:r>
            <a:endParaRPr>
              <a:solidFill>
                <a:srgbClr val="999999"/>
              </a:solidFill>
              <a:latin typeface="Roboto"/>
              <a:ea typeface="Roboto"/>
              <a:cs typeface="Roboto"/>
              <a:sym typeface="Roboto"/>
            </a:endParaRPr>
          </a:p>
          <a:p>
            <a:pPr marL="457200" lvl="0" indent="-317500" algn="l" rtl="0">
              <a:spcBef>
                <a:spcPts val="0"/>
              </a:spcBef>
              <a:spcAft>
                <a:spcPts val="0"/>
              </a:spcAft>
              <a:buClr>
                <a:srgbClr val="999999"/>
              </a:buClr>
              <a:buSzPts val="1400"/>
              <a:buFont typeface="Roboto"/>
              <a:buChar char="❖"/>
            </a:pPr>
            <a:r>
              <a:rPr lang="id">
                <a:solidFill>
                  <a:srgbClr val="999999"/>
                </a:solidFill>
                <a:latin typeface="Roboto"/>
                <a:ea typeface="Roboto"/>
                <a:cs typeface="Roboto"/>
                <a:sym typeface="Roboto"/>
              </a:rPr>
              <a:t>Abdullah Qa’id Mu’aadz</a:t>
            </a:r>
            <a:endParaRPr>
              <a:solidFill>
                <a:srgbClr val="999999"/>
              </a:solidFill>
              <a:latin typeface="Roboto"/>
              <a:ea typeface="Roboto"/>
              <a:cs typeface="Roboto"/>
              <a:sym typeface="Roboto"/>
            </a:endParaRPr>
          </a:p>
          <a:p>
            <a:pPr marL="457200" lvl="0" indent="-317500" algn="l" rtl="0">
              <a:spcBef>
                <a:spcPts val="0"/>
              </a:spcBef>
              <a:spcAft>
                <a:spcPts val="0"/>
              </a:spcAft>
              <a:buClr>
                <a:srgbClr val="999999"/>
              </a:buClr>
              <a:buSzPts val="1400"/>
              <a:buFont typeface="Roboto"/>
              <a:buChar char="❖"/>
            </a:pPr>
            <a:r>
              <a:rPr lang="id">
                <a:solidFill>
                  <a:srgbClr val="999999"/>
                </a:solidFill>
                <a:latin typeface="Roboto"/>
                <a:ea typeface="Roboto"/>
                <a:cs typeface="Roboto"/>
                <a:sym typeface="Roboto"/>
              </a:rPr>
              <a:t>Adam Zafran</a:t>
            </a:r>
            <a:endParaRPr>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Functional Programming pada JavaScript</a:t>
            </a:r>
            <a:endParaRPr sz="3000">
              <a:solidFill>
                <a:srgbClr val="FFD966"/>
              </a:solidFill>
            </a:endParaRPr>
          </a:p>
        </p:txBody>
      </p:sp>
      <p:sp>
        <p:nvSpPr>
          <p:cNvPr id="97" name="Google Shape;97;p15"/>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b="1">
                <a:solidFill>
                  <a:schemeClr val="dk2"/>
                </a:solidFill>
                <a:latin typeface="Roboto"/>
                <a:ea typeface="Roboto"/>
                <a:cs typeface="Roboto"/>
                <a:sym typeface="Roboto"/>
              </a:rPr>
              <a:t>Functional Programming</a:t>
            </a:r>
            <a:r>
              <a:rPr lang="id">
                <a:solidFill>
                  <a:schemeClr val="dk2"/>
                </a:solidFill>
                <a:latin typeface="Roboto"/>
                <a:ea typeface="Roboto"/>
                <a:cs typeface="Roboto"/>
                <a:sym typeface="Roboto"/>
              </a:rPr>
              <a:t> adalah </a:t>
            </a:r>
            <a:r>
              <a:rPr lang="id" b="1">
                <a:solidFill>
                  <a:schemeClr val="dk2"/>
                </a:solidFill>
                <a:latin typeface="Roboto"/>
                <a:ea typeface="Roboto"/>
                <a:cs typeface="Roboto"/>
                <a:sym typeface="Roboto"/>
              </a:rPr>
              <a:t>Paradigma</a:t>
            </a:r>
            <a:r>
              <a:rPr lang="id">
                <a:solidFill>
                  <a:schemeClr val="dk2"/>
                </a:solidFill>
                <a:latin typeface="Roboto"/>
                <a:ea typeface="Roboto"/>
                <a:cs typeface="Roboto"/>
                <a:sym typeface="Roboto"/>
              </a:rPr>
              <a:t> Pemrograman yang berkutat pada komputasi yang terjadi di dalam fungsi matematis dan menghindari terjadinya perubahan data. Yang dimaksud dengan fungsi matematis sendiri adalah sebuah hubungan antara input yang akan mengembalikan output.</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b="1">
                <a:solidFill>
                  <a:schemeClr val="dk2"/>
                </a:solidFill>
                <a:latin typeface="Roboto"/>
                <a:ea typeface="Roboto"/>
                <a:cs typeface="Roboto"/>
                <a:sym typeface="Roboto"/>
              </a:rPr>
              <a:t>Paradigma</a:t>
            </a:r>
            <a:r>
              <a:rPr lang="id">
                <a:solidFill>
                  <a:schemeClr val="dk2"/>
                </a:solidFill>
                <a:latin typeface="Roboto"/>
                <a:ea typeface="Roboto"/>
                <a:cs typeface="Roboto"/>
                <a:sym typeface="Roboto"/>
              </a:rPr>
              <a:t> </a:t>
            </a:r>
            <a:r>
              <a:rPr lang="id" b="1">
                <a:solidFill>
                  <a:schemeClr val="dk2"/>
                </a:solidFill>
                <a:latin typeface="Roboto"/>
                <a:ea typeface="Roboto"/>
                <a:cs typeface="Roboto"/>
                <a:sym typeface="Roboto"/>
              </a:rPr>
              <a:t>Functional Programming</a:t>
            </a:r>
            <a:r>
              <a:rPr lang="id">
                <a:solidFill>
                  <a:schemeClr val="dk2"/>
                </a:solidFill>
                <a:latin typeface="Roboto"/>
                <a:ea typeface="Roboto"/>
                <a:cs typeface="Roboto"/>
                <a:sym typeface="Roboto"/>
              </a:rPr>
              <a:t> menggunakan metode-metode yang banyak kita temukan di matematika, seperti function composition, currying, partial functions, functors, monads, dan lain-lain.</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r>
              <a:rPr lang="id" b="1">
                <a:solidFill>
                  <a:schemeClr val="dk2"/>
                </a:solidFill>
                <a:latin typeface="Roboto"/>
                <a:ea typeface="Roboto"/>
                <a:cs typeface="Roboto"/>
                <a:sym typeface="Roboto"/>
              </a:rPr>
              <a:t>*</a:t>
            </a:r>
            <a:r>
              <a:rPr lang="id" b="1">
                <a:solidFill>
                  <a:srgbClr val="FF0000"/>
                </a:solidFill>
                <a:latin typeface="Roboto"/>
                <a:ea typeface="Roboto"/>
                <a:cs typeface="Roboto"/>
                <a:sym typeface="Roboto"/>
              </a:rPr>
              <a:t>Paradigma Pemrograman adalah gaya atau cara kita menulis Program</a:t>
            </a:r>
            <a:r>
              <a:rPr lang="id" b="1">
                <a:solidFill>
                  <a:schemeClr val="dk2"/>
                </a:solidFill>
                <a:latin typeface="Roboto"/>
                <a:ea typeface="Roboto"/>
                <a:cs typeface="Roboto"/>
                <a:sym typeface="Roboto"/>
              </a:rPr>
              <a:t>*</a:t>
            </a:r>
            <a:endParaRPr b="1">
              <a:solidFill>
                <a:schemeClr val="dk2"/>
              </a:solidFill>
              <a:latin typeface="Roboto"/>
              <a:ea typeface="Roboto"/>
              <a:cs typeface="Roboto"/>
              <a:sym typeface="Roboto"/>
            </a:endParaRPr>
          </a:p>
        </p:txBody>
      </p:sp>
      <p:pic>
        <p:nvPicPr>
          <p:cNvPr id="98" name="Google Shape;98;p15"/>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Referensi</a:t>
            </a:r>
            <a:endParaRPr sz="3000">
              <a:solidFill>
                <a:srgbClr val="FFD966"/>
              </a:solidFill>
            </a:endParaRPr>
          </a:p>
        </p:txBody>
      </p:sp>
      <p:sp>
        <p:nvSpPr>
          <p:cNvPr id="104" name="Google Shape;104;p16"/>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latin typeface="Roboto"/>
                <a:ea typeface="Roboto"/>
                <a:cs typeface="Roboto"/>
                <a:sym typeface="Roboto"/>
              </a:rPr>
              <a:t>Berikut Ini adalah daftar referensi yang kami gunakan dalam pembuatan dokumen presentasi ini :</a:t>
            </a:r>
            <a:endParaRPr b="1">
              <a:latin typeface="Roboto"/>
              <a:ea typeface="Roboto"/>
              <a:cs typeface="Roboto"/>
              <a:sym typeface="Roboto"/>
            </a:endParaRPr>
          </a:p>
          <a:p>
            <a:pPr marL="457200" lvl="0" indent="-342900" algn="l" rtl="0">
              <a:spcBef>
                <a:spcPts val="1000"/>
              </a:spcBef>
              <a:spcAft>
                <a:spcPts val="0"/>
              </a:spcAft>
              <a:buSzPts val="1800"/>
              <a:buFont typeface="Roboto"/>
              <a:buChar char="➔"/>
            </a:pPr>
            <a:r>
              <a:rPr lang="id" u="sng">
                <a:solidFill>
                  <a:schemeClr val="hlink"/>
                </a:solidFill>
                <a:latin typeface="Roboto"/>
                <a:ea typeface="Roboto"/>
                <a:cs typeface="Roboto"/>
                <a:sym typeface="Roboto"/>
                <a:hlinkClick r:id="rId3"/>
              </a:rPr>
              <a:t>https://www.duniailkom.com/tutorial-belajar-oop-php-pengertian-inheritance-pewarisan/</a:t>
            </a:r>
            <a:r>
              <a:rPr lang="id">
                <a:latin typeface="Roboto"/>
                <a:ea typeface="Roboto"/>
                <a:cs typeface="Roboto"/>
                <a:sym typeface="Roboto"/>
              </a:rPr>
              <a:t>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4"/>
              </a:rPr>
              <a:t>https://www.domainesia.com/berita/oop-adalah/</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5"/>
              </a:rPr>
              <a:t>https://www.plimbi.com/article/175193/pengertian-enkapsulasi-public-private-dan-protected-oop-php</a:t>
            </a:r>
            <a:r>
              <a:rPr lang="id">
                <a:latin typeface="Roboto"/>
                <a:ea typeface="Roboto"/>
                <a:cs typeface="Roboto"/>
                <a:sym typeface="Roboto"/>
              </a:rPr>
              <a:t>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6"/>
              </a:rPr>
              <a:t>https://www.petanikode.com/javascript-array/</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7"/>
              </a:rPr>
              <a:t>https://medium.com/@adhywiranata/mengenal-paradigma-functional-programming-di-javascript-59d5eea7e2ac#:~:text=Functional%20programming%20adalah%20paradigma%20pemrograman,input%20yang%20akan%20mengembalikan%20output/</a:t>
            </a:r>
            <a:endParaRPr>
              <a:latin typeface="Roboto"/>
              <a:ea typeface="Roboto"/>
              <a:cs typeface="Roboto"/>
              <a:sym typeface="Roboto"/>
            </a:endParaRPr>
          </a:p>
        </p:txBody>
      </p:sp>
      <p:pic>
        <p:nvPicPr>
          <p:cNvPr id="105" name="Google Shape;105;p16"/>
          <p:cNvPicPr preferRelativeResize="0"/>
          <p:nvPr/>
        </p:nvPicPr>
        <p:blipFill>
          <a:blip r:embed="rId8">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452800" y="2070000"/>
            <a:ext cx="49911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id" sz="3000">
                <a:solidFill>
                  <a:srgbClr val="FFD966"/>
                </a:solidFill>
              </a:rPr>
              <a:t>Terima Kasih</a:t>
            </a:r>
            <a:endParaRPr sz="3000">
              <a:solidFill>
                <a:srgbClr val="FFD966"/>
              </a:solidFill>
            </a:endParaRPr>
          </a:p>
        </p:txBody>
      </p:sp>
      <p:sp>
        <p:nvSpPr>
          <p:cNvPr id="111" name="Google Shape;111;p17"/>
          <p:cNvSpPr txBox="1">
            <a:spLocks noGrp="1"/>
          </p:cNvSpPr>
          <p:nvPr>
            <p:ph type="body" idx="2"/>
          </p:nvPr>
        </p:nvSpPr>
        <p:spPr>
          <a:xfrm>
            <a:off x="452794" y="4575975"/>
            <a:ext cx="2972100" cy="3693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id" sz="1200">
                <a:solidFill>
                  <a:srgbClr val="B7B7B7"/>
                </a:solidFill>
                <a:latin typeface="Roboto Slab"/>
                <a:ea typeface="Roboto Slab"/>
                <a:cs typeface="Roboto Slab"/>
                <a:sym typeface="Roboto Slab"/>
              </a:rPr>
              <a:t>Senin, 24 Oktober  2022</a:t>
            </a:r>
            <a:endParaRPr sz="1200">
              <a:solidFill>
                <a:srgbClr val="B7B7B7"/>
              </a:solidFill>
              <a:latin typeface="Roboto Slab"/>
              <a:ea typeface="Roboto Slab"/>
              <a:cs typeface="Roboto Slab"/>
              <a:sym typeface="Roboto Slab"/>
            </a:endParaRPr>
          </a:p>
        </p:txBody>
      </p:sp>
      <p:sp>
        <p:nvSpPr>
          <p:cNvPr id="112" name="Google Shape;112;p17"/>
          <p:cNvSpPr txBox="1">
            <a:spLocks noGrp="1"/>
          </p:cNvSpPr>
          <p:nvPr>
            <p:ph type="subTitle" idx="1"/>
          </p:nvPr>
        </p:nvSpPr>
        <p:spPr>
          <a:xfrm>
            <a:off x="452800" y="2704200"/>
            <a:ext cx="4468800" cy="36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1200"/>
              <a:t>Atas waktu dan perhatiannya. 🎉</a:t>
            </a:r>
            <a:endParaRPr sz="1200">
              <a:solidFill>
                <a:srgbClr val="666666"/>
              </a:solidFill>
            </a:endParaRPr>
          </a:p>
        </p:txBody>
      </p:sp>
      <p:pic>
        <p:nvPicPr>
          <p:cNvPr id="113" name="Google Shape;113;p17"/>
          <p:cNvPicPr preferRelativeResize="0"/>
          <p:nvPr/>
        </p:nvPicPr>
        <p:blipFill>
          <a:blip r:embed="rId3">
            <a:alphaModFix/>
          </a:blip>
          <a:stretch>
            <a:fillRect/>
          </a:stretch>
        </p:blipFill>
        <p:spPr>
          <a:xfrm>
            <a:off x="452800" y="357325"/>
            <a:ext cx="1200150" cy="457200"/>
          </a:xfrm>
          <a:prstGeom prst="rect">
            <a:avLst/>
          </a:prstGeom>
          <a:noFill/>
          <a:ln>
            <a:noFill/>
          </a:ln>
        </p:spPr>
      </p:pic>
      <p:pic>
        <p:nvPicPr>
          <p:cNvPr id="114" name="Google Shape;114;p17"/>
          <p:cNvPicPr preferRelativeResize="0"/>
          <p:nvPr/>
        </p:nvPicPr>
        <p:blipFill>
          <a:blip r:embed="rId4">
            <a:alphaModFix/>
          </a:blip>
          <a:stretch>
            <a:fillRect/>
          </a:stretch>
        </p:blipFill>
        <p:spPr>
          <a:xfrm>
            <a:off x="5234775" y="982588"/>
            <a:ext cx="3178325" cy="317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311700" y="226500"/>
            <a:ext cx="8520600" cy="7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solidFill>
                  <a:srgbClr val="FFD966"/>
                </a:solidFill>
              </a:rPr>
              <a:t>A</a:t>
            </a:r>
            <a:r>
              <a:rPr lang="id" sz="2700">
                <a:solidFill>
                  <a:srgbClr val="FFD966"/>
                </a:solidFill>
              </a:rPr>
              <a:t>pa itu OOP ?</a:t>
            </a:r>
            <a:endParaRPr sz="2700">
              <a:solidFill>
                <a:srgbClr val="FFD966"/>
              </a:solidFill>
            </a:endParaRPr>
          </a:p>
        </p:txBody>
      </p:sp>
      <p:sp>
        <p:nvSpPr>
          <p:cNvPr id="41" name="Google Shape;41;p7"/>
          <p:cNvSpPr txBox="1">
            <a:spLocks noGrp="1"/>
          </p:cNvSpPr>
          <p:nvPr>
            <p:ph type="body" idx="1"/>
          </p:nvPr>
        </p:nvSpPr>
        <p:spPr>
          <a:xfrm>
            <a:off x="311700" y="927900"/>
            <a:ext cx="8520600" cy="373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sz="1500">
                <a:solidFill>
                  <a:srgbClr val="465760"/>
                </a:solidFill>
                <a:latin typeface="Roboto"/>
                <a:ea typeface="Roboto"/>
                <a:cs typeface="Roboto"/>
                <a:sym typeface="Roboto"/>
              </a:rPr>
              <a:t>Bagi seorang programmer, konsep OOP merupakan konsep yang basic atau konsep utama pada pemrograman.</a:t>
            </a:r>
            <a:endParaRPr sz="1500">
              <a:solidFill>
                <a:srgbClr val="465760"/>
              </a:solidFill>
              <a:latin typeface="Roboto"/>
              <a:ea typeface="Roboto"/>
              <a:cs typeface="Roboto"/>
              <a:sym typeface="Roboto"/>
            </a:endParaRPr>
          </a:p>
          <a:p>
            <a:pPr marL="0" lvl="0" indent="0" algn="l" rtl="0">
              <a:lnSpc>
                <a:spcPct val="115000"/>
              </a:lnSpc>
              <a:spcBef>
                <a:spcPts val="3000"/>
              </a:spcBef>
              <a:spcAft>
                <a:spcPts val="0"/>
              </a:spcAft>
              <a:buNone/>
            </a:pPr>
            <a:r>
              <a:rPr lang="id" sz="1500">
                <a:solidFill>
                  <a:srgbClr val="465760"/>
                </a:solidFill>
                <a:latin typeface="Roboto"/>
                <a:ea typeface="Roboto"/>
                <a:cs typeface="Roboto"/>
                <a:sym typeface="Roboto"/>
              </a:rPr>
              <a:t>Mengapa begitu? Karena selain banyak digunakan oleh programmer lain, konsep OOP ini membuat kode program yang dibuat menjadi lebih terstruktur, efisien, dan efektif.</a:t>
            </a:r>
            <a:endParaRPr sz="1500">
              <a:solidFill>
                <a:srgbClr val="465760"/>
              </a:solidFill>
              <a:latin typeface="Roboto"/>
              <a:ea typeface="Roboto"/>
              <a:cs typeface="Roboto"/>
              <a:sym typeface="Roboto"/>
            </a:endParaRPr>
          </a:p>
          <a:p>
            <a:pPr marL="0" lvl="0" indent="0" algn="l" rtl="0">
              <a:lnSpc>
                <a:spcPct val="115000"/>
              </a:lnSpc>
              <a:spcBef>
                <a:spcPts val="3000"/>
              </a:spcBef>
              <a:spcAft>
                <a:spcPts val="0"/>
              </a:spcAft>
              <a:buClr>
                <a:schemeClr val="dk1"/>
              </a:buClr>
              <a:buSzPts val="1100"/>
              <a:buFont typeface="Arial"/>
              <a:buNone/>
            </a:pPr>
            <a:r>
              <a:rPr lang="id" sz="1500">
                <a:solidFill>
                  <a:srgbClr val="465760"/>
                </a:solidFill>
                <a:latin typeface="Roboto"/>
                <a:ea typeface="Roboto"/>
                <a:cs typeface="Roboto"/>
                <a:sym typeface="Roboto"/>
              </a:rPr>
              <a:t>Secara definisi, OOP adalah singkatan dari Object Oriented Programming, yakni suatu metode pemrograman yang orientasinya terletak pada objek. Yang merupakan paradigma pemrograman berdasarkan konsep "objek", yang dapat berisi data, dalam bentuk field atau dikenal juga sebagai atribut; serta kode, dalam bentuk fungsi/prosedur atau dikenal juga sebagai method. Dan OOP mencakup empat pillar utama, yaitu Encapsulation, Inheritance, Polymorphism dan Abstraction.</a:t>
            </a:r>
            <a:endParaRPr sz="1500">
              <a:solidFill>
                <a:srgbClr val="465760"/>
              </a:solidFill>
              <a:latin typeface="Roboto"/>
              <a:ea typeface="Roboto"/>
              <a:cs typeface="Roboto"/>
              <a:sym typeface="Roboto"/>
            </a:endParaRPr>
          </a:p>
          <a:p>
            <a:pPr marL="0" lvl="0" indent="0" algn="l" rtl="0">
              <a:spcBef>
                <a:spcPts val="3000"/>
              </a:spcBef>
              <a:spcAft>
                <a:spcPts val="0"/>
              </a:spcAft>
              <a:buNone/>
            </a:pPr>
            <a:endParaRPr/>
          </a:p>
        </p:txBody>
      </p:sp>
      <p:pic>
        <p:nvPicPr>
          <p:cNvPr id="42" name="Google Shape;42;p7"/>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Daftar Isi</a:t>
            </a:r>
            <a:endParaRPr sz="3000">
              <a:solidFill>
                <a:srgbClr val="FFD966"/>
              </a:solidFill>
            </a:endParaRPr>
          </a:p>
        </p:txBody>
      </p:sp>
      <p:sp>
        <p:nvSpPr>
          <p:cNvPr id="48" name="Google Shape;48;p8"/>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a:p>
            <a:pPr marL="457200" lvl="0" indent="-342900" algn="l" rtl="0">
              <a:spcBef>
                <a:spcPts val="1000"/>
              </a:spcBef>
              <a:spcAft>
                <a:spcPts val="0"/>
              </a:spcAft>
              <a:buClr>
                <a:schemeClr val="dk2"/>
              </a:buClr>
              <a:buSzPts val="1800"/>
              <a:buFont typeface="Roboto"/>
              <a:buChar char="❖"/>
            </a:pPr>
            <a:r>
              <a:rPr lang="id">
                <a:latin typeface="Roboto"/>
                <a:ea typeface="Roboto"/>
                <a:cs typeface="Roboto"/>
                <a:sym typeface="Roboto"/>
              </a:rPr>
              <a:t>Apa itu Inheritance?</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id">
                <a:latin typeface="Roboto"/>
                <a:ea typeface="Roboto"/>
                <a:cs typeface="Roboto"/>
                <a:sym typeface="Roboto"/>
              </a:rPr>
              <a:t>Apa itu Enkapsulasi?</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id">
                <a:latin typeface="Roboto"/>
                <a:ea typeface="Roboto"/>
                <a:cs typeface="Roboto"/>
                <a:sym typeface="Roboto"/>
              </a:rPr>
              <a:t>Apa itu Polimorfisme?</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id">
                <a:latin typeface="Roboto"/>
                <a:ea typeface="Roboto"/>
                <a:cs typeface="Roboto"/>
                <a:sym typeface="Roboto"/>
              </a:rPr>
              <a:t>Apa itu Abstraksi?</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id">
                <a:latin typeface="Roboto"/>
                <a:ea typeface="Roboto"/>
                <a:cs typeface="Roboto"/>
                <a:sym typeface="Roboto"/>
              </a:rPr>
              <a:t>Data Struktur pada JavaScript</a:t>
            </a:r>
            <a:endParaRPr>
              <a:latin typeface="Roboto"/>
              <a:ea typeface="Roboto"/>
              <a:cs typeface="Roboto"/>
              <a:sym typeface="Roboto"/>
            </a:endParaRPr>
          </a:p>
          <a:p>
            <a:pPr marL="457200" lvl="0" indent="-342900" algn="l" rtl="0">
              <a:spcBef>
                <a:spcPts val="1000"/>
              </a:spcBef>
              <a:spcAft>
                <a:spcPts val="1000"/>
              </a:spcAft>
              <a:buSzPts val="1800"/>
              <a:buFont typeface="Roboto"/>
              <a:buChar char="❖"/>
            </a:pPr>
            <a:r>
              <a:rPr lang="id">
                <a:latin typeface="Roboto"/>
                <a:ea typeface="Roboto"/>
                <a:cs typeface="Roboto"/>
                <a:sym typeface="Roboto"/>
              </a:rPr>
              <a:t>Functional Programming pada JavaScript</a:t>
            </a:r>
            <a:endParaRPr>
              <a:latin typeface="Roboto"/>
              <a:ea typeface="Roboto"/>
              <a:cs typeface="Roboto"/>
              <a:sym typeface="Roboto"/>
            </a:endParaRPr>
          </a:p>
        </p:txBody>
      </p:sp>
      <p:pic>
        <p:nvPicPr>
          <p:cNvPr id="49" name="Google Shape;49;p8"/>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9"/>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Apa itu Inheritance?</a:t>
            </a:r>
            <a:endParaRPr sz="3000">
              <a:solidFill>
                <a:srgbClr val="FFD966"/>
              </a:solidFill>
            </a:endParaRPr>
          </a:p>
        </p:txBody>
      </p:sp>
      <p:sp>
        <p:nvSpPr>
          <p:cNvPr id="55" name="Google Shape;55;p9"/>
          <p:cNvSpPr txBox="1">
            <a:spLocks noGrp="1"/>
          </p:cNvSpPr>
          <p:nvPr>
            <p:ph type="body" idx="1"/>
          </p:nvPr>
        </p:nvSpPr>
        <p:spPr>
          <a:xfrm>
            <a:off x="311700" y="930625"/>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b="1">
                <a:solidFill>
                  <a:schemeClr val="dk2"/>
                </a:solidFill>
                <a:latin typeface="Roboto"/>
                <a:ea typeface="Roboto"/>
                <a:cs typeface="Roboto"/>
                <a:sym typeface="Roboto"/>
              </a:rPr>
              <a:t>Inheritance </a:t>
            </a:r>
            <a:r>
              <a:rPr lang="id">
                <a:solidFill>
                  <a:schemeClr val="dk2"/>
                </a:solidFill>
                <a:latin typeface="Roboto"/>
                <a:ea typeface="Roboto"/>
                <a:cs typeface="Roboto"/>
                <a:sym typeface="Roboto"/>
              </a:rPr>
              <a:t>adalah konsep OOP dimana sebuah class dapat menurunkan property dan method yang dimilikinya kepada class lain. Konsep inheritance dipakai untuk memanfaatkan fitur code reuse, yakni menghindari terjadinya duplikasi kode program.</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a:solidFill>
                  <a:schemeClr val="dk2"/>
                </a:solidFill>
                <a:latin typeface="Roboto"/>
                <a:ea typeface="Roboto"/>
                <a:cs typeface="Roboto"/>
                <a:sym typeface="Roboto"/>
              </a:rPr>
              <a:t>Dalam bahasa Indonesia, inheritance ini disebut juga sebagai pewarisan atau penurunan.</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a:solidFill>
                  <a:schemeClr val="dk2"/>
                </a:solidFill>
                <a:latin typeface="Roboto"/>
                <a:ea typeface="Roboto"/>
                <a:cs typeface="Roboto"/>
                <a:sym typeface="Roboto"/>
              </a:rPr>
              <a:t>Konsep inheritance membuat sebuah struktur atau hierarchy class dalam kode program. Class yang akan diturunkan bisa disebut sebagai class induk (parent class), super class, atau base class.</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endParaRPr>
              <a:solidFill>
                <a:schemeClr val="dk2"/>
              </a:solidFill>
              <a:latin typeface="Roboto"/>
              <a:ea typeface="Roboto"/>
              <a:cs typeface="Roboto"/>
              <a:sym typeface="Roboto"/>
            </a:endParaRPr>
          </a:p>
        </p:txBody>
      </p:sp>
      <p:pic>
        <p:nvPicPr>
          <p:cNvPr id="56" name="Google Shape;56;p9"/>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0"/>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Apa itu Enkapsulasi?</a:t>
            </a:r>
            <a:endParaRPr sz="3000">
              <a:solidFill>
                <a:srgbClr val="FFD966"/>
              </a:solidFill>
            </a:endParaRPr>
          </a:p>
        </p:txBody>
      </p:sp>
      <p:sp>
        <p:nvSpPr>
          <p:cNvPr id="62" name="Google Shape;62;p10"/>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a:solidFill>
                  <a:schemeClr val="dk2"/>
                </a:solidFill>
                <a:latin typeface="Roboto"/>
                <a:ea typeface="Roboto"/>
                <a:cs typeface="Roboto"/>
                <a:sym typeface="Roboto"/>
              </a:rPr>
              <a:t>Enkapsulasi atau encapsulation adalah sebuah metode untuk  mengatur struktur class dengan cara menyembunyikan alur kerja dari class tersebut. Hal ini bertujuan untuk menyembunyikan informasi dari method dan property dengan alasan keamanan.</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a:solidFill>
                  <a:schemeClr val="dk2"/>
                </a:solidFill>
                <a:latin typeface="Roboto"/>
                <a:ea typeface="Roboto"/>
                <a:cs typeface="Roboto"/>
                <a:sym typeface="Roboto"/>
              </a:rPr>
              <a:t>Struktur class yang dimaksud adalah property dan method, sehingga hanya property dan method tertentu saja yang bisa diakses dari luar class. Enkapsulasi juga dikenal dengan istilah “Information Hiding”.</a:t>
            </a: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endParaRPr>
              <a:solidFill>
                <a:schemeClr val="dk2"/>
              </a:solidFill>
              <a:latin typeface="Roboto"/>
              <a:ea typeface="Roboto"/>
              <a:cs typeface="Roboto"/>
              <a:sym typeface="Roboto"/>
            </a:endParaRPr>
          </a:p>
        </p:txBody>
      </p:sp>
      <p:pic>
        <p:nvPicPr>
          <p:cNvPr id="63" name="Google Shape;63;p10"/>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1"/>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Apa itu Polimorfisme?</a:t>
            </a:r>
            <a:endParaRPr sz="3000">
              <a:solidFill>
                <a:srgbClr val="FFD966"/>
              </a:solidFill>
            </a:endParaRPr>
          </a:p>
        </p:txBody>
      </p:sp>
      <p:sp>
        <p:nvSpPr>
          <p:cNvPr id="69" name="Google Shape;69;p11"/>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d">
                <a:solidFill>
                  <a:schemeClr val="dk2"/>
                </a:solidFill>
                <a:latin typeface="Roboto"/>
                <a:ea typeface="Roboto"/>
                <a:cs typeface="Roboto"/>
                <a:sym typeface="Roboto"/>
              </a:rPr>
              <a:t>Dalam Object Oriented Programming, polimorfisme merupakan konsep yang pengklasifikasian objek yang sama persis seperti induk kelasnya. Dengan begitu, developer dapat mencegah terjadinya kebingungan dengan tipe-tipe campuran.</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id">
                <a:solidFill>
                  <a:schemeClr val="dk2"/>
                </a:solidFill>
                <a:latin typeface="Roboto"/>
                <a:ea typeface="Roboto"/>
                <a:cs typeface="Roboto"/>
                <a:sym typeface="Roboto"/>
              </a:rPr>
              <a:t>Menggunakan konsep ini juga memungkinkan developer untuk memberi perlakuan yang seragam kepada kelas. Karena objek turunan memiliki sifat yang sama dengan induknya, kode panggilan dapat memanggil fungsi apa pun di antarmuka kelas itu. </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id">
                <a:solidFill>
                  <a:schemeClr val="dk2"/>
                </a:solidFill>
                <a:latin typeface="Roboto"/>
                <a:ea typeface="Roboto"/>
                <a:cs typeface="Roboto"/>
                <a:sym typeface="Roboto"/>
              </a:rPr>
              <a:t>Saat program berjalan, sistem akan secara otomatis memanggil fungsi yang sesuai tergantung pada jenis objek yang telah di program. </a:t>
            </a: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endParaRPr>
              <a:solidFill>
                <a:schemeClr val="dk2"/>
              </a:solidFill>
              <a:latin typeface="Roboto"/>
              <a:ea typeface="Roboto"/>
              <a:cs typeface="Roboto"/>
              <a:sym typeface="Roboto"/>
            </a:endParaRPr>
          </a:p>
        </p:txBody>
      </p:sp>
      <p:pic>
        <p:nvPicPr>
          <p:cNvPr id="70" name="Google Shape;70;p11"/>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Apa itu Abstraksi?</a:t>
            </a:r>
            <a:endParaRPr sz="3000">
              <a:solidFill>
                <a:srgbClr val="FFD966"/>
              </a:solidFill>
            </a:endParaRPr>
          </a:p>
        </p:txBody>
      </p:sp>
      <p:sp>
        <p:nvSpPr>
          <p:cNvPr id="76" name="Google Shape;76;p12"/>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a:solidFill>
                  <a:schemeClr val="dk2"/>
                </a:solidFill>
                <a:latin typeface="Roboto"/>
                <a:ea typeface="Roboto"/>
                <a:cs typeface="Roboto"/>
                <a:sym typeface="Roboto"/>
              </a:rPr>
              <a:t>Untuk lebih memudahkan kita memahami apa itu abstraksi, mari kita menggunakan analogi  pesawat terbang</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a:solidFill>
                  <a:schemeClr val="dk2"/>
                </a:solidFill>
                <a:latin typeface="Roboto"/>
                <a:ea typeface="Roboto"/>
                <a:cs typeface="Roboto"/>
                <a:sym typeface="Roboto"/>
              </a:rPr>
              <a:t>Ketika pilot ingin menerbangkan pesawat terbang, ia mungkin hanya perlu menekan satu atau dua tombol untuk membuatnya menyala dan menarik kemudi untuk membuatnya terbang.</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id">
                <a:solidFill>
                  <a:schemeClr val="dk2"/>
                </a:solidFill>
                <a:latin typeface="Roboto"/>
                <a:ea typeface="Roboto"/>
                <a:cs typeface="Roboto"/>
                <a:sym typeface="Roboto"/>
              </a:rPr>
              <a:t>Tetapi ia tidak pernah tahu, bagaimana mekanisme setiap detail mesin yang berperan untuk menyalakan dan menerbangkan pesawat tersebut.</a:t>
            </a: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endParaRPr>
              <a:solidFill>
                <a:schemeClr val="dk2"/>
              </a:solidFill>
              <a:latin typeface="Roboto"/>
              <a:ea typeface="Roboto"/>
              <a:cs typeface="Roboto"/>
              <a:sym typeface="Roboto"/>
            </a:endParaRPr>
          </a:p>
        </p:txBody>
      </p:sp>
      <p:pic>
        <p:nvPicPr>
          <p:cNvPr id="77" name="Google Shape;77;p12"/>
          <p:cNvPicPr preferRelativeResize="0"/>
          <p:nvPr/>
        </p:nvPicPr>
        <p:blipFill>
          <a:blip r:embed="rId3">
            <a:alphaModFix/>
          </a:blip>
          <a:stretch>
            <a:fillRect/>
          </a:stretch>
        </p:blipFill>
        <p:spPr>
          <a:xfrm>
            <a:off x="8227600" y="4227100"/>
            <a:ext cx="916400" cy="916400"/>
          </a:xfrm>
          <a:prstGeom prst="rect">
            <a:avLst/>
          </a:prstGeom>
          <a:noFill/>
          <a:ln>
            <a:noFill/>
          </a:ln>
        </p:spPr>
      </p:pic>
      <p:pic>
        <p:nvPicPr>
          <p:cNvPr id="78" name="Google Shape;78;p12"/>
          <p:cNvPicPr preferRelativeResize="0"/>
          <p:nvPr/>
        </p:nvPicPr>
        <p:blipFill rotWithShape="1">
          <a:blip r:embed="rId4">
            <a:alphaModFix/>
          </a:blip>
          <a:srcRect t="18509" b="12366"/>
          <a:stretch/>
        </p:blipFill>
        <p:spPr>
          <a:xfrm>
            <a:off x="7159775" y="106680"/>
            <a:ext cx="1984225"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body" idx="1"/>
          </p:nvPr>
        </p:nvSpPr>
        <p:spPr>
          <a:xfrm>
            <a:off x="311700" y="704100"/>
            <a:ext cx="8520600" cy="37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solidFill>
                  <a:srgbClr val="555555"/>
                </a:solidFill>
              </a:rPr>
              <a:t>Dari analogi tersebut, kita dapat mengetahui bahwa </a:t>
            </a:r>
            <a:endParaRPr>
              <a:solidFill>
                <a:srgbClr val="555555"/>
              </a:solidFill>
            </a:endParaRPr>
          </a:p>
          <a:p>
            <a:pPr marL="0" lvl="0" indent="0" algn="l" rtl="0">
              <a:spcBef>
                <a:spcPts val="0"/>
              </a:spcBef>
              <a:spcAft>
                <a:spcPts val="0"/>
              </a:spcAft>
              <a:buNone/>
            </a:pPr>
            <a:endParaRPr>
              <a:solidFill>
                <a:srgbClr val="555555"/>
              </a:solidFill>
            </a:endParaRPr>
          </a:p>
          <a:p>
            <a:pPr marL="0" lvl="0" indent="0" algn="l" rtl="0">
              <a:spcBef>
                <a:spcPts val="0"/>
              </a:spcBef>
              <a:spcAft>
                <a:spcPts val="0"/>
              </a:spcAft>
              <a:buNone/>
            </a:pPr>
            <a:r>
              <a:rPr lang="id" b="1">
                <a:solidFill>
                  <a:srgbClr val="555555"/>
                </a:solidFill>
              </a:rPr>
              <a:t>Abstraksi</a:t>
            </a:r>
            <a:r>
              <a:rPr lang="id">
                <a:solidFill>
                  <a:srgbClr val="555555"/>
                </a:solidFill>
              </a:rPr>
              <a:t> adalah proses identifikasi suatu masalah secara umum tanpa memperhatikan detailnya. </a:t>
            </a:r>
            <a:endParaRPr>
              <a:solidFill>
                <a:srgbClr val="555555"/>
              </a:solidFill>
            </a:endParaRPr>
          </a:p>
          <a:p>
            <a:pPr marL="0" lvl="0" indent="0" algn="l" rtl="0">
              <a:spcBef>
                <a:spcPts val="0"/>
              </a:spcBef>
              <a:spcAft>
                <a:spcPts val="0"/>
              </a:spcAft>
              <a:buNone/>
            </a:pPr>
            <a:r>
              <a:rPr lang="id">
                <a:solidFill>
                  <a:srgbClr val="555555"/>
                </a:solidFill>
              </a:rPr>
              <a:t>Pada bahasa pemrograman lain, konsep abstraksi dapat diterapkan menggunakan kelas antarmuka (interface class) dan kelas abstrak(abstract class).</a:t>
            </a:r>
            <a:endParaRPr>
              <a:solidFill>
                <a:srgbClr val="555555"/>
              </a:solidFill>
            </a:endParaRPr>
          </a:p>
        </p:txBody>
      </p:sp>
      <p:pic>
        <p:nvPicPr>
          <p:cNvPr id="84" name="Google Shape;84;p13"/>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FFD966"/>
                </a:solidFill>
              </a:rPr>
              <a:t>Data Struktur pada JavaScript</a:t>
            </a:r>
            <a:endParaRPr sz="3000">
              <a:solidFill>
                <a:srgbClr val="FFD966"/>
              </a:solidFill>
            </a:endParaRPr>
          </a:p>
        </p:txBody>
      </p:sp>
      <p:sp>
        <p:nvSpPr>
          <p:cNvPr id="90" name="Google Shape;90;p14"/>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b="1">
                <a:solidFill>
                  <a:schemeClr val="dk2"/>
                </a:solidFill>
                <a:latin typeface="Roboto"/>
                <a:ea typeface="Roboto"/>
                <a:cs typeface="Roboto"/>
                <a:sym typeface="Roboto"/>
              </a:rPr>
              <a:t>Struktur Data</a:t>
            </a:r>
            <a:r>
              <a:rPr lang="id">
                <a:solidFill>
                  <a:schemeClr val="dk2"/>
                </a:solidFill>
                <a:latin typeface="Roboto"/>
                <a:ea typeface="Roboto"/>
                <a:cs typeface="Roboto"/>
                <a:sym typeface="Roboto"/>
              </a:rPr>
              <a:t> merupakan cara-cara atau metode yang digunakan untuk menyimpan data di dalam memori komputer. Salah satu struktur data yang sering digunakan dalam pemrograman adalah </a:t>
            </a:r>
            <a:r>
              <a:rPr lang="id" b="1">
                <a:solidFill>
                  <a:schemeClr val="dk2"/>
                </a:solidFill>
                <a:latin typeface="Roboto"/>
                <a:ea typeface="Roboto"/>
                <a:cs typeface="Roboto"/>
                <a:sym typeface="Roboto"/>
              </a:rPr>
              <a:t>Array</a:t>
            </a:r>
            <a:r>
              <a:rPr lang="id">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b="1">
                <a:solidFill>
                  <a:schemeClr val="dk2"/>
                </a:solidFill>
                <a:latin typeface="Roboto"/>
                <a:ea typeface="Roboto"/>
                <a:cs typeface="Roboto"/>
                <a:sym typeface="Roboto"/>
              </a:rPr>
              <a:t>Array</a:t>
            </a:r>
            <a:r>
              <a:rPr lang="id">
                <a:solidFill>
                  <a:schemeClr val="dk2"/>
                </a:solidFill>
                <a:latin typeface="Roboto"/>
                <a:ea typeface="Roboto"/>
                <a:cs typeface="Roboto"/>
                <a:sym typeface="Roboto"/>
              </a:rPr>
              <a:t> merupakan struktur data yang digunakan untuk menyimpan sekumpulan data dalam satu tempat .Setiap data dalam Array memiliki indeks, sehingga kita akan mudah memprosesnya.</a:t>
            </a: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r>
              <a:rPr lang="id" b="1">
                <a:solidFill>
                  <a:schemeClr val="dk2"/>
                </a:solidFill>
                <a:latin typeface="Roboto"/>
                <a:ea typeface="Roboto"/>
                <a:cs typeface="Roboto"/>
                <a:sym typeface="Roboto"/>
              </a:rPr>
              <a:t>Indeks Array</a:t>
            </a:r>
            <a:r>
              <a:rPr lang="id">
                <a:solidFill>
                  <a:schemeClr val="dk2"/>
                </a:solidFill>
                <a:latin typeface="Roboto"/>
                <a:ea typeface="Roboto"/>
                <a:cs typeface="Roboto"/>
                <a:sym typeface="Roboto"/>
              </a:rPr>
              <a:t> selalu dimulai dari angka nol (0). Pada teori struktur data ukuran Array akan bergantung dari banyaknya data yang ditampung di dalamnya.</a:t>
            </a:r>
            <a:endParaRPr>
              <a:solidFill>
                <a:schemeClr val="dk2"/>
              </a:solidFill>
              <a:latin typeface="Roboto"/>
              <a:ea typeface="Roboto"/>
              <a:cs typeface="Roboto"/>
              <a:sym typeface="Roboto"/>
            </a:endParaRPr>
          </a:p>
        </p:txBody>
      </p:sp>
      <p:pic>
        <p:nvPicPr>
          <p:cNvPr id="91" name="Google Shape;91;p14"/>
          <p:cNvPicPr preferRelativeResize="0"/>
          <p:nvPr/>
        </p:nvPicPr>
        <p:blipFill>
          <a:blip r:embed="rId3">
            <a:alphaModFix/>
          </a:blip>
          <a:stretch>
            <a:fillRect/>
          </a:stretch>
        </p:blipFill>
        <p:spPr>
          <a:xfrm>
            <a:off x="8227600" y="4227100"/>
            <a:ext cx="916400" cy="916400"/>
          </a:xfrm>
          <a:prstGeom prst="rect">
            <a:avLst/>
          </a:prstGeom>
          <a:noFill/>
          <a:ln>
            <a:noFill/>
          </a:ln>
        </p:spPr>
      </p:pic>
    </p:spTree>
  </p:cSld>
  <p:clrMapOvr>
    <a:masterClrMapping/>
  </p:clrMapOvr>
</p:sld>
</file>

<file path=ppt/theme/theme1.xml><?xml version="1.0" encoding="utf-8"?>
<a:theme xmlns:a="http://schemas.openxmlformats.org/drawingml/2006/main" name="Tema Hambaly">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Slab</vt:lpstr>
      <vt:lpstr>Roboto</vt:lpstr>
      <vt:lpstr>Arial</vt:lpstr>
      <vt:lpstr>Tema Hambaly</vt:lpstr>
      <vt:lpstr>JavaScript</vt:lpstr>
      <vt:lpstr>Apa itu OOP ?</vt:lpstr>
      <vt:lpstr>Daftar Isi</vt:lpstr>
      <vt:lpstr>Apa itu Inheritance?</vt:lpstr>
      <vt:lpstr>Apa itu Enkapsulasi?</vt:lpstr>
      <vt:lpstr>Apa itu Polimorfisme?</vt:lpstr>
      <vt:lpstr>Apa itu Abstraksi?</vt:lpstr>
      <vt:lpstr>PowerPoint Presentation</vt:lpstr>
      <vt:lpstr>Data Struktur pada JavaScript</vt:lpstr>
      <vt:lpstr>Functional Programming pada JavaScript</vt:lpstr>
      <vt:lpstr>Referensi</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DM-09</cp:lastModifiedBy>
  <cp:revision>1</cp:revision>
  <dcterms:modified xsi:type="dcterms:W3CDTF">2022-10-26T01:20:38Z</dcterms:modified>
</cp:coreProperties>
</file>