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14:43:18.3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24575,'1'1'0,"0"0"0,-1 0 0,1 0 0,0 0 0,0 0 0,-1-1 0,1 1 0,0 0 0,0 0 0,0-1 0,0 1 0,0 0 0,0-1 0,0 1 0,1-1 0,-1 1 0,0-1 0,0 0 0,0 0 0,0 1 0,1-1 0,-1 0 0,0 0 0,2 0 0,32 3 0,-33-3 0,412 1 0,-401 0 0,1 1 0,-1 1 0,0 1 0,22 8 0,22 5 0,22-3-455,0-5 0,143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14:43:18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43 0 24575,'-1'0'0,"-3"0"0,-3 0 0,-1 0 0,-2 2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14:43:19.2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14:43:19.7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C038-EA00-D7C0-C4EF-F6D40678D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439B7-EBBA-083F-A565-C1ECE652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E19-0AE2-95C2-5AC4-10C1D228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4DCC-5E74-FB5C-14B6-6819A75F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9A32-4017-ADC6-5211-F29BC5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82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A3E-E4F5-E52D-4133-53105204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7CBA-3F46-EBDD-93EF-608D21F5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ECDD-E371-257F-2369-9BF87FDB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826E-3130-40C2-9723-277C5E6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C349-4694-DB83-48B0-85C5268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18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74602-121C-7035-7C16-B606CFFD0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EDB9E-8B6C-A990-8465-93F86E68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B41B-3CA8-9A28-BB0B-CBA397C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0E1B-0745-2716-8C02-3690C468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9E36-1F8B-B81D-C1A4-C5D3108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8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F393-E610-4F3F-537B-D61BE9BC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DE6D-66C5-1D44-24E0-127E5F79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3C52-D776-FBF0-107B-2A5B63A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2FD5-FB5F-8794-AB06-EA83E4C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70AE-6403-7CD2-2FA6-60017B7A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77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5055-0A6A-F0C7-DA51-79748EEF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8839-346C-FE7B-09A8-B459000A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38E0-18C5-FFF2-2C6D-9052C780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1E4B-ABEF-122C-BBAD-E3710FE7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569C-11AA-D3FA-E468-EFA20B6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5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4C5-8701-B59C-D533-F4154A2E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A22F-F2B9-E951-790C-BB0973303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7FF10-1869-8C74-2268-31FB207E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214EC-28DD-311B-5CBB-581538C7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73F7-20D4-D05E-551D-5F69D6A6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86A49-797D-8875-2425-D248FB2E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6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256-FB62-6E99-EE5B-B7D85726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AFB-39D8-AD8D-0DC0-9E725CDA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D44E-8083-A17A-ED5E-5BC93CB0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9FA1C-0C53-F562-DF09-577A585DE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EDED0-F1D9-CCB0-0D06-7592E585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97BDD-4691-0ECD-AFE9-4198288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6DF12-D8D9-98BE-CEEE-AE651F4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50C54-F3AB-E161-8B42-F6BC7200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6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8A74-99EA-7DA6-A5E6-C824C6E8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26DE-06EA-62BD-C959-D4B0FD4C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B6792-8A91-A936-5A51-1B352EBB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37EDC-C064-D50A-0FD4-71FAFB0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3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6FB4E-A057-2982-445B-9F003373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D5DE9-4D57-D73E-3B21-756DEB9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D19D6-E5D2-2AA8-8D2E-C22DBF14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A5EF-ABF9-6473-4C33-A3AAB39F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EF55-6A49-14DE-ACB0-33551202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40817-2411-636D-0D39-BD55FE63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6C4-8185-31AD-7D47-4B17709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6CB68-B847-46DF-B2C6-C3800BB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627D3-DD03-705A-F91F-2661CA57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2FD4-EBEB-8273-BC76-1CA9CCA2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70815-4CCD-FAB7-FD4B-22BE62250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0A16-E7F9-953B-620E-7CD2B5CE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55B2-C993-FA99-3003-8CDC9401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43B1-C033-97C7-C51A-4CFD8CE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66492-812E-DC38-3AAB-49F03644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50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80322-56C2-6F60-8598-DE6A4114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F2F7-0E19-C9BA-D120-4AD1EE55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B321-22B8-AEBA-4546-0B691CC6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C2A-62C7-4E32-A653-3489D7617A7E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7118-E519-57E4-9831-CDD7CF916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CBF1-0BD1-17D1-34D5-E0A59DFC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8254-12F7-43EB-8AD6-D96C13EAD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540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64A4B-E03B-C9F9-7749-7D04A14F5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1B3D1-BC73-CB3C-E9AA-1D15BAE80BCB}"/>
              </a:ext>
            </a:extLst>
          </p:cNvPr>
          <p:cNvSpPr txBox="1"/>
          <p:nvPr/>
        </p:nvSpPr>
        <p:spPr>
          <a:xfrm>
            <a:off x="736600" y="25273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Abdullah </a:t>
            </a:r>
            <a:r>
              <a:rPr lang="en-US" sz="2000" b="1" dirty="0" err="1"/>
              <a:t>Qa’id</a:t>
            </a:r>
            <a:r>
              <a:rPr lang="en-US" sz="2000" b="1" dirty="0"/>
              <a:t> </a:t>
            </a:r>
            <a:r>
              <a:rPr lang="en-US" sz="2000" b="1" dirty="0" err="1"/>
              <a:t>Mu’aadz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5918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048CED-5433-E81B-7BC5-A8615E94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1"/>
          <a:stretch/>
        </p:blipFill>
        <p:spPr>
          <a:xfrm>
            <a:off x="100053" y="460212"/>
            <a:ext cx="6783347" cy="535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54A77B-3E5A-205E-8D0D-F24B2A20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3" y="498312"/>
            <a:ext cx="7247245" cy="535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90716D-AE87-272F-76DF-1BFBB3C9109C}"/>
              </a:ext>
            </a:extLst>
          </p:cNvPr>
          <p:cNvSpPr txBox="1"/>
          <p:nvPr/>
        </p:nvSpPr>
        <p:spPr>
          <a:xfrm>
            <a:off x="641698" y="1282641"/>
            <a:ext cx="9400660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150" dirty="0" err="1"/>
              <a:t>suatu</a:t>
            </a:r>
            <a:r>
              <a:rPr lang="en-ID" sz="2150" dirty="0"/>
              <a:t> </a:t>
            </a:r>
            <a:r>
              <a:rPr lang="en-ID" sz="2150" dirty="0" err="1"/>
              <a:t>entitas</a:t>
            </a:r>
            <a:r>
              <a:rPr lang="en-ID" sz="2150" dirty="0"/>
              <a:t> </a:t>
            </a:r>
            <a:r>
              <a:rPr lang="en-ID" sz="2150" dirty="0" err="1"/>
              <a:t>disebut</a:t>
            </a:r>
            <a:r>
              <a:rPr lang="en-ID" sz="2150" dirty="0"/>
              <a:t> </a:t>
            </a:r>
            <a:r>
              <a:rPr lang="en-ID" sz="2150" dirty="0" err="1"/>
              <a:t>rekursif</a:t>
            </a:r>
            <a:r>
              <a:rPr lang="en-ID" sz="2150" dirty="0"/>
              <a:t> </a:t>
            </a:r>
            <a:r>
              <a:rPr lang="en-ID" sz="2150" dirty="0" err="1"/>
              <a:t>jika</a:t>
            </a:r>
            <a:r>
              <a:rPr lang="en-ID" sz="2150" dirty="0"/>
              <a:t> </a:t>
            </a:r>
            <a:r>
              <a:rPr lang="en-ID" sz="2150" dirty="0" err="1"/>
              <a:t>pendefinisian</a:t>
            </a:r>
            <a:r>
              <a:rPr lang="en-ID" sz="2150" dirty="0"/>
              <a:t> </a:t>
            </a:r>
            <a:r>
              <a:rPr lang="en-ID" sz="2150" dirty="0" err="1"/>
              <a:t>entitas</a:t>
            </a:r>
            <a:r>
              <a:rPr lang="en-ID" sz="2150" dirty="0"/>
              <a:t> </a:t>
            </a:r>
            <a:r>
              <a:rPr lang="en-ID" sz="2150" dirty="0" err="1"/>
              <a:t>tersebut</a:t>
            </a:r>
            <a:r>
              <a:rPr lang="en-ID" sz="2150" dirty="0"/>
              <a:t> </a:t>
            </a:r>
            <a:r>
              <a:rPr lang="en-ID" sz="2150" dirty="0" err="1"/>
              <a:t>terkandung</a:t>
            </a:r>
            <a:r>
              <a:rPr lang="en-ID" sz="2150" dirty="0"/>
              <a:t> </a:t>
            </a:r>
            <a:r>
              <a:rPr lang="en-ID" sz="2150" dirty="0" err="1"/>
              <a:t>entitas</a:t>
            </a:r>
            <a:r>
              <a:rPr lang="en-ID" sz="2150" dirty="0"/>
              <a:t> </a:t>
            </a:r>
            <a:r>
              <a:rPr lang="en-ID" sz="2150" dirty="0" err="1"/>
              <a:t>itu</a:t>
            </a:r>
            <a:r>
              <a:rPr lang="en-ID" sz="2150" dirty="0"/>
              <a:t> </a:t>
            </a:r>
            <a:r>
              <a:rPr lang="en-ID" sz="2150" dirty="0" err="1"/>
              <a:t>tersendiri</a:t>
            </a:r>
            <a:r>
              <a:rPr lang="en-ID" sz="215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150" dirty="0" err="1"/>
              <a:t>fungsi</a:t>
            </a:r>
            <a:r>
              <a:rPr lang="en-ID" sz="2150" dirty="0"/>
              <a:t> </a:t>
            </a:r>
            <a:r>
              <a:rPr lang="en-ID" sz="2150" dirty="0" err="1"/>
              <a:t>rekursif</a:t>
            </a:r>
            <a:r>
              <a:rPr lang="en-ID" sz="2150" dirty="0"/>
              <a:t> &gt;&gt; </a:t>
            </a:r>
            <a:r>
              <a:rPr lang="en-ID" sz="2150" dirty="0" err="1"/>
              <a:t>fungsi</a:t>
            </a:r>
            <a:r>
              <a:rPr lang="en-ID" sz="2150" dirty="0"/>
              <a:t> yang </a:t>
            </a:r>
            <a:r>
              <a:rPr lang="en-ID" sz="2150" dirty="0" err="1"/>
              <a:t>mengandung</a:t>
            </a:r>
            <a:r>
              <a:rPr lang="en-ID" sz="2150" dirty="0"/>
              <a:t> </a:t>
            </a:r>
            <a:r>
              <a:rPr lang="en-ID" sz="2150" dirty="0" err="1"/>
              <a:t>pemanggilan</a:t>
            </a:r>
            <a:r>
              <a:rPr lang="en-ID" sz="2150" dirty="0"/>
              <a:t> </a:t>
            </a:r>
            <a:r>
              <a:rPr lang="en-ID" sz="2150" dirty="0" err="1"/>
              <a:t>terhadap</a:t>
            </a:r>
            <a:r>
              <a:rPr lang="en-ID" sz="2150" dirty="0"/>
              <a:t> </a:t>
            </a:r>
            <a:r>
              <a:rPr lang="en-ID" sz="2150" dirty="0" err="1"/>
              <a:t>dirinya</a:t>
            </a:r>
            <a:r>
              <a:rPr lang="en-ID" sz="2150" dirty="0"/>
              <a:t> </a:t>
            </a:r>
            <a:r>
              <a:rPr lang="en-ID" sz="2150" dirty="0" err="1"/>
              <a:t>sendiri</a:t>
            </a:r>
            <a:r>
              <a:rPr lang="en-ID" sz="2150" dirty="0"/>
              <a:t> </a:t>
            </a:r>
            <a:r>
              <a:rPr lang="en-ID" sz="2150" dirty="0" err="1"/>
              <a:t>baik</a:t>
            </a:r>
            <a:r>
              <a:rPr lang="en-ID" sz="2150" dirty="0"/>
              <a:t> </a:t>
            </a:r>
            <a:r>
              <a:rPr lang="en-ID" sz="2150" dirty="0" err="1"/>
              <a:t>secara</a:t>
            </a:r>
            <a:r>
              <a:rPr lang="en-ID" sz="2150" dirty="0"/>
              <a:t> </a:t>
            </a:r>
            <a:r>
              <a:rPr lang="en-ID" sz="2150" dirty="0" err="1"/>
              <a:t>langsung</a:t>
            </a:r>
            <a:r>
              <a:rPr lang="en-ID" sz="2150" dirty="0"/>
              <a:t> </a:t>
            </a:r>
            <a:r>
              <a:rPr lang="en-ID" sz="2150" dirty="0" err="1"/>
              <a:t>maupun</a:t>
            </a:r>
            <a:r>
              <a:rPr lang="en-ID" sz="2150" dirty="0"/>
              <a:t> </a:t>
            </a:r>
            <a:r>
              <a:rPr lang="en-ID" sz="2150" dirty="0" err="1"/>
              <a:t>tidak</a:t>
            </a:r>
            <a:r>
              <a:rPr lang="en-ID" sz="2150" dirty="0"/>
              <a:t> </a:t>
            </a:r>
            <a:r>
              <a:rPr lang="en-ID" sz="2150" dirty="0" err="1"/>
              <a:t>langsung</a:t>
            </a:r>
            <a:r>
              <a:rPr lang="en-ID" sz="2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048CED-5433-E81B-7BC5-A8615E94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1"/>
          <a:stretch/>
        </p:blipFill>
        <p:spPr>
          <a:xfrm>
            <a:off x="100053" y="460212"/>
            <a:ext cx="6783347" cy="535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38F19-C138-3A30-6542-9047290A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3" y="500699"/>
            <a:ext cx="12091947" cy="53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F5EED-1392-2B09-3A1A-918E8CB86382}"/>
              </a:ext>
            </a:extLst>
          </p:cNvPr>
          <p:cNvSpPr txBox="1"/>
          <p:nvPr/>
        </p:nvSpPr>
        <p:spPr>
          <a:xfrm>
            <a:off x="415089" y="1141141"/>
            <a:ext cx="11006889" cy="3731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sz="2150" b="1" dirty="0"/>
              <a:t>While Loop</a:t>
            </a:r>
          </a:p>
          <a:p>
            <a:r>
              <a:rPr lang="en-ID" sz="2150" dirty="0" err="1"/>
              <a:t>Pengulangan</a:t>
            </a:r>
            <a:r>
              <a:rPr lang="en-ID" sz="2150" dirty="0"/>
              <a:t>  While Loop di </a:t>
            </a:r>
            <a:r>
              <a:rPr lang="en-ID" sz="2150" dirty="0" err="1"/>
              <a:t>dalam</a:t>
            </a:r>
            <a:r>
              <a:rPr lang="en-ID" sz="2150" dirty="0"/>
              <a:t> </a:t>
            </a:r>
            <a:r>
              <a:rPr lang="en-ID" sz="2150" dirty="0" err="1"/>
              <a:t>bahasa</a:t>
            </a:r>
            <a:r>
              <a:rPr lang="en-ID" sz="2150" dirty="0"/>
              <a:t> </a:t>
            </a:r>
            <a:r>
              <a:rPr lang="en-ID" sz="2150" dirty="0" err="1"/>
              <a:t>pemrograman</a:t>
            </a:r>
            <a:r>
              <a:rPr lang="en-ID" sz="2150" dirty="0"/>
              <a:t> Python </a:t>
            </a:r>
            <a:r>
              <a:rPr lang="en-ID" sz="2150" dirty="0" err="1"/>
              <a:t>dieksesusi</a:t>
            </a:r>
            <a:r>
              <a:rPr lang="en-ID" sz="2150" dirty="0"/>
              <a:t> statement </a:t>
            </a:r>
            <a:r>
              <a:rPr lang="en-ID" sz="2150" dirty="0" err="1"/>
              <a:t>berkali</a:t>
            </a:r>
            <a:r>
              <a:rPr lang="en-ID" sz="2150" dirty="0"/>
              <a:t>-kali </a:t>
            </a:r>
            <a:r>
              <a:rPr lang="en-ID" sz="2150" dirty="0" err="1"/>
              <a:t>selama</a:t>
            </a:r>
            <a:r>
              <a:rPr lang="en-ID" sz="2150" dirty="0"/>
              <a:t> </a:t>
            </a:r>
            <a:r>
              <a:rPr lang="en-ID" sz="2150" dirty="0" err="1"/>
              <a:t>kondisi</a:t>
            </a:r>
            <a:r>
              <a:rPr lang="en-ID" sz="2150" dirty="0"/>
              <a:t> </a:t>
            </a:r>
            <a:r>
              <a:rPr lang="en-ID" sz="2150" dirty="0" err="1"/>
              <a:t>bernilai</a:t>
            </a:r>
            <a:r>
              <a:rPr lang="en-ID" sz="2150" dirty="0"/>
              <a:t> </a:t>
            </a:r>
            <a:r>
              <a:rPr lang="en-ID" sz="2150" dirty="0" err="1"/>
              <a:t>benar</a:t>
            </a:r>
            <a:r>
              <a:rPr lang="en-ID" sz="2150" dirty="0"/>
              <a:t> </a:t>
            </a:r>
            <a:r>
              <a:rPr lang="en-ID" sz="2150" dirty="0" err="1"/>
              <a:t>atau</a:t>
            </a:r>
            <a:r>
              <a:rPr lang="en-ID" sz="2150" dirty="0"/>
              <a:t> True.</a:t>
            </a:r>
          </a:p>
          <a:p>
            <a:endParaRPr lang="en-ID" sz="2150" dirty="0"/>
          </a:p>
          <a:p>
            <a:pPr marL="342900" indent="-342900">
              <a:buFont typeface="+mj-lt"/>
              <a:buAutoNum type="arabicPeriod" startAt="2"/>
            </a:pPr>
            <a:r>
              <a:rPr lang="en-ID" sz="2150" b="1" dirty="0"/>
              <a:t>For </a:t>
            </a:r>
            <a:r>
              <a:rPr lang="en-ID" sz="2150" b="1" dirty="0" err="1"/>
              <a:t>Lopp</a:t>
            </a:r>
            <a:endParaRPr lang="en-ID" sz="2150" b="1" dirty="0"/>
          </a:p>
          <a:p>
            <a:r>
              <a:rPr lang="en-ID" sz="2150" dirty="0" err="1"/>
              <a:t>Pengulangan</a:t>
            </a:r>
            <a:r>
              <a:rPr lang="en-ID" sz="2150" dirty="0"/>
              <a:t> While Loop di </a:t>
            </a:r>
            <a:r>
              <a:rPr lang="en-ID" sz="2150" dirty="0" err="1"/>
              <a:t>dalam</a:t>
            </a:r>
            <a:r>
              <a:rPr lang="en-ID" sz="2150" dirty="0"/>
              <a:t> </a:t>
            </a:r>
            <a:r>
              <a:rPr lang="en-ID" sz="2150" dirty="0" err="1"/>
              <a:t>bahasa</a:t>
            </a:r>
            <a:r>
              <a:rPr lang="en-ID" sz="2150" dirty="0"/>
              <a:t> </a:t>
            </a:r>
            <a:r>
              <a:rPr lang="en-ID" sz="2150" dirty="0" err="1"/>
              <a:t>pemrograman</a:t>
            </a:r>
            <a:r>
              <a:rPr lang="en-ID" sz="2150" dirty="0"/>
              <a:t> Python </a:t>
            </a:r>
            <a:r>
              <a:rPr lang="en-ID" sz="2150" dirty="0" err="1"/>
              <a:t>dieksesusi</a:t>
            </a:r>
            <a:r>
              <a:rPr lang="en-ID" sz="2150" dirty="0"/>
              <a:t> statement </a:t>
            </a:r>
            <a:r>
              <a:rPr lang="en-ID" sz="2150" dirty="0" err="1"/>
              <a:t>berkali</a:t>
            </a:r>
            <a:r>
              <a:rPr lang="en-ID" sz="2150" dirty="0"/>
              <a:t>-kali </a:t>
            </a:r>
            <a:r>
              <a:rPr lang="en-ID" sz="2150" dirty="0" err="1"/>
              <a:t>selama</a:t>
            </a:r>
            <a:r>
              <a:rPr lang="en-ID" sz="2150" dirty="0"/>
              <a:t> </a:t>
            </a:r>
            <a:r>
              <a:rPr lang="en-ID" sz="2150" dirty="0" err="1"/>
              <a:t>kondisi</a:t>
            </a:r>
            <a:r>
              <a:rPr lang="en-ID" sz="2150" dirty="0"/>
              <a:t> </a:t>
            </a:r>
            <a:r>
              <a:rPr lang="en-ID" sz="2150" dirty="0" err="1"/>
              <a:t>bernilai</a:t>
            </a:r>
            <a:r>
              <a:rPr lang="en-ID" sz="2150" dirty="0"/>
              <a:t> </a:t>
            </a:r>
            <a:r>
              <a:rPr lang="en-ID" sz="2150" dirty="0" err="1"/>
              <a:t>benar</a:t>
            </a:r>
            <a:r>
              <a:rPr lang="en-ID" sz="2150" dirty="0"/>
              <a:t> </a:t>
            </a:r>
            <a:r>
              <a:rPr lang="en-ID" sz="2150" dirty="0" err="1"/>
              <a:t>atau</a:t>
            </a:r>
            <a:r>
              <a:rPr lang="en-ID" sz="2150" dirty="0"/>
              <a:t> True.</a:t>
            </a:r>
          </a:p>
          <a:p>
            <a:r>
              <a:rPr lang="en-ID" sz="2150" dirty="0"/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D" sz="2150" b="1" dirty="0"/>
              <a:t>Nested Loop</a:t>
            </a:r>
          </a:p>
          <a:p>
            <a:r>
              <a:rPr lang="en-ID" sz="2150" dirty="0"/>
              <a:t>Bahasa </a:t>
            </a:r>
            <a:r>
              <a:rPr lang="en-ID" sz="2150" dirty="0" err="1"/>
              <a:t>pemrograman</a:t>
            </a:r>
            <a:r>
              <a:rPr lang="en-ID" sz="2150" dirty="0"/>
              <a:t> Python </a:t>
            </a:r>
            <a:r>
              <a:rPr lang="en-ID" sz="2150" dirty="0" err="1"/>
              <a:t>memungkinkan</a:t>
            </a:r>
            <a:r>
              <a:rPr lang="en-ID" sz="2150" dirty="0"/>
              <a:t> </a:t>
            </a:r>
            <a:r>
              <a:rPr lang="en-ID" sz="2150" dirty="0" err="1"/>
              <a:t>penggunaan</a:t>
            </a:r>
            <a:r>
              <a:rPr lang="en-ID" sz="2150" dirty="0"/>
              <a:t> </a:t>
            </a:r>
            <a:r>
              <a:rPr lang="en-ID" sz="2150" dirty="0" err="1"/>
              <a:t>satu</a:t>
            </a:r>
            <a:r>
              <a:rPr lang="en-ID" sz="2150" dirty="0"/>
              <a:t> </a:t>
            </a:r>
            <a:r>
              <a:rPr lang="en-ID" sz="2150" dirty="0" err="1"/>
              <a:t>lingkaran</a:t>
            </a:r>
            <a:r>
              <a:rPr lang="en-ID" sz="2150" dirty="0"/>
              <a:t> di </a:t>
            </a:r>
            <a:r>
              <a:rPr lang="en-ID" sz="2150" dirty="0" err="1"/>
              <a:t>dalam</a:t>
            </a:r>
            <a:r>
              <a:rPr lang="en-ID" sz="2150" dirty="0"/>
              <a:t> loop lain. Bagian </a:t>
            </a:r>
            <a:r>
              <a:rPr lang="en-ID" sz="2150" dirty="0" err="1"/>
              <a:t>berikut</a:t>
            </a:r>
            <a:r>
              <a:rPr lang="en-ID" sz="2150" dirty="0"/>
              <a:t> </a:t>
            </a:r>
            <a:r>
              <a:rPr lang="en-ID" sz="2150" dirty="0" err="1"/>
              <a:t>menunjukkan</a:t>
            </a:r>
            <a:r>
              <a:rPr lang="en-ID" sz="2150" dirty="0"/>
              <a:t> </a:t>
            </a:r>
            <a:r>
              <a:rPr lang="en-ID" sz="2150" dirty="0" err="1"/>
              <a:t>beberapa</a:t>
            </a:r>
            <a:r>
              <a:rPr lang="en-ID" sz="2150" dirty="0"/>
              <a:t> </a:t>
            </a:r>
            <a:r>
              <a:rPr lang="en-ID" sz="2150" dirty="0" err="1"/>
              <a:t>contoh</a:t>
            </a:r>
            <a:r>
              <a:rPr lang="en-ID" sz="2150" dirty="0"/>
              <a:t> </a:t>
            </a:r>
            <a:r>
              <a:rPr lang="en-ID" sz="2150" dirty="0" err="1"/>
              <a:t>untuk</a:t>
            </a:r>
            <a:r>
              <a:rPr lang="en-ID" sz="2150" dirty="0"/>
              <a:t> </a:t>
            </a:r>
            <a:r>
              <a:rPr lang="en-ID" sz="2150" dirty="0" err="1"/>
              <a:t>menggambarkan</a:t>
            </a:r>
            <a:r>
              <a:rPr lang="en-ID" sz="2150" dirty="0"/>
              <a:t> </a:t>
            </a:r>
            <a:r>
              <a:rPr lang="en-ID" sz="2150" dirty="0" err="1"/>
              <a:t>konsep</a:t>
            </a:r>
            <a:r>
              <a:rPr lang="en-ID" sz="2150" dirty="0"/>
              <a:t> </a:t>
            </a:r>
            <a:r>
              <a:rPr lang="en-ID" sz="2150" dirty="0" err="1"/>
              <a:t>tersebut</a:t>
            </a:r>
            <a:r>
              <a:rPr lang="en-ID" sz="2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35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048CED-5433-E81B-7BC5-A8615E94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1"/>
          <a:stretch/>
        </p:blipFill>
        <p:spPr>
          <a:xfrm>
            <a:off x="100053" y="460212"/>
            <a:ext cx="6783347" cy="535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A3590E-68D1-EB98-906C-E453105C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3" y="507954"/>
            <a:ext cx="12091947" cy="1116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C409B-B0BD-E91E-A992-B12EBB0B8B95}"/>
              </a:ext>
            </a:extLst>
          </p:cNvPr>
          <p:cNvSpPr txBox="1"/>
          <p:nvPr/>
        </p:nvSpPr>
        <p:spPr>
          <a:xfrm>
            <a:off x="561474" y="1925053"/>
            <a:ext cx="8582526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150" dirty="0" err="1"/>
              <a:t>secara</a:t>
            </a:r>
            <a:r>
              <a:rPr lang="en-ID" sz="2150" dirty="0"/>
              <a:t> </a:t>
            </a:r>
            <a:r>
              <a:rPr lang="en-ID" sz="2150" dirty="0" err="1"/>
              <a:t>umum</a:t>
            </a:r>
            <a:r>
              <a:rPr lang="en-ID" sz="2150" dirty="0"/>
              <a:t> </a:t>
            </a:r>
            <a:r>
              <a:rPr lang="en-ID" sz="2150" dirty="0" err="1"/>
              <a:t>mengandung</a:t>
            </a:r>
            <a:r>
              <a:rPr lang="en-ID" sz="2150" dirty="0"/>
              <a:t> </a:t>
            </a:r>
            <a:r>
              <a:rPr lang="en-ID" sz="2150" dirty="0" err="1"/>
              <a:t>dua</a:t>
            </a:r>
            <a:r>
              <a:rPr lang="en-ID" sz="2150" dirty="0"/>
              <a:t> </a:t>
            </a:r>
            <a:r>
              <a:rPr lang="en-ID" sz="2150" dirty="0" err="1"/>
              <a:t>macam</a:t>
            </a:r>
            <a:r>
              <a:rPr lang="en-ID" sz="2150" dirty="0"/>
              <a:t> </a:t>
            </a:r>
            <a:r>
              <a:rPr lang="en-ID" sz="2150" dirty="0" err="1"/>
              <a:t>kasus</a:t>
            </a:r>
            <a:r>
              <a:rPr lang="en-ID" sz="215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150" dirty="0"/>
              <a:t>Base Case &gt;&gt; </a:t>
            </a:r>
            <a:r>
              <a:rPr lang="en-ID" sz="2150" dirty="0" err="1"/>
              <a:t>satu</a:t>
            </a:r>
            <a:r>
              <a:rPr lang="en-ID" sz="2150" dirty="0"/>
              <a:t> </a:t>
            </a:r>
            <a:r>
              <a:rPr lang="en-ID" sz="2150" dirty="0" err="1"/>
              <a:t>atau</a:t>
            </a:r>
            <a:r>
              <a:rPr lang="en-ID" sz="2150" dirty="0"/>
              <a:t> </a:t>
            </a:r>
            <a:r>
              <a:rPr lang="en-ID" sz="2150" dirty="0" err="1"/>
              <a:t>lebih</a:t>
            </a:r>
            <a:r>
              <a:rPr lang="en-ID" sz="2150" dirty="0"/>
              <a:t> </a:t>
            </a:r>
            <a:r>
              <a:rPr lang="en-ID" sz="2150" dirty="0" err="1"/>
              <a:t>kasus</a:t>
            </a:r>
            <a:r>
              <a:rPr lang="en-ID" sz="2150" dirty="0"/>
              <a:t> </a:t>
            </a:r>
            <a:r>
              <a:rPr lang="en-ID" sz="2150" dirty="0" err="1"/>
              <a:t>sederhana</a:t>
            </a:r>
            <a:r>
              <a:rPr lang="en-ID" sz="2150" dirty="0"/>
              <a:t> yang </a:t>
            </a:r>
            <a:r>
              <a:rPr lang="en-ID" sz="2150" dirty="0" err="1"/>
              <a:t>pemecahan</a:t>
            </a:r>
            <a:r>
              <a:rPr lang="en-ID" sz="2150" dirty="0"/>
              <a:t> </a:t>
            </a:r>
            <a:r>
              <a:rPr lang="en-ID" sz="2150" dirty="0" err="1"/>
              <a:t>masalahnya</a:t>
            </a:r>
            <a:r>
              <a:rPr lang="en-ID" sz="2150" dirty="0"/>
              <a:t> </a:t>
            </a:r>
            <a:r>
              <a:rPr lang="en-ID" sz="2150" dirty="0" err="1"/>
              <a:t>tidak</a:t>
            </a:r>
            <a:r>
              <a:rPr lang="en-ID" sz="2150" dirty="0"/>
              <a:t> </a:t>
            </a:r>
            <a:r>
              <a:rPr lang="en-ID" sz="2150" dirty="0" err="1"/>
              <a:t>perlu</a:t>
            </a:r>
            <a:r>
              <a:rPr lang="en-ID" sz="2150" dirty="0"/>
              <a:t> </a:t>
            </a:r>
            <a:r>
              <a:rPr lang="en-ID" sz="2150" dirty="0" err="1"/>
              <a:t>memanggil</a:t>
            </a:r>
            <a:r>
              <a:rPr lang="en-ID" sz="2150" dirty="0"/>
              <a:t> </a:t>
            </a:r>
            <a:r>
              <a:rPr lang="en-ID" sz="2150" dirty="0" err="1"/>
              <a:t>fungsi</a:t>
            </a:r>
            <a:r>
              <a:rPr lang="en-ID" sz="2150" dirty="0"/>
              <a:t> </a:t>
            </a:r>
            <a:r>
              <a:rPr lang="en-ID" sz="2150" dirty="0" err="1"/>
              <a:t>rekursif</a:t>
            </a:r>
            <a:endParaRPr lang="en-ID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150" dirty="0"/>
              <a:t>Recursive Case &gt;&gt; </a:t>
            </a:r>
            <a:r>
              <a:rPr lang="en-ID" sz="2150" dirty="0" err="1"/>
              <a:t>satu</a:t>
            </a:r>
            <a:r>
              <a:rPr lang="en-ID" sz="2150" dirty="0"/>
              <a:t> </a:t>
            </a:r>
            <a:r>
              <a:rPr lang="en-ID" sz="2150" dirty="0" err="1"/>
              <a:t>atau</a:t>
            </a:r>
            <a:r>
              <a:rPr lang="en-ID" sz="2150" dirty="0"/>
              <a:t> </a:t>
            </a:r>
            <a:r>
              <a:rPr lang="en-ID" sz="2150" dirty="0" err="1"/>
              <a:t>lebih</a:t>
            </a:r>
            <a:r>
              <a:rPr lang="en-ID" sz="2150" dirty="0"/>
              <a:t> </a:t>
            </a:r>
            <a:r>
              <a:rPr lang="en-ID" sz="2150" dirty="0" err="1"/>
              <a:t>kasus</a:t>
            </a:r>
            <a:r>
              <a:rPr lang="en-ID" sz="2150" dirty="0"/>
              <a:t> yang </a:t>
            </a:r>
            <a:r>
              <a:rPr lang="en-ID" sz="2150" dirty="0" err="1"/>
              <a:t>melakukan</a:t>
            </a:r>
            <a:r>
              <a:rPr lang="en-ID" sz="2150" dirty="0"/>
              <a:t> </a:t>
            </a:r>
            <a:r>
              <a:rPr lang="en-ID" sz="2150" dirty="0" err="1"/>
              <a:t>pemecahan</a:t>
            </a:r>
            <a:r>
              <a:rPr lang="en-ID" sz="2150" dirty="0"/>
              <a:t> </a:t>
            </a:r>
            <a:r>
              <a:rPr lang="en-ID" sz="2150" dirty="0" err="1"/>
              <a:t>masalah</a:t>
            </a:r>
            <a:r>
              <a:rPr lang="en-ID" sz="2150" dirty="0"/>
              <a:t> </a:t>
            </a:r>
            <a:r>
              <a:rPr lang="en-ID" sz="2150" dirty="0" err="1"/>
              <a:t>serupa</a:t>
            </a:r>
            <a:r>
              <a:rPr lang="en-ID" sz="2150" dirty="0"/>
              <a:t> yang </a:t>
            </a:r>
            <a:r>
              <a:rPr lang="en-ID" sz="2150" dirty="0" err="1"/>
              <a:t>lebih</a:t>
            </a:r>
            <a:r>
              <a:rPr lang="en-ID" sz="2150" dirty="0"/>
              <a:t> </a:t>
            </a:r>
            <a:r>
              <a:rPr lang="en-ID" sz="2150" dirty="0" err="1"/>
              <a:t>sederhana</a:t>
            </a:r>
            <a:r>
              <a:rPr lang="en-ID" sz="2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5789F-E0C0-1120-9381-A61674300C4D}"/>
              </a:ext>
            </a:extLst>
          </p:cNvPr>
          <p:cNvSpPr txBox="1"/>
          <p:nvPr/>
        </p:nvSpPr>
        <p:spPr>
          <a:xfrm>
            <a:off x="567058" y="1066800"/>
            <a:ext cx="11282041" cy="571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Fibonacci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adalah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suatu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barisan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yang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merupakan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hasil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penjumlahan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dua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sebelumnya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.</a:t>
            </a:r>
          </a:p>
          <a:p>
            <a:endParaRPr lang="en-ID" sz="2150" dirty="0"/>
          </a:p>
          <a:p>
            <a:r>
              <a:rPr lang="en-ID" sz="2150" dirty="0" err="1"/>
              <a:t>Dua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Fibonacci </a:t>
            </a:r>
            <a:r>
              <a:rPr lang="en-ID" sz="2150" dirty="0" err="1"/>
              <a:t>pertama</a:t>
            </a:r>
            <a:r>
              <a:rPr lang="en-ID" sz="2150" dirty="0"/>
              <a:t> </a:t>
            </a:r>
            <a:r>
              <a:rPr lang="en-ID" sz="2150" dirty="0" err="1"/>
              <a:t>yaitu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0 dan 1. </a:t>
            </a:r>
            <a:r>
              <a:rPr lang="en-ID" sz="2150" dirty="0" err="1"/>
              <a:t>Sehingga</a:t>
            </a:r>
            <a:r>
              <a:rPr lang="en-ID" sz="2150" dirty="0"/>
              <a:t> </a:t>
            </a:r>
            <a:r>
              <a:rPr lang="en-ID" sz="2150" dirty="0" err="1"/>
              <a:t>suku-suku</a:t>
            </a:r>
            <a:r>
              <a:rPr lang="en-ID" sz="2150" dirty="0"/>
              <a:t> </a:t>
            </a:r>
            <a:r>
              <a:rPr lang="en-ID" sz="2150" dirty="0" err="1"/>
              <a:t>berikutnya</a:t>
            </a:r>
            <a:r>
              <a:rPr lang="en-ID" sz="2150" dirty="0"/>
              <a:t> </a:t>
            </a:r>
            <a:r>
              <a:rPr lang="en-ID" sz="2150" dirty="0" err="1"/>
              <a:t>dari</a:t>
            </a:r>
            <a:r>
              <a:rPr lang="en-ID" sz="2150" dirty="0"/>
              <a:t> </a:t>
            </a:r>
            <a:r>
              <a:rPr lang="en-ID" sz="2150" dirty="0" err="1"/>
              <a:t>barisan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Fibonacci </a:t>
            </a:r>
            <a:r>
              <a:rPr lang="en-ID" sz="2150" dirty="0" err="1"/>
              <a:t>yaitu</a:t>
            </a:r>
            <a:r>
              <a:rPr lang="en-ID" sz="2150" dirty="0"/>
              <a:t> </a:t>
            </a:r>
            <a:r>
              <a:rPr lang="en-ID" sz="2150" dirty="0" err="1"/>
              <a:t>seperti</a:t>
            </a:r>
            <a:r>
              <a:rPr lang="en-ID" sz="2150" dirty="0"/>
              <a:t> di </a:t>
            </a:r>
            <a:r>
              <a:rPr lang="en-ID" sz="2150" dirty="0" err="1"/>
              <a:t>samping</a:t>
            </a:r>
            <a:r>
              <a:rPr lang="en-ID" sz="2150" dirty="0"/>
              <a:t>.</a:t>
            </a:r>
          </a:p>
          <a:p>
            <a:endParaRPr lang="en-ID" sz="2150" dirty="0"/>
          </a:p>
          <a:p>
            <a:pPr algn="l"/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pertama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: 0</a:t>
            </a:r>
          </a:p>
          <a:p>
            <a:pPr algn="l"/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kedua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: 1</a:t>
            </a:r>
          </a:p>
          <a:p>
            <a:pPr algn="l"/>
            <a:r>
              <a:rPr lang="sv-SE" sz="2150" b="0" i="0" dirty="0">
                <a:solidFill>
                  <a:srgbClr val="3A3A3A"/>
                </a:solidFill>
                <a:effectLst/>
                <a:latin typeface="-apple-system"/>
              </a:rPr>
              <a:t>Bilangan ketiga: 0 + 1 = 1</a:t>
            </a:r>
          </a:p>
          <a:p>
            <a:pPr algn="l"/>
            <a:r>
              <a:rPr lang="sv-SE" sz="2150" b="0" i="0" dirty="0">
                <a:solidFill>
                  <a:srgbClr val="3A3A3A"/>
                </a:solidFill>
                <a:effectLst/>
                <a:latin typeface="-apple-system"/>
              </a:rPr>
              <a:t>Bilangan keempat: 1 + 1 = 2</a:t>
            </a:r>
          </a:p>
          <a:p>
            <a:pPr algn="l"/>
            <a:r>
              <a:rPr lang="fi-FI" sz="2150" b="0" i="0" dirty="0">
                <a:solidFill>
                  <a:srgbClr val="3A3A3A"/>
                </a:solidFill>
                <a:effectLst/>
                <a:latin typeface="-apple-system"/>
              </a:rPr>
              <a:t>Bilangan kelima: 1 + 2 = 3</a:t>
            </a:r>
          </a:p>
          <a:p>
            <a:pPr algn="l"/>
            <a:r>
              <a:rPr lang="fi-FI" sz="2150" b="0" i="0" dirty="0">
                <a:solidFill>
                  <a:srgbClr val="3A3A3A"/>
                </a:solidFill>
                <a:effectLst/>
                <a:latin typeface="-apple-system"/>
              </a:rPr>
              <a:t>Bilangan keenam: 2 + 3 = 5</a:t>
            </a:r>
          </a:p>
          <a:p>
            <a:pPr algn="l"/>
            <a:r>
              <a:rPr lang="sv-SE" sz="2150" b="0" i="0" dirty="0">
                <a:solidFill>
                  <a:srgbClr val="3A3A3A"/>
                </a:solidFill>
                <a:effectLst/>
                <a:latin typeface="-apple-system"/>
              </a:rPr>
              <a:t>Bilangan ketujuh: 3 + 5 = 8</a:t>
            </a:r>
          </a:p>
          <a:p>
            <a:pPr algn="l"/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kedelapan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: 5 + 8 = 13</a:t>
            </a:r>
          </a:p>
          <a:p>
            <a:endParaRPr lang="en-ID" sz="2150" dirty="0"/>
          </a:p>
          <a:p>
            <a:pPr algn="l"/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dan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seterusnya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sehingga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selanjutnya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merupakan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penjumlahan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dari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dua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sebelumnya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BC0DD-DF93-EECD-A6CD-E0517C7B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" y="461947"/>
            <a:ext cx="7521200" cy="6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5789F-E0C0-1120-9381-A61674300C4D}"/>
              </a:ext>
            </a:extLst>
          </p:cNvPr>
          <p:cNvSpPr txBox="1"/>
          <p:nvPr/>
        </p:nvSpPr>
        <p:spPr>
          <a:xfrm>
            <a:off x="567058" y="304800"/>
            <a:ext cx="1071054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Selain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itu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,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konsep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Fibonacci juga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digunakan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digunakan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untuk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barisan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bilangan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yang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lainnya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.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Perhatikan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contoh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dibawah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ini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ID" sz="2150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/>
            <a:endParaRPr lang="en-ID" sz="2150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/>
            <a:endParaRPr lang="en-ID" sz="2150" dirty="0">
              <a:solidFill>
                <a:srgbClr val="3A3A3A"/>
              </a:solidFill>
              <a:latin typeface="-apple-system"/>
            </a:endParaRPr>
          </a:p>
          <a:p>
            <a:pPr algn="l"/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Pada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barisan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di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atas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,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suku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pertama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: 4 dan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suku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ID" sz="2150" b="0" i="0" dirty="0" err="1">
                <a:solidFill>
                  <a:srgbClr val="3A3A3A"/>
                </a:solidFill>
                <a:effectLst/>
                <a:latin typeface="-apple-system"/>
              </a:rPr>
              <a:t>kedua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: 5.</a:t>
            </a:r>
          </a:p>
          <a:p>
            <a:r>
              <a:rPr lang="en-ID" sz="2150" dirty="0" err="1"/>
              <a:t>Suku</a:t>
            </a:r>
            <a:r>
              <a:rPr lang="en-ID" sz="2150" dirty="0"/>
              <a:t> </a:t>
            </a:r>
            <a:r>
              <a:rPr lang="en-ID" sz="2150" dirty="0" err="1"/>
              <a:t>ketiga</a:t>
            </a:r>
            <a:r>
              <a:rPr lang="en-ID" sz="2150" dirty="0"/>
              <a:t> : 4 + 5 = 9,</a:t>
            </a:r>
          </a:p>
          <a:p>
            <a:r>
              <a:rPr lang="en-ID" sz="2150" dirty="0" err="1"/>
              <a:t>Suku</a:t>
            </a:r>
            <a:r>
              <a:rPr lang="en-ID" sz="2150" dirty="0"/>
              <a:t> </a:t>
            </a:r>
            <a:r>
              <a:rPr lang="en-ID" sz="2150" dirty="0" err="1"/>
              <a:t>keempat</a:t>
            </a:r>
            <a:r>
              <a:rPr lang="en-ID" sz="2150" dirty="0"/>
              <a:t> : 5 + 9 = 14,</a:t>
            </a:r>
          </a:p>
          <a:p>
            <a:r>
              <a:rPr lang="en-ID" sz="2150" dirty="0" err="1"/>
              <a:t>Suku</a:t>
            </a:r>
            <a:r>
              <a:rPr lang="en-ID" sz="2150" dirty="0"/>
              <a:t> </a:t>
            </a:r>
            <a:r>
              <a:rPr lang="en-ID" sz="2150" dirty="0" err="1"/>
              <a:t>kelima</a:t>
            </a:r>
            <a:r>
              <a:rPr lang="en-ID" sz="2150" dirty="0"/>
              <a:t> : </a:t>
            </a:r>
            <a:r>
              <a:rPr lang="en-ID" sz="2150" b="0" i="0" dirty="0">
                <a:solidFill>
                  <a:srgbClr val="3A3A3A"/>
                </a:solidFill>
                <a:effectLst/>
                <a:latin typeface="-apple-system"/>
              </a:rPr>
              <a:t>9 + 14 = 23,</a:t>
            </a:r>
            <a:endParaRPr lang="en-ID" sz="2150" dirty="0"/>
          </a:p>
          <a:p>
            <a:endParaRPr lang="en-ID" sz="2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942EF-90C0-BEF2-3C50-187018E1E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7" t="7531" r="4930" b="26444"/>
          <a:stretch/>
        </p:blipFill>
        <p:spPr>
          <a:xfrm>
            <a:off x="1158875" y="1308100"/>
            <a:ext cx="2184400" cy="32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900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BC0DD-DF93-EECD-A6CD-E0517C7B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461947"/>
            <a:ext cx="7521200" cy="604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084125-04D8-F6BE-652C-60D1DF9D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1" y="533400"/>
            <a:ext cx="12050840" cy="18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4B731-907D-A1BA-CABA-3E7D112E4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0" y="2586510"/>
            <a:ext cx="5187468" cy="1684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1E47D-CF83-9DFC-BEBD-FBC7104DD07A}"/>
              </a:ext>
            </a:extLst>
          </p:cNvPr>
          <p:cNvSpPr txBox="1"/>
          <p:nvPr/>
        </p:nvSpPr>
        <p:spPr>
          <a:xfrm>
            <a:off x="5899881" y="1910154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Jawaban</a:t>
            </a:r>
            <a:r>
              <a:rPr lang="en-US" sz="2400" b="1" dirty="0"/>
              <a:t> :</a:t>
            </a:r>
            <a:endParaRPr lang="en-ID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23B370-FD28-471C-C656-12AE58678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185" y="5045031"/>
            <a:ext cx="4124818" cy="1015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E16DED-D50E-67EF-A7EA-3AC0C180E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990" y="2439608"/>
            <a:ext cx="4643209" cy="24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60897-761B-B4CA-3A64-44EDE0CC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1" y="410164"/>
            <a:ext cx="6378469" cy="604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13D25-7A95-11D4-1D2C-BC06643291A0}"/>
              </a:ext>
            </a:extLst>
          </p:cNvPr>
          <p:cNvSpPr txBox="1"/>
          <p:nvPr/>
        </p:nvSpPr>
        <p:spPr>
          <a:xfrm>
            <a:off x="552450" y="1015018"/>
            <a:ext cx="11144250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Faktorial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konsep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matematika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permutasi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kombinasi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, juga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teorema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binominal </a:t>
            </a:r>
          </a:p>
          <a:p>
            <a:endParaRPr lang="en-ID" sz="2150" dirty="0">
              <a:solidFill>
                <a:srgbClr val="2A2A2A"/>
              </a:solidFill>
              <a:latin typeface="Roboto" panose="02000000000000000000" pitchFamily="2" charset="0"/>
            </a:endParaRPr>
          </a:p>
          <a:p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faktorial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bilangan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bulat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positif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kurang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bilangan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bulat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positif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dilambangkan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tanda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seru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 Tanda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seru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(!)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tanda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faktorial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bilangan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D" sz="2150" dirty="0">
              <a:solidFill>
                <a:srgbClr val="2A2A2A"/>
              </a:solidFill>
              <a:latin typeface="Roboto" panose="02000000000000000000" pitchFamily="2" charset="0"/>
            </a:endParaRPr>
          </a:p>
          <a:p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Misalnya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faktorial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bilangan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dituliskan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4!. Nilai 4!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hasil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kali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bilangan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bulat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positif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215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bawah</a:t>
            </a:r>
            <a:r>
              <a:rPr lang="en-ID" sz="215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4:</a:t>
            </a:r>
            <a:br>
              <a:rPr lang="en-ID" sz="2150" dirty="0"/>
            </a:br>
            <a:endParaRPr lang="en-ID" sz="2150" dirty="0"/>
          </a:p>
          <a:p>
            <a:endParaRPr lang="en-ID" sz="2150" dirty="0"/>
          </a:p>
          <a:p>
            <a:endParaRPr lang="en-ID" sz="2150" dirty="0"/>
          </a:p>
          <a:p>
            <a:r>
              <a:rPr lang="en-ID" sz="2150" dirty="0" err="1"/>
              <a:t>Didapatkan</a:t>
            </a:r>
            <a:r>
              <a:rPr lang="en-ID" sz="2150" dirty="0"/>
              <a:t> </a:t>
            </a:r>
            <a:r>
              <a:rPr lang="en-ID" sz="2150" dirty="0" err="1"/>
              <a:t>bahwa</a:t>
            </a:r>
            <a:r>
              <a:rPr lang="en-ID" sz="2150" dirty="0"/>
              <a:t> </a:t>
            </a:r>
            <a:r>
              <a:rPr lang="en-ID" sz="2150" dirty="0" err="1"/>
              <a:t>nilai</a:t>
            </a:r>
            <a:r>
              <a:rPr lang="en-ID" sz="2150" dirty="0"/>
              <a:t> factorial 4 </a:t>
            </a:r>
            <a:r>
              <a:rPr lang="en-ID" sz="2150" dirty="0" err="1"/>
              <a:t>adalah</a:t>
            </a:r>
            <a:r>
              <a:rPr lang="en-ID" sz="2150" dirty="0"/>
              <a:t> 24. </a:t>
            </a:r>
            <a:r>
              <a:rPr lang="en-ID" sz="2150" dirty="0" err="1"/>
              <a:t>Sehingga</a:t>
            </a:r>
            <a:r>
              <a:rPr lang="en-ID" sz="2150" dirty="0"/>
              <a:t>, </a:t>
            </a:r>
            <a:r>
              <a:rPr lang="en-ID" sz="2150" dirty="0" err="1"/>
              <a:t>secara</a:t>
            </a:r>
            <a:r>
              <a:rPr lang="en-ID" sz="2150" dirty="0"/>
              <a:t> </a:t>
            </a:r>
            <a:r>
              <a:rPr lang="en-ID" sz="2150" dirty="0" err="1"/>
              <a:t>sederhana</a:t>
            </a:r>
            <a:r>
              <a:rPr lang="en-ID" sz="2150" dirty="0"/>
              <a:t> factorial </a:t>
            </a:r>
            <a:r>
              <a:rPr lang="en-ID" sz="2150" dirty="0" err="1"/>
              <a:t>adalah</a:t>
            </a:r>
            <a:r>
              <a:rPr lang="en-ID" sz="2150" dirty="0"/>
              <a:t> </a:t>
            </a:r>
            <a:r>
              <a:rPr lang="en-ID" sz="2150" dirty="0" err="1"/>
              <a:t>hasil</a:t>
            </a:r>
            <a:r>
              <a:rPr lang="en-ID" sz="2150" dirty="0"/>
              <a:t> kali </a:t>
            </a:r>
            <a:r>
              <a:rPr lang="en-ID" sz="2150" dirty="0" err="1"/>
              <a:t>semua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</a:t>
            </a:r>
            <a:r>
              <a:rPr lang="en-ID" sz="2150" dirty="0" err="1"/>
              <a:t>bulat</a:t>
            </a:r>
            <a:r>
              <a:rPr lang="en-ID" sz="2150" dirty="0"/>
              <a:t> yang </a:t>
            </a:r>
            <a:r>
              <a:rPr lang="en-ID" sz="2150" dirty="0" err="1"/>
              <a:t>ada</a:t>
            </a:r>
            <a:r>
              <a:rPr lang="en-ID" sz="2150" dirty="0"/>
              <a:t> </a:t>
            </a:r>
            <a:r>
              <a:rPr lang="en-ID" sz="2150" dirty="0" err="1"/>
              <a:t>dibawah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factorial </a:t>
            </a:r>
            <a:r>
              <a:rPr lang="en-ID" sz="2150" dirty="0" err="1"/>
              <a:t>dengan</a:t>
            </a:r>
            <a:r>
              <a:rPr lang="en-ID" sz="2150" dirty="0"/>
              <a:t> </a:t>
            </a:r>
            <a:r>
              <a:rPr lang="en-ID" sz="2150" dirty="0" err="1"/>
              <a:t>bilangan</a:t>
            </a:r>
            <a:r>
              <a:rPr lang="en-ID" sz="2150" dirty="0"/>
              <a:t> </a:t>
            </a:r>
            <a:r>
              <a:rPr lang="en-ID" sz="2150" dirty="0" err="1"/>
              <a:t>tersebut</a:t>
            </a:r>
            <a:endParaRPr lang="en-ID" sz="21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F6A02-CCCE-7D99-9848-9B85BDB4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343400"/>
            <a:ext cx="243658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36930-336B-F5F5-BA2F-293688F5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207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EE620-D630-1D41-58A6-B985A1082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" t="2599" r="1193" b="5191"/>
          <a:stretch/>
        </p:blipFill>
        <p:spPr>
          <a:xfrm>
            <a:off x="668435" y="2874574"/>
            <a:ext cx="5065193" cy="1602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1BC20-04CD-AAA9-948D-A9C5F825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07" y="2874574"/>
            <a:ext cx="5196058" cy="2177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B5454-D6F7-C733-3575-D7DF685C9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114" y="5110808"/>
            <a:ext cx="4733043" cy="1423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A5F7-CE7D-3226-D29F-5EFD0B1B76C4}"/>
              </a:ext>
            </a:extLst>
          </p:cNvPr>
          <p:cNvSpPr txBox="1"/>
          <p:nvPr/>
        </p:nvSpPr>
        <p:spPr>
          <a:xfrm>
            <a:off x="5899881" y="1795854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Jawaban</a:t>
            </a:r>
            <a:r>
              <a:rPr lang="en-US" sz="2400" b="1" dirty="0"/>
              <a:t> :</a:t>
            </a:r>
            <a:endParaRPr lang="en-ID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F72C5-9A47-0F16-71F8-4D8346088E42}"/>
              </a:ext>
            </a:extLst>
          </p:cNvPr>
          <p:cNvSpPr txBox="1"/>
          <p:nvPr/>
        </p:nvSpPr>
        <p:spPr>
          <a:xfrm>
            <a:off x="1012031" y="1746204"/>
            <a:ext cx="230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: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649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97A13-AF1A-7700-5717-CB20C0B6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473246"/>
            <a:ext cx="11995694" cy="193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CFC39-8F14-4741-2785-E482DEB06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0" t="7029" r="10775" b="20483"/>
          <a:stretch/>
        </p:blipFill>
        <p:spPr>
          <a:xfrm>
            <a:off x="7084737" y="2754181"/>
            <a:ext cx="4163839" cy="1564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2EB85-29A0-DBC1-99A6-7E662CEA6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" t="6033" r="5474" b="19672"/>
          <a:stretch/>
        </p:blipFill>
        <p:spPr>
          <a:xfrm>
            <a:off x="6780451" y="4513778"/>
            <a:ext cx="4772407" cy="1363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AC3085-C0B8-2481-A84D-133E78FC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2" y="2754181"/>
            <a:ext cx="4515193" cy="1759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6CA09-E11D-AF07-5F3A-255BDDAE7912}"/>
              </a:ext>
            </a:extLst>
          </p:cNvPr>
          <p:cNvSpPr txBox="1"/>
          <p:nvPr/>
        </p:nvSpPr>
        <p:spPr>
          <a:xfrm>
            <a:off x="5899881" y="1795854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Jawaban</a:t>
            </a:r>
            <a:r>
              <a:rPr lang="en-US" sz="2400" b="1" dirty="0"/>
              <a:t> :</a:t>
            </a:r>
            <a:endParaRPr lang="en-ID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79A09-257C-9F4D-FF32-AF28C7E20A97}"/>
              </a:ext>
            </a:extLst>
          </p:cNvPr>
          <p:cNvSpPr txBox="1"/>
          <p:nvPr/>
        </p:nvSpPr>
        <p:spPr>
          <a:xfrm>
            <a:off x="3469481" y="1734299"/>
            <a:ext cx="230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: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507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048CED-5433-E81B-7BC5-A8615E94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1"/>
          <a:stretch/>
        </p:blipFill>
        <p:spPr>
          <a:xfrm>
            <a:off x="100053" y="460212"/>
            <a:ext cx="6783347" cy="535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949CA-44DA-0C86-05B3-47F1B91FDDB4}"/>
              </a:ext>
            </a:extLst>
          </p:cNvPr>
          <p:cNvSpPr txBox="1"/>
          <p:nvPr/>
        </p:nvSpPr>
        <p:spPr>
          <a:xfrm flipH="1">
            <a:off x="513348" y="1283368"/>
            <a:ext cx="84862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dirty="0" err="1"/>
              <a:t>Berikut</a:t>
            </a:r>
            <a:r>
              <a:rPr lang="en-US" sz="2150" dirty="0"/>
              <a:t> </a:t>
            </a:r>
            <a:r>
              <a:rPr lang="en-US" sz="2150" dirty="0" err="1"/>
              <a:t>adalah</a:t>
            </a:r>
            <a:r>
              <a:rPr lang="en-US" sz="2150" dirty="0"/>
              <a:t> </a:t>
            </a:r>
            <a:r>
              <a:rPr lang="en-US" sz="2150" dirty="0" err="1"/>
              <a:t>aturan</a:t>
            </a:r>
            <a:r>
              <a:rPr lang="en-US" sz="2150" dirty="0"/>
              <a:t> pada </a:t>
            </a:r>
            <a:r>
              <a:rPr lang="en-US" sz="2150" dirty="0" err="1"/>
              <a:t>Fungsi</a:t>
            </a:r>
            <a:r>
              <a:rPr lang="en-US" sz="2150" dirty="0"/>
              <a:t> </a:t>
            </a:r>
            <a:r>
              <a:rPr lang="en-US" sz="2150" dirty="0" err="1"/>
              <a:t>Rekursif</a:t>
            </a:r>
            <a:r>
              <a:rPr lang="en-US" sz="215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 err="1"/>
              <a:t>Masalah</a:t>
            </a:r>
            <a:r>
              <a:rPr lang="en-US" sz="2150" dirty="0"/>
              <a:t> yang </a:t>
            </a:r>
            <a:r>
              <a:rPr lang="en-US" sz="2150" dirty="0" err="1"/>
              <a:t>ingin</a:t>
            </a:r>
            <a:r>
              <a:rPr lang="en-US" sz="2150" dirty="0"/>
              <a:t> </a:t>
            </a:r>
            <a:r>
              <a:rPr lang="en-US" sz="2150" dirty="0" err="1"/>
              <a:t>diselesaikan</a:t>
            </a:r>
            <a:r>
              <a:rPr lang="en-US" sz="2150" dirty="0"/>
              <a:t> </a:t>
            </a:r>
            <a:r>
              <a:rPr lang="en-US" sz="2150" dirty="0" err="1"/>
              <a:t>memiliki</a:t>
            </a:r>
            <a:r>
              <a:rPr lang="en-US" sz="2150" dirty="0"/>
              <a:t> Base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/>
              <a:t>Recursive Case </a:t>
            </a:r>
            <a:r>
              <a:rPr lang="en-US" sz="2150" dirty="0" err="1"/>
              <a:t>mengarah</a:t>
            </a:r>
            <a:r>
              <a:rPr lang="en-US" sz="2150" dirty="0"/>
              <a:t> </a:t>
            </a:r>
            <a:r>
              <a:rPr lang="en-US" sz="2150" dirty="0" err="1"/>
              <a:t>ke</a:t>
            </a:r>
            <a:r>
              <a:rPr lang="en-US" sz="2150" dirty="0"/>
              <a:t> Base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dirty="0" err="1"/>
              <a:t>Pemanggilang</a:t>
            </a:r>
            <a:r>
              <a:rPr lang="en-US" sz="2150" dirty="0"/>
              <a:t> </a:t>
            </a:r>
            <a:r>
              <a:rPr lang="en-US" sz="2150" dirty="0" err="1"/>
              <a:t>Rekursif</a:t>
            </a:r>
            <a:r>
              <a:rPr lang="en-US" sz="2150" dirty="0"/>
              <a:t> </a:t>
            </a:r>
            <a:r>
              <a:rPr lang="en-US" sz="2150" dirty="0" err="1"/>
              <a:t>dapat</a:t>
            </a:r>
            <a:r>
              <a:rPr lang="en-US" sz="2150" dirty="0"/>
              <a:t> di </a:t>
            </a:r>
            <a:r>
              <a:rPr lang="en-US" sz="2150" dirty="0" err="1"/>
              <a:t>asumsikan</a:t>
            </a:r>
            <a:r>
              <a:rPr lang="en-US" sz="2150" dirty="0"/>
              <a:t> </a:t>
            </a:r>
            <a:r>
              <a:rPr lang="en-US" sz="2150" dirty="0" err="1"/>
              <a:t>memberikan</a:t>
            </a:r>
            <a:r>
              <a:rPr lang="en-US" sz="2150" dirty="0"/>
              <a:t> </a:t>
            </a:r>
            <a:r>
              <a:rPr lang="en-US" sz="2150" dirty="0" err="1"/>
              <a:t>hasil</a:t>
            </a: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257873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5F3D47-A7FF-B78F-3171-DA8CB02A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3" y="481649"/>
            <a:ext cx="6783347" cy="532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139546-D37F-CF08-27B9-D37F5D344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8" t="4703" r="2330" b="4917"/>
          <a:stretch/>
        </p:blipFill>
        <p:spPr>
          <a:xfrm>
            <a:off x="986972" y="1245506"/>
            <a:ext cx="8810170" cy="473293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7A0BE62-AB5A-D4A4-D088-4F3D092E7331}"/>
              </a:ext>
            </a:extLst>
          </p:cNvPr>
          <p:cNvGrpSpPr/>
          <p:nvPr/>
        </p:nvGrpSpPr>
        <p:grpSpPr>
          <a:xfrm>
            <a:off x="5587825" y="1514255"/>
            <a:ext cx="361440" cy="32400"/>
            <a:chOff x="5587825" y="1514255"/>
            <a:chExt cx="36144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117421-2D6B-D65E-EF4F-BCC54ED8C32C}"/>
                    </a:ext>
                  </a:extLst>
                </p14:cNvPr>
                <p14:cNvContentPartPr/>
                <p14:nvPr/>
              </p14:nvContentPartPr>
              <p14:xfrm>
                <a:off x="5587825" y="1514255"/>
                <a:ext cx="361440" cy="3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117421-2D6B-D65E-EF4F-BCC54ED8C3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1825" y="1478615"/>
                  <a:ext cx="433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47B7FB-9713-826A-8429-A1C4304A8DA8}"/>
                    </a:ext>
                  </a:extLst>
                </p14:cNvPr>
                <p14:cNvContentPartPr/>
                <p14:nvPr/>
              </p14:nvContentPartPr>
              <p14:xfrm>
                <a:off x="5854945" y="1523975"/>
                <a:ext cx="15480" cy="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47B7FB-9713-826A-8429-A1C4304A8D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9305" y="1487975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271514-470A-CDC5-95AC-D52DF5A2A7D1}"/>
                    </a:ext>
                  </a:extLst>
                </p14:cNvPr>
                <p14:cNvContentPartPr/>
                <p14:nvPr/>
              </p14:nvContentPartPr>
              <p14:xfrm>
                <a:off x="5838745" y="152685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271514-470A-CDC5-95AC-D52DF5A2A7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2745" y="149121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6D8924-BD30-5289-637B-5A0FFA5A538A}"/>
                    </a:ext>
                  </a:extLst>
                </p14:cNvPr>
                <p14:cNvContentPartPr/>
                <p14:nvPr/>
              </p14:nvContentPartPr>
              <p14:xfrm>
                <a:off x="5819665" y="15268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6D8924-BD30-5289-637B-5A0FFA5A53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3665" y="149121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00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432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created xsi:type="dcterms:W3CDTF">2022-07-24T06:51:28Z</dcterms:created>
  <dcterms:modified xsi:type="dcterms:W3CDTF">2022-07-25T01:22:50Z</dcterms:modified>
</cp:coreProperties>
</file>