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1" r:id="rId1"/>
  </p:sldMasterIdLst>
  <p:notesMasterIdLst>
    <p:notesMasterId r:id="rId10"/>
  </p:notesMasterIdLst>
  <p:sldIdLst>
    <p:sldId id="256" r:id="rId2"/>
    <p:sldId id="296" r:id="rId3"/>
    <p:sldId id="300" r:id="rId4"/>
    <p:sldId id="297" r:id="rId5"/>
    <p:sldId id="298" r:id="rId6"/>
    <p:sldId id="257" r:id="rId7"/>
    <p:sldId id="299" r:id="rId8"/>
    <p:sldId id="295" r:id="rId9"/>
  </p:sldIdLst>
  <p:sldSz cx="6858000" cy="9906000" type="A4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Franklin Gothic Book" panose="020B0503020102020204" pitchFamily="34" charset="0"/>
      <p:regular r:id="rId17"/>
      <p:italic r:id="rId18"/>
    </p:embeddedFont>
    <p:embeddedFont>
      <p:font typeface="Harrington" panose="04040505050A02020702" pitchFamily="82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714C06-38BB-4A42-BE0A-AC698649DFCB}">
  <a:tblStyle styleId="{28714C06-38BB-4A42-BE0A-AC698649DF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819C40-AFEB-4EFE-8A8C-DA0982023F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29" autoAdjust="0"/>
  </p:normalViewPr>
  <p:slideViewPr>
    <p:cSldViewPr snapToGrid="0">
      <p:cViewPr varScale="1">
        <p:scale>
          <a:sx n="81" d="100"/>
          <a:sy n="81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FB50-8DB9-18E7-3A08-BFC5EFCA0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90F05-6C67-47B7-38E9-52BAE8DA0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72F60-5DA9-797B-D101-3305EBDC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CE2A-53FE-4939-BC99-FFC2044745E9}" type="datetimeFigureOut">
              <a:rPr lang="en-ID" smtClean="0"/>
              <a:t>22/06/2022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3D342-3641-E3DD-5749-B73289F0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AF6A9-2F34-C0C7-1A2E-2C917520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920690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9DAC-C154-083D-35CE-E45B10AC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27405-A1CE-8AC3-F5E0-55065F756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A8CB1-7E39-A988-6D90-D70EA0636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CE2A-53FE-4939-BC99-FFC2044745E9}" type="datetimeFigureOut">
              <a:rPr lang="en-ID" smtClean="0"/>
              <a:t>22/06/2022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98054-5E43-0074-8333-CD1FFCB4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D6FEE-811F-B9A2-9D4C-B885FC07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034009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2FA493-9D5D-905B-C0B3-048565153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11858-7B61-76E3-C4ED-2DF2FC91E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EF120-B472-27AE-A178-F99996FC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CE2A-53FE-4939-BC99-FFC2044745E9}" type="datetimeFigureOut">
              <a:rPr lang="en-ID" smtClean="0"/>
              <a:t>22/06/2022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3B4A0-94AA-7C49-2D16-7E190FD1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95BE-61D5-3BA1-21E2-86587F6E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206511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514350" y="3196170"/>
            <a:ext cx="3197925" cy="22336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514350" y="5616489"/>
            <a:ext cx="3197925" cy="15114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35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35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35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35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35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35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35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35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35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8346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4350" y="3836107"/>
            <a:ext cx="3404250" cy="223368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7139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35413" y="396693"/>
            <a:ext cx="4510800" cy="16512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435413" y="2604911"/>
            <a:ext cx="2130750" cy="60764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266700">
              <a:spcBef>
                <a:spcPts val="450"/>
              </a:spcBef>
              <a:spcAft>
                <a:spcPts val="0"/>
              </a:spcAft>
              <a:buSzPts val="2000"/>
              <a:buChar char="⬡"/>
              <a:defRPr sz="1500"/>
            </a:lvl1pPr>
            <a:lvl2pPr marL="685800" lvl="1" indent="-2667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1500"/>
            </a:lvl2pPr>
            <a:lvl3pPr marL="1028700" lvl="2" indent="-2667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1500"/>
            </a:lvl3pPr>
            <a:lvl4pPr marL="1371600" lvl="3" indent="-2667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4pPr>
            <a:lvl5pPr marL="1714500" lvl="4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5pPr>
            <a:lvl6pPr marL="2057400" lvl="5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6pPr>
            <a:lvl7pPr marL="2400300" lvl="6" indent="-2667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7pPr>
            <a:lvl8pPr marL="2743200" lvl="7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8pPr>
            <a:lvl9pPr marL="3086100" lvl="8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2815457" y="2604911"/>
            <a:ext cx="2130750" cy="60764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266700">
              <a:spcBef>
                <a:spcPts val="450"/>
              </a:spcBef>
              <a:spcAft>
                <a:spcPts val="0"/>
              </a:spcAft>
              <a:buSzPts val="2000"/>
              <a:buChar char="⬡"/>
              <a:defRPr sz="1500"/>
            </a:lvl1pPr>
            <a:lvl2pPr marL="685800" lvl="1" indent="-2667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1500"/>
            </a:lvl2pPr>
            <a:lvl3pPr marL="1028700" lvl="2" indent="-2667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1500"/>
            </a:lvl3pPr>
            <a:lvl4pPr marL="1371600" lvl="3" indent="-2667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4pPr>
            <a:lvl5pPr marL="1714500" lvl="4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5pPr>
            <a:lvl6pPr marL="2057400" lvl="5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6pPr>
            <a:lvl7pPr marL="2400300" lvl="6" indent="-2667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7pPr>
            <a:lvl8pPr marL="2743200" lvl="7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8pPr>
            <a:lvl9pPr marL="3086100" lvl="8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6360438" y="9147861"/>
            <a:ext cx="411525" cy="7580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665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98C4-13B5-853A-255E-7EEA09CD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4E04B-340F-B4F7-5A6D-50C4E006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BFA34-C05A-4638-3268-4E29470D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CE2A-53FE-4939-BC99-FFC2044745E9}" type="datetimeFigureOut">
              <a:rPr lang="en-ID" smtClean="0"/>
              <a:t>22/06/2022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473C5-D26D-6C3C-22F3-50C3F387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3C527-4E6E-E7B2-33F7-141BDCA1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35963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42D0-7BFD-24B3-7CDB-1662FD03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E79CC-C9AB-196C-64FA-4FF7C91C8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5BDC6-0B01-4ECF-8202-DF950845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CE2A-53FE-4939-BC99-FFC2044745E9}" type="datetimeFigureOut">
              <a:rPr lang="en-ID" smtClean="0"/>
              <a:t>22/06/2022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B4BC2-A300-9B04-9C64-E3CC6B76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32ED0-EF7F-30BF-C204-3514FCA7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326012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4B25-E94A-DA8B-6484-DD304619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F4041-B7E5-A22B-DED5-22E2F6E30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F3F31-6F6D-09AA-3710-E025BE687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1F904-C1E3-15B9-5385-8F3B69378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CE2A-53FE-4939-BC99-FFC2044745E9}" type="datetimeFigureOut">
              <a:rPr lang="en-ID" smtClean="0"/>
              <a:t>22/06/2022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E1EAB-A223-05C6-3409-6D99007F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38922-5484-B736-A1F9-FC54E21D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939109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50AD-18FE-8A93-1AB2-0312C32A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A14DD-5795-98AE-CD1E-E5623D10E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8868E-9DFB-3A2E-DCA1-D8B035088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57477-286D-988F-4E8E-BF1C922E2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923D0-08F6-B2DC-5996-0CA7BE27C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36B79-6229-5ADC-0392-2C3FBC7A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CE2A-53FE-4939-BC99-FFC2044745E9}" type="datetimeFigureOut">
              <a:rPr lang="en-ID" smtClean="0"/>
              <a:t>22/06/2022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4CCE04-D29F-B81E-8B19-8692427C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3A8AB-D8B8-7D17-1778-6B8942BE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155170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549D-25D7-EFCD-F03D-0877E2AB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0F8AD-A2EC-91DA-1431-040ACAE2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CE2A-53FE-4939-BC99-FFC2044745E9}" type="datetimeFigureOut">
              <a:rPr lang="en-ID" smtClean="0"/>
              <a:t>22/06/2022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D3E80-C4A1-9FA5-4816-3CA0806C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E3FA7-C671-4870-7917-68CE0C79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670804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E28C4-9FD1-5AAA-D07B-00F07DCC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CE2A-53FE-4939-BC99-FFC2044745E9}" type="datetimeFigureOut">
              <a:rPr lang="en-ID" smtClean="0"/>
              <a:t>22/06/2022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0138C-4A30-58CC-263C-288B919F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39CDD-FB8E-D5B1-189E-489079F8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51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082E-A7C6-70B8-98C8-D2172D48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4EFB1-6E1A-461B-2C48-ADDC5B6D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894E0-464D-FE5B-C6C7-98038350F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42A8A-7355-A02E-D97A-E75A84FF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CE2A-53FE-4939-BC99-FFC2044745E9}" type="datetimeFigureOut">
              <a:rPr lang="en-ID" smtClean="0"/>
              <a:t>22/06/2022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3CB69-6116-11C8-A1FC-36937D8D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F4FC2-D0DD-82E8-2E45-4B11AFE5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20141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FF13-BAD3-95F2-4BF1-E1CA8DFFD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535D6-8F57-B68C-E161-85FECDF99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E1D72-302B-8620-EF25-3C767C17C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4CB2A-3505-5599-828A-40227EF6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CE2A-53FE-4939-BC99-FFC2044745E9}" type="datetimeFigureOut">
              <a:rPr lang="en-ID" smtClean="0"/>
              <a:t>22/06/2022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4B739-C9B2-3B15-2DE9-265390CB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A09BC-ED57-5CAD-F7DC-AD112F4E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62320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67F6F-2DDD-EBE3-51CC-AA507F29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5D6EB-C904-9260-2513-5904FC1C4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9688A-2FCB-5330-9969-1FB360FF8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2CE2A-53FE-4939-BC99-FFC2044745E9}" type="datetimeFigureOut">
              <a:rPr lang="en-ID" smtClean="0"/>
              <a:t>22/06/2022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E1C8F-387E-92D0-C2DB-767A9CAA0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F327D-15D2-09D4-E353-CA726349C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75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</p:sldLayoutIdLst>
  <p:transition>
    <p:fade thruBlk="1"/>
  </p:transition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0DC210-96DE-D17D-B8E2-A65A46A0FB0D}"/>
              </a:ext>
            </a:extLst>
          </p:cNvPr>
          <p:cNvSpPr/>
          <p:nvPr/>
        </p:nvSpPr>
        <p:spPr>
          <a:xfrm>
            <a:off x="1900215" y="3351551"/>
            <a:ext cx="3057567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just"/>
            <a:r>
              <a:rPr lang="en-ID" sz="24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All About Linux Ubuntu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anklin Gothic Book" panose="020B05030201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342592-8F39-51AD-7349-5201CD97E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95" y="4081546"/>
            <a:ext cx="1672209" cy="16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79A9BFE-9892-6F4B-4E90-552B5BD575A2}"/>
              </a:ext>
            </a:extLst>
          </p:cNvPr>
          <p:cNvSpPr/>
          <p:nvPr/>
        </p:nvSpPr>
        <p:spPr>
          <a:xfrm>
            <a:off x="1671118" y="6007430"/>
            <a:ext cx="1092287" cy="34624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just"/>
            <a:r>
              <a:rPr lang="en-ID" sz="1800" b="1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Penyusun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anklin Gothic Book" panose="020B05030201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D88CD0-D947-E571-BA15-4A685A5DB712}"/>
              </a:ext>
            </a:extLst>
          </p:cNvPr>
          <p:cNvSpPr/>
          <p:nvPr/>
        </p:nvSpPr>
        <p:spPr>
          <a:xfrm>
            <a:off x="2981621" y="5886344"/>
            <a:ext cx="238591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just"/>
            <a:r>
              <a:rPr lang="en-ID" sz="18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Abdullah Qaid </a:t>
            </a:r>
            <a:r>
              <a:rPr lang="en-ID" sz="1800" b="1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Mu’aadz</a:t>
            </a:r>
            <a:endParaRPr lang="en-ID" sz="1800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n-ID" sz="1800" b="1" dirty="0">
                <a:ln w="0"/>
                <a:solidFill>
                  <a:schemeClr val="tx1"/>
                </a:solidFill>
                <a:latin typeface="Franklin Gothic Book" panose="020B0503020102020204" pitchFamily="34" charset="0"/>
              </a:rPr>
              <a:t>M </a:t>
            </a:r>
            <a:r>
              <a:rPr lang="en-ID" sz="1800" b="1" dirty="0" err="1">
                <a:ln w="0"/>
                <a:solidFill>
                  <a:schemeClr val="tx1"/>
                </a:solidFill>
                <a:latin typeface="Franklin Gothic Book" panose="020B0503020102020204" pitchFamily="34" charset="0"/>
              </a:rPr>
              <a:t>Tsani</a:t>
            </a:r>
            <a:r>
              <a:rPr lang="en-ID" sz="1800" b="1" dirty="0">
                <a:ln w="0"/>
                <a:solidFill>
                  <a:schemeClr val="tx1"/>
                </a:solidFill>
                <a:latin typeface="Franklin Gothic Book" panose="020B0503020102020204" pitchFamily="34" charset="0"/>
              </a:rPr>
              <a:t> Nur </a:t>
            </a:r>
            <a:r>
              <a:rPr lang="en-ID" sz="1800" b="1" dirty="0" err="1">
                <a:ln w="0"/>
                <a:solidFill>
                  <a:schemeClr val="tx1"/>
                </a:solidFill>
                <a:latin typeface="Franklin Gothic Book" panose="020B0503020102020204" pitchFamily="34" charset="0"/>
              </a:rPr>
              <a:t>Ramdhan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anklin Gothic Book" panose="020B0503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EF4144-3D4F-376F-777E-2CA57D27C502}"/>
              </a:ext>
            </a:extLst>
          </p:cNvPr>
          <p:cNvCxnSpPr>
            <a:cxnSpLocks/>
          </p:cNvCxnSpPr>
          <p:nvPr/>
        </p:nvCxnSpPr>
        <p:spPr>
          <a:xfrm>
            <a:off x="2839175" y="5814439"/>
            <a:ext cx="0" cy="728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87BF97-0660-B711-CE8D-33D32EBD3AC2}"/>
              </a:ext>
            </a:extLst>
          </p:cNvPr>
          <p:cNvSpPr txBox="1">
            <a:spLocks/>
          </p:cNvSpPr>
          <p:nvPr/>
        </p:nvSpPr>
        <p:spPr>
          <a:xfrm>
            <a:off x="1080000" y="2304234"/>
            <a:ext cx="5435100" cy="6192066"/>
          </a:xfrm>
          <a:prstGeom prst="rect">
            <a:avLst/>
          </a:prstGeom>
        </p:spPr>
        <p:txBody>
          <a:bodyPr numCol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indent="-128588" algn="just">
              <a:buClrTx/>
              <a:buFont typeface="Arial" panose="020B0604020202020204" pitchFamily="34" charset="0"/>
              <a:buChar char="•"/>
            </a:pPr>
            <a:endParaRPr lang="en-ID" sz="100" dirty="0">
              <a:solidFill>
                <a:schemeClr val="tx1"/>
              </a:solidFill>
              <a:latin typeface="Muli"/>
              <a:cs typeface="MV Boli" panose="02000500030200090000" pitchFamily="2" charset="0"/>
            </a:endParaRPr>
          </a:p>
          <a:p>
            <a:pPr algn="just">
              <a:buClrTx/>
            </a:pPr>
            <a:r>
              <a:rPr lang="en-ID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Linux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OS yang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bersifat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sz="16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open source,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yang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berarti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kode-kode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sumber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linux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digunakan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dimodifikasi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didistribusikan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secara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bebas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oleh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siapapun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Lisensi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linux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berada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dibawah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naungan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GNU pun Gratis,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kita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perlu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mengeluarkan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biaya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sedikit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pun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jika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ingin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menggunakannya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>
              <a:buClrTx/>
            </a:pPr>
            <a:endParaRPr lang="en-ID" sz="1600" dirty="0">
              <a:latin typeface="arial" panose="020B0604020202020204" pitchFamily="34" charset="0"/>
              <a:cs typeface="MV Boli" panose="02000500030200090000" pitchFamily="2" charset="0"/>
            </a:endParaRPr>
          </a:p>
          <a:p>
            <a:pPr algn="just">
              <a:buClrTx/>
            </a:pP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Ini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berbeda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dengan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OS Windows yang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berbayar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,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karena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untuk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menggunakan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sistem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operasi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windows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secara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Legal,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biayanya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hampir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2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juta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pertahun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.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itu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belum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termasuk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penggunaan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microsoft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office dan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aplikasi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lain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seperti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photoshop,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corel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dsb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. </a:t>
            </a:r>
          </a:p>
          <a:p>
            <a:pPr algn="just">
              <a:buClrTx/>
            </a:pPr>
            <a:endParaRPr lang="en-ID" sz="1600" dirty="0">
              <a:latin typeface="arial" panose="020B0604020202020204" pitchFamily="34" charset="0"/>
              <a:cs typeface="MV Boli" panose="02000500030200090000" pitchFamily="2" charset="0"/>
            </a:endParaRPr>
          </a:p>
          <a:p>
            <a:pPr algn="just">
              <a:buClrTx/>
            </a:pP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Karena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kodenya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yang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bersifat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open source,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banyak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developer yang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mengembangkan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OS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ini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sehingga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terciptalah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berbagai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macam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distro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linux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yang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banyak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kita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kenal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selama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ini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,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seperti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misalnya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linux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Ubuntu,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linux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mint,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Redhat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dsb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.</a:t>
            </a:r>
          </a:p>
          <a:p>
            <a:pPr algn="just">
              <a:buClrTx/>
            </a:pPr>
            <a:endParaRPr lang="en-ID" sz="1600" dirty="0">
              <a:latin typeface="arial" panose="020B0604020202020204" pitchFamily="34" charset="0"/>
              <a:cs typeface="MV Boli" panose="02000500030200090000" pitchFamily="2" charset="0"/>
            </a:endParaRPr>
          </a:p>
          <a:p>
            <a:pPr algn="just">
              <a:buClrTx/>
            </a:pP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Setiap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distro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linux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mempunyai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karakteristik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yang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berbeda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mulai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dari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tampilan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,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kerumitan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penggunaan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hingga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tujuan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penggunaannya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.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Apakah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misalnya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untuk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programming, hacking, web security, server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atau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untuk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menjalankan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aplikasi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umum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MV Boli" panose="02000500030200090000" pitchFamily="2" charset="0"/>
              </a:rPr>
              <a:t>sehari-hari</a:t>
            </a:r>
            <a:r>
              <a:rPr lang="en-ID" sz="1600" dirty="0">
                <a:latin typeface="arial" panose="020B0604020202020204" pitchFamily="34" charset="0"/>
                <a:cs typeface="MV Boli" panose="02000500030200090000" pitchFamily="2" charset="0"/>
              </a:rPr>
              <a:t>.</a:t>
            </a:r>
          </a:p>
          <a:p>
            <a:pPr algn="just">
              <a:buClrTx/>
            </a:pPr>
            <a:endParaRPr lang="en-ID" sz="1200" dirty="0">
              <a:solidFill>
                <a:schemeClr val="tx1"/>
              </a:solidFill>
              <a:latin typeface="Muli"/>
              <a:cs typeface="MV Boli" panose="0200050003020009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59B96C-FE89-6E9B-4951-DF9473BB1B73}"/>
              </a:ext>
            </a:extLst>
          </p:cNvPr>
          <p:cNvSpPr/>
          <p:nvPr/>
        </p:nvSpPr>
        <p:spPr>
          <a:xfrm flipH="1">
            <a:off x="978400" y="1409700"/>
            <a:ext cx="2653926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182880" algn="just">
              <a:buClr>
                <a:schemeClr val="lt1"/>
              </a:buClr>
              <a:buSzPts val="3200"/>
            </a:pPr>
            <a:r>
              <a:rPr lang="en-US" sz="2400" b="1" dirty="0" err="1">
                <a:solidFill>
                  <a:schemeClr val="tx1"/>
                </a:solidFill>
                <a:latin typeface="Franklin Gothic Book" panose="020B0503020102020204" pitchFamily="34" charset="0"/>
                <a:sym typeface="Lexend Deca"/>
              </a:rPr>
              <a:t>Pengertian</a:t>
            </a:r>
            <a:r>
              <a:rPr lang="en-US" sz="2400" b="1" dirty="0">
                <a:solidFill>
                  <a:schemeClr val="tx1"/>
                </a:solidFill>
                <a:latin typeface="Franklin Gothic Book" panose="020B0503020102020204" pitchFamily="34" charset="0"/>
                <a:sym typeface="Lexend Deca"/>
              </a:rPr>
              <a:t> Linux</a:t>
            </a:r>
          </a:p>
        </p:txBody>
      </p:sp>
    </p:spTree>
    <p:extLst>
      <p:ext uri="{BB962C8B-B14F-4D97-AF65-F5344CB8AC3E}">
        <p14:creationId xmlns:p14="http://schemas.microsoft.com/office/powerpoint/2010/main" val="327520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87BF97-0660-B711-CE8D-33D32EBD3AC2}"/>
              </a:ext>
            </a:extLst>
          </p:cNvPr>
          <p:cNvSpPr txBox="1">
            <a:spLocks/>
          </p:cNvSpPr>
          <p:nvPr/>
        </p:nvSpPr>
        <p:spPr>
          <a:xfrm>
            <a:off x="1080000" y="907233"/>
            <a:ext cx="5447800" cy="7308511"/>
          </a:xfrm>
          <a:prstGeom prst="rect">
            <a:avLst/>
          </a:prstGeom>
        </p:spPr>
        <p:txBody>
          <a:bodyPr numCol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indent="-128588" algn="just">
              <a:buClrTx/>
              <a:buFont typeface="Arial" panose="020B0604020202020204" pitchFamily="34" charset="0"/>
              <a:buChar char="•"/>
            </a:pPr>
            <a:endParaRPr lang="en-ID" sz="100" dirty="0">
              <a:solidFill>
                <a:schemeClr val="tx1"/>
              </a:solidFill>
              <a:latin typeface="Muli"/>
              <a:cs typeface="MV Boli" panose="02000500030200090000" pitchFamily="2" charset="0"/>
            </a:endParaRPr>
          </a:p>
          <a:p>
            <a:pPr marL="182880" indent="-214313" algn="just">
              <a:spcBef>
                <a:spcPts val="225"/>
              </a:spcBef>
              <a:buClrTx/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Ubuntu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diambil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dari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Bahasa Afrika : rasa peri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kemanusiaan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/rasa peri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kemanusiaan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terhadap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sesama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manusia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.</a:t>
            </a:r>
          </a:p>
          <a:p>
            <a:pPr marL="182880" indent="-257175" algn="just">
              <a:spcBef>
                <a:spcPts val="225"/>
              </a:spcBef>
              <a:buClrTx/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Mark Shuttleworth (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Pemilik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perusahaan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Cannonical,Ltd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)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mensponsori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proyek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Ubuntu pada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tahun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2004</a:t>
            </a:r>
          </a:p>
          <a:p>
            <a:pPr marL="182880" indent="-257175" algn="just">
              <a:spcBef>
                <a:spcPts val="225"/>
              </a:spcBef>
              <a:buClrTx/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Ubuntu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merupakan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varian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(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turunan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) Debian (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distribusi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linux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)</a:t>
            </a:r>
          </a:p>
          <a:p>
            <a:pPr marL="182880" indent="-257175" algn="just">
              <a:spcBef>
                <a:spcPts val="225"/>
              </a:spcBef>
              <a:buClrTx/>
              <a:buFont typeface="Arial" panose="020B0604020202020204" pitchFamily="34" charset="0"/>
              <a:buChar char="•"/>
            </a:pP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Selain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distribusi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Debian,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ada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juga RPM dan Slackware.</a:t>
            </a:r>
          </a:p>
          <a:p>
            <a:pPr marL="182880" indent="-257175" algn="just">
              <a:spcBef>
                <a:spcPts val="225"/>
              </a:spcBef>
              <a:buClrTx/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Ubuntu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tersedia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secara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bebas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,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tidak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ada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biaya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lisensi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,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dpt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digunakan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dalam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bahasa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lokal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masing-masing, open source (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setiap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orang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memiliki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kebebasan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untuk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mengubah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sesuai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dengan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kebutuhan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).</a:t>
            </a:r>
          </a:p>
          <a:p>
            <a:pPr marL="182880" indent="-257175" algn="just">
              <a:spcBef>
                <a:spcPts val="225"/>
              </a:spcBef>
              <a:buClrTx/>
              <a:buFont typeface="Arial" panose="020B0604020202020204" pitchFamily="34" charset="0"/>
              <a:buChar char="•"/>
            </a:pP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Berbeda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dengan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Windows,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bersifat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proprietary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atau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berlisensi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. Kita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mendapatkan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kebebasan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untuk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memodifikasi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Ubuntu agar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menjadi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distro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linux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yg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kita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inginkan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,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bahkan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bisa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menamai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versi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ubuntu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hasil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modifikasi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tersebut</a:t>
            </a:r>
            <a:r>
              <a:rPr lang="en-ID" sz="20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.</a:t>
            </a:r>
          </a:p>
          <a:p>
            <a:pPr marL="182880" indent="-257175" algn="just">
              <a:buClrTx/>
              <a:buFont typeface="Arial" panose="020B0604020202020204" pitchFamily="34" charset="0"/>
              <a:buChar char="•"/>
            </a:pPr>
            <a:endParaRPr lang="en-ID" sz="1200" dirty="0">
              <a:solidFill>
                <a:schemeClr val="tx1"/>
              </a:solidFill>
              <a:latin typeface="Muli"/>
              <a:cs typeface="MV Boli" panose="0200050003020009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59B96C-FE89-6E9B-4951-DF9473BB1B73}"/>
              </a:ext>
            </a:extLst>
          </p:cNvPr>
          <p:cNvSpPr/>
          <p:nvPr/>
        </p:nvSpPr>
        <p:spPr>
          <a:xfrm>
            <a:off x="1080000" y="468652"/>
            <a:ext cx="2951185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182880" algn="just">
              <a:buClr>
                <a:schemeClr val="lt1"/>
              </a:buClr>
              <a:buSzPts val="3200"/>
            </a:pPr>
            <a:r>
              <a:rPr lang="en-US" sz="2400" b="1" dirty="0">
                <a:solidFill>
                  <a:schemeClr val="tx1"/>
                </a:solidFill>
                <a:latin typeface="Franklin Gothic Book" panose="020B0503020102020204" pitchFamily="34" charset="0"/>
                <a:sym typeface="Lexend Deca"/>
              </a:rPr>
              <a:t>Sejarah Ubuntu</a:t>
            </a:r>
          </a:p>
        </p:txBody>
      </p:sp>
    </p:spTree>
    <p:extLst>
      <p:ext uri="{BB962C8B-B14F-4D97-AF65-F5344CB8AC3E}">
        <p14:creationId xmlns:p14="http://schemas.microsoft.com/office/powerpoint/2010/main" val="232844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60D507-8E97-CA69-132F-45EEC7944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2977960"/>
            <a:ext cx="5435100" cy="5226240"/>
          </a:xfrm>
        </p:spPr>
        <p:txBody>
          <a:bodyPr/>
          <a:lstStyle/>
          <a:p>
            <a:pPr marL="300038" indent="-214313" algn="just">
              <a:buClrTx/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Rilis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Ubuntu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diambil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dari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nama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binatang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yang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ada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di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muka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bumi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dan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diikuti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dengan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nomor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versi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berdasarkan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tahun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dan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bulan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rilis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.</a:t>
            </a:r>
          </a:p>
          <a:p>
            <a:pPr marL="85725" indent="0" algn="just">
              <a:buClr>
                <a:schemeClr val="bg1"/>
              </a:buClr>
            </a:pPr>
            <a:endParaRPr lang="en-ID" sz="18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85725" indent="0" algn="just">
              <a:buClr>
                <a:schemeClr val="bg1"/>
              </a:buClr>
            </a:pP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	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Contoh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 :	Ubuntu 8.04 Hardy Heron</a:t>
            </a:r>
          </a:p>
          <a:p>
            <a:pPr marL="85725" indent="0" algn="just">
              <a:buClr>
                <a:schemeClr val="bg1"/>
              </a:buClr>
            </a:pP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		8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adalah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tahun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rilis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yaitu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pada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tahun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2008</a:t>
            </a:r>
          </a:p>
          <a:p>
            <a:pPr marL="85725" indent="0" algn="just">
              <a:buClr>
                <a:schemeClr val="bg1"/>
              </a:buClr>
            </a:pP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		04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adalah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bulanrilis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yaitu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pada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bulan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			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keempat</a:t>
            </a:r>
            <a:endParaRPr lang="en-ID" sz="18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85725" indent="0" algn="just">
              <a:buClr>
                <a:schemeClr val="bg1"/>
              </a:buClr>
            </a:pP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		Hardy Heron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adalah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nama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binatang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seekor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		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unggus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mirip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angsa</a:t>
            </a:r>
            <a:endParaRPr lang="en-ID" sz="18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85725" indent="0" algn="just">
              <a:buClr>
                <a:schemeClr val="bg1"/>
              </a:buClr>
            </a:pPr>
            <a:endParaRPr lang="en-ID" sz="18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300038" indent="-214313" algn="just">
              <a:buClrTx/>
              <a:buFont typeface="Arial" panose="020B0604020202020204" pitchFamily="34" charset="0"/>
              <a:buChar char="•"/>
            </a:pP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Ubuntu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akan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terbit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setiap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6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bulan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. dan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Setiap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tahun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akan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muncul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dua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kali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rilis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Ubuntu. </a:t>
            </a:r>
          </a:p>
          <a:p>
            <a:pPr marL="300038" indent="-214313" algn="just">
              <a:buClrTx/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Versi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terbaru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adalah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Ubuntu 20.04 yang di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rilis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tahun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2020</a:t>
            </a:r>
          </a:p>
          <a:p>
            <a:pPr marL="300038" indent="-214313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A881E8-D7DA-02CD-302B-D6B63D3FF29E}"/>
              </a:ext>
            </a:extLst>
          </p:cNvPr>
          <p:cNvSpPr/>
          <p:nvPr/>
        </p:nvSpPr>
        <p:spPr>
          <a:xfrm>
            <a:off x="1080000" y="2404064"/>
            <a:ext cx="1704634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just">
              <a:buClr>
                <a:schemeClr val="lt1"/>
              </a:buClr>
              <a:buSzPts val="3200"/>
            </a:pPr>
            <a:r>
              <a:rPr lang="en-US" sz="2400" b="1" dirty="0" err="1">
                <a:solidFill>
                  <a:schemeClr val="tx1"/>
                </a:solidFill>
                <a:latin typeface="Franklin Gothic Book" panose="020B0503020102020204" pitchFamily="34" charset="0"/>
                <a:sym typeface="Lexend Deca"/>
              </a:rPr>
              <a:t>Rilis</a:t>
            </a:r>
            <a:r>
              <a:rPr lang="en-US" sz="2400" b="1" dirty="0">
                <a:solidFill>
                  <a:schemeClr val="tx1"/>
                </a:solidFill>
                <a:latin typeface="Franklin Gothic Book" panose="020B0503020102020204" pitchFamily="34" charset="0"/>
                <a:sym typeface="Lexend Deca"/>
              </a:rPr>
              <a:t> Ubuntu</a:t>
            </a:r>
          </a:p>
        </p:txBody>
      </p:sp>
    </p:spTree>
    <p:extLst>
      <p:ext uri="{BB962C8B-B14F-4D97-AF65-F5344CB8AC3E}">
        <p14:creationId xmlns:p14="http://schemas.microsoft.com/office/powerpoint/2010/main" val="162753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2F798B-5F97-B424-2D08-2B408A847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597400"/>
            <a:ext cx="5435100" cy="4635500"/>
          </a:xfrm>
        </p:spPr>
        <p:txBody>
          <a:bodyPr/>
          <a:lstStyle/>
          <a:p>
            <a:pPr algn="just"/>
            <a:endParaRPr lang="en-ID" sz="18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342900" indent="-342900" algn="just">
              <a:buClrTx/>
              <a:buAutoNum type="arabicPeriod"/>
            </a:pP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Turunan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dari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debian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Linux,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menggunakan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GNOME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sebagai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desktop environment.</a:t>
            </a:r>
          </a:p>
          <a:p>
            <a:pPr marL="342900" indent="-342900" algn="just">
              <a:buClrTx/>
              <a:buAutoNum type="arabicPeriod"/>
            </a:pP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Dikembangkan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dan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didanai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oleh Canonical Ltd.</a:t>
            </a:r>
          </a:p>
          <a:p>
            <a:pPr marL="342900" indent="-342900" algn="just">
              <a:buClrTx/>
              <a:buAutoNum type="arabicPeriod"/>
            </a:pP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Mempunyai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waktu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rilis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yang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tetap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,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tiap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6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bulan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sekali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.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Rilis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terbaru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adalah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versi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20.04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dengan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kode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Focal Fossa.</a:t>
            </a:r>
          </a:p>
          <a:p>
            <a:pPr marL="342900" indent="-342900" algn="just">
              <a:buClrTx/>
              <a:buAutoNum type="arabicPeriod"/>
            </a:pP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Varian Ubuntu: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Kubuntu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,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Lubuntu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, Ubuntu Budgie, Ubuntu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Kylin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, Ubuntu Mate, Ubuntu Studio dan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Xubuntu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32880C-C186-BB9F-2D57-69A9B7D440AF}"/>
              </a:ext>
            </a:extLst>
          </p:cNvPr>
          <p:cNvSpPr txBox="1"/>
          <p:nvPr/>
        </p:nvSpPr>
        <p:spPr>
          <a:xfrm>
            <a:off x="1080000" y="1841500"/>
            <a:ext cx="5435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8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Distro Linux</a:t>
            </a:r>
            <a:endParaRPr lang="en-ID" sz="18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just"/>
            <a:endParaRPr lang="en-ID" sz="18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Distro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linux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adalah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sistem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operasi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yang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dibagun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dari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kernel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linux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dengan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penambahan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komponen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lain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berupa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module,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aplikasi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, service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ataupun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package lain agar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tercipta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sistem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operasi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dengan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tujuan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yang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spesifik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yang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telah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ditentukan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oleh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pihak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pengembang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207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1080000" y="2578100"/>
            <a:ext cx="3519932" cy="3617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just"/>
            <a:r>
              <a:rPr lang="en" sz="24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  <a:sym typeface="Muli"/>
              </a:rPr>
              <a:t>Kelebihan &amp; Kekurangan</a:t>
            </a:r>
            <a:endParaRPr sz="2400" dirty="0">
              <a:solidFill>
                <a:schemeClr val="tx1"/>
              </a:solidFill>
              <a:latin typeface="Franklin Gothic Book" panose="020B0503020102020204" pitchFamily="34" charset="0"/>
              <a:cs typeface="MV Boli" panose="02000500030200090000" pitchFamily="2" charset="0"/>
              <a:sym typeface="Muli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1080000" y="3087688"/>
            <a:ext cx="5447800" cy="54340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57175" indent="-257175" algn="just">
              <a:lnSpc>
                <a:spcPct val="100000"/>
              </a:lnSpc>
              <a:spcBef>
                <a:spcPts val="225"/>
              </a:spcBef>
              <a:buSzPts val="1800"/>
              <a:buFont typeface="+mj-lt"/>
              <a:buAutoNum type="arabicPeriod"/>
            </a:pPr>
            <a:r>
              <a:rPr lang="en-ID" sz="1800" b="1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Kelebihan</a:t>
            </a:r>
            <a:endParaRPr lang="en-ID" sz="1800" b="1" dirty="0">
              <a:solidFill>
                <a:schemeClr val="tx1"/>
              </a:solidFill>
              <a:latin typeface="Franklin Gothic Book" panose="020B0503020102020204" pitchFamily="34" charset="0"/>
              <a:cs typeface="MV Boli" panose="02000500030200090000" pitchFamily="2" charset="0"/>
            </a:endParaRPr>
          </a:p>
          <a:p>
            <a:pPr marL="214313" indent="-214313" algn="just">
              <a:lnSpc>
                <a:spcPct val="100000"/>
              </a:lnSpc>
              <a:spcBef>
                <a:spcPts val="225"/>
              </a:spcBef>
              <a:buSzPts val="1800"/>
              <a:buFontTx/>
              <a:buChar char="-"/>
            </a:pP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Gratis dan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bisa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digunakan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untuk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banyak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computer</a:t>
            </a:r>
          </a:p>
          <a:p>
            <a:pPr marL="214313" indent="-214313" algn="just">
              <a:lnSpc>
                <a:spcPct val="100000"/>
              </a:lnSpc>
              <a:spcBef>
                <a:spcPts val="225"/>
              </a:spcBef>
              <a:buSzPts val="1800"/>
              <a:buFontTx/>
              <a:buChar char="-"/>
            </a:pP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Stabil,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karena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turunan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 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dari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Debian dan 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aman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dari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virus, worm, malware dan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sejenisnya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,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walaupun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tak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memakai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anti virus.</a:t>
            </a:r>
          </a:p>
          <a:p>
            <a:pPr marL="214313" indent="-214313" algn="just">
              <a:lnSpc>
                <a:spcPct val="100000"/>
              </a:lnSpc>
              <a:spcBef>
                <a:spcPts val="225"/>
              </a:spcBef>
              <a:buSzPts val="1800"/>
              <a:buFontTx/>
              <a:buChar char="-"/>
            </a:pP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Bisa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digunakan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pada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komputer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yang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memiliki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spesifkasi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hardware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rendah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,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dikarenakan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Ubuntu sangat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ringan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sehingga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tak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 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membebani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kinerja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 computer.</a:t>
            </a:r>
          </a:p>
          <a:p>
            <a:pPr marL="257175" indent="-257175" algn="just">
              <a:lnSpc>
                <a:spcPct val="100000"/>
              </a:lnSpc>
              <a:spcBef>
                <a:spcPts val="225"/>
              </a:spcBef>
              <a:buClr>
                <a:schemeClr val="bg1"/>
              </a:buClr>
              <a:buSzPts val="1800"/>
              <a:buFont typeface="+mj-lt"/>
              <a:buAutoNum type="arabicPeriod"/>
            </a:pPr>
            <a:endParaRPr lang="en-ID" sz="1800" dirty="0">
              <a:solidFill>
                <a:schemeClr val="tx1"/>
              </a:solidFill>
              <a:latin typeface="Franklin Gothic Book" panose="020B0503020102020204" pitchFamily="34" charset="0"/>
              <a:cs typeface="MV Boli" panose="02000500030200090000" pitchFamily="2" charset="0"/>
            </a:endParaRPr>
          </a:p>
          <a:p>
            <a:pPr marL="257175" indent="-257175" algn="just">
              <a:lnSpc>
                <a:spcPct val="100000"/>
              </a:lnSpc>
              <a:spcBef>
                <a:spcPts val="225"/>
              </a:spcBef>
              <a:buSzPts val="1800"/>
              <a:buAutoNum type="arabicPeriod" startAt="2"/>
            </a:pPr>
            <a:r>
              <a:rPr lang="en-ID" sz="1800" b="1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Kekurangan</a:t>
            </a:r>
            <a:endParaRPr lang="en-ID" sz="1800" b="1" dirty="0">
              <a:solidFill>
                <a:schemeClr val="tx1"/>
              </a:solidFill>
              <a:latin typeface="Franklin Gothic Book" panose="020B0503020102020204" pitchFamily="34" charset="0"/>
              <a:cs typeface="MV Boli" panose="02000500030200090000" pitchFamily="2" charset="0"/>
            </a:endParaRPr>
          </a:p>
          <a:p>
            <a:pPr marL="214313" indent="-214313" algn="just">
              <a:lnSpc>
                <a:spcPct val="100000"/>
              </a:lnSpc>
              <a:spcBef>
                <a:spcPts val="225"/>
              </a:spcBef>
              <a:buSzPts val="1800"/>
              <a:buFontTx/>
              <a:buChar char="-"/>
            </a:pP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Belum user friendly,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dikarena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sebagian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besar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pengguna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Ubuntu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berasal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dari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migrasi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Windows dan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lainnya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.</a:t>
            </a:r>
          </a:p>
          <a:p>
            <a:pPr marL="214313" indent="-214313" algn="just">
              <a:lnSpc>
                <a:spcPct val="100000"/>
              </a:lnSpc>
              <a:spcBef>
                <a:spcPts val="225"/>
              </a:spcBef>
              <a:buSzPts val="1800"/>
              <a:buFontTx/>
              <a:buChar char="-"/>
            </a:pP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Tak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semua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aplikasi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windows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anda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kompatibel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dengan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wine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sehingga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aplikasi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kegemaran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anda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mungkin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tidak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bisa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digunakan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di Ubuntu.</a:t>
            </a:r>
          </a:p>
          <a:p>
            <a:pPr marL="214313" indent="-214313" algn="just">
              <a:lnSpc>
                <a:spcPct val="100000"/>
              </a:lnSpc>
              <a:spcBef>
                <a:spcPts val="225"/>
              </a:spcBef>
              <a:buSzPts val="1800"/>
              <a:buFontTx/>
              <a:buChar char="-"/>
            </a:pP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Sedikit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dikucilkan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dari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teman-teman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dikarenakan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sebagian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besar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dari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mereka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menggunakan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  <a:cs typeface="MV Boli" panose="02000500030200090000" pitchFamily="2" charset="0"/>
              </a:rPr>
              <a:t> Windows </a:t>
            </a:r>
            <a:endParaRPr lang="en-ID" sz="1200" dirty="0">
              <a:solidFill>
                <a:schemeClr val="tx1"/>
              </a:solidFill>
              <a:latin typeface="Franklin Gothic Book" panose="020B0503020102020204" pitchFamily="34" charset="0"/>
              <a:cs typeface="MV Boli" panose="02000500030200090000" pitchFamily="2" charset="0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6296430" y="5964276"/>
            <a:ext cx="411525" cy="29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just"/>
            <a:fld id="{00000000-1234-1234-1234-123412341234}" type="slidenum">
              <a:rPr lang="en">
                <a:solidFill>
                  <a:schemeClr val="tx1"/>
                </a:solidFill>
              </a:rPr>
              <a:pPr algn="just"/>
              <a:t>6</a:t>
            </a:fld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9DB12-4632-2322-AFD6-F60D44FFF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0000" y="3739518"/>
            <a:ext cx="5435100" cy="4020181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Web browsing Ubuntu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memiliki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segala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yang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dibutuhkan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untuk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menelusuri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web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dengan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cepat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dan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aman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Aplikasi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Office Ubuntu sangat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kompatibel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dengan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Microsoft Office.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Itu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berarti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Anda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dapat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membuka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dan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mengedit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file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seperti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dokumen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Word, Excel spreadsheet dan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presentasi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PowerPoint, dan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membaginya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dengan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pengguna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lainnya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dengan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cepat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dan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mudah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Musik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dan mobile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Bermain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,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membuat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dan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mengedit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MP3, streaming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musik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ke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PC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atau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ponsel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. Ubuntu punya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semua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yang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anda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butuhkan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untuk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mendengarkan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musik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Sosial dan email Ubuntu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dikemas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dengan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aplikasi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untuk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komunikasi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cepat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dan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mudah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. Dan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dengan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Thunderbird, Anda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dapat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mengakses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email Anda,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buku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alamat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dan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kalender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, </a:t>
            </a:r>
            <a:r>
              <a:rPr lang="en-ID" sz="1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dll</a:t>
            </a:r>
            <a:r>
              <a:rPr lang="en-ID" sz="1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.</a:t>
            </a:r>
          </a:p>
          <a:p>
            <a:pPr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694B3-F0BF-5235-9B20-5D7851BE659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80000" y="3110231"/>
            <a:ext cx="1320236" cy="476888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Fitur-Fitur</a:t>
            </a:r>
            <a:endParaRPr lang="en-ID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0A811-3B0E-282E-42FE-A0723353C1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tx1"/>
                </a:solidFill>
              </a:rPr>
              <a:pPr/>
              <a:t>7</a:t>
            </a:fld>
            <a:endParaRPr lang="e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2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3F8A31-6FB8-0ECA-92C8-4ECA347FD6D3}"/>
              </a:ext>
            </a:extLst>
          </p:cNvPr>
          <p:cNvSpPr/>
          <p:nvPr/>
        </p:nvSpPr>
        <p:spPr>
          <a:xfrm>
            <a:off x="1476222" y="3671880"/>
            <a:ext cx="3905556" cy="256224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</a:rPr>
              <a:t>Thank You</a:t>
            </a:r>
          </a:p>
          <a:p>
            <a:pPr algn="ctr"/>
            <a:endParaRPr lang="en-US" sz="4050" dirty="0">
              <a:ln w="0">
                <a:solidFill>
                  <a:schemeClr val="bg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arrington" panose="04040505050A02020702" pitchFamily="82" charset="0"/>
            </a:endParaRPr>
          </a:p>
          <a:p>
            <a:pPr algn="ctr"/>
            <a:endParaRPr lang="en-US" sz="4050" dirty="0">
              <a:ln w="0">
                <a:solidFill>
                  <a:schemeClr val="bg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arrington" panose="04040505050A02020702" pitchFamily="82" charset="0"/>
            </a:endParaRPr>
          </a:p>
          <a:p>
            <a:pPr algn="ctr"/>
            <a:r>
              <a:rPr lang="en-US" sz="4050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</a:rPr>
              <a:t>FOR WATCHING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4C682E6D-4272-7B8D-B35F-5E6CDF469793}"/>
              </a:ext>
            </a:extLst>
          </p:cNvPr>
          <p:cNvSpPr/>
          <p:nvPr/>
        </p:nvSpPr>
        <p:spPr>
          <a:xfrm flipH="1" flipV="1">
            <a:off x="2593848" y="4646231"/>
            <a:ext cx="1670304" cy="858312"/>
          </a:xfrm>
          <a:prstGeom prst="arc">
            <a:avLst>
              <a:gd name="adj1" fmla="val 10806057"/>
              <a:gd name="adj2" fmla="val 2067101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697</Words>
  <Application>Microsoft Office PowerPoint</Application>
  <PresentationFormat>A4 Paper (210x297 mm)</PresentationFormat>
  <Paragraphs>60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Franklin Gothic Book</vt:lpstr>
      <vt:lpstr>Calibri Light</vt:lpstr>
      <vt:lpstr>Muli</vt:lpstr>
      <vt:lpstr>Harrington</vt:lpstr>
      <vt:lpstr>Arial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Kelebihan &amp; Kekurangan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DM-09</dc:creator>
  <cp:lastModifiedBy>DM-09</cp:lastModifiedBy>
  <cp:revision>4</cp:revision>
  <dcterms:modified xsi:type="dcterms:W3CDTF">2022-06-22T03:56:42Z</dcterms:modified>
</cp:coreProperties>
</file>