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9" r:id="rId2"/>
    <p:sldId id="264" r:id="rId3"/>
    <p:sldId id="265" r:id="rId4"/>
    <p:sldId id="263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8" r:id="rId13"/>
    <p:sldId id="262" r:id="rId14"/>
  </p:sldIdLst>
  <p:sldSz cx="4297363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8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048"/>
            <a:ext cx="4297363" cy="247161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202" y="865521"/>
            <a:ext cx="2737643" cy="592593"/>
          </a:xfrm>
        </p:spPr>
        <p:txBody>
          <a:bodyPr anchor="b">
            <a:noAutofit/>
          </a:bodyPr>
          <a:lstStyle>
            <a:lvl1pPr algn="r">
              <a:defRPr sz="1904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202" y="1458113"/>
            <a:ext cx="2737643" cy="39483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2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6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2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89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6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219428"/>
            <a:ext cx="3030102" cy="1225139"/>
          </a:xfrm>
        </p:spPr>
        <p:txBody>
          <a:bodyPr anchor="ctr">
            <a:normAutofit/>
          </a:bodyPr>
          <a:lstStyle>
            <a:lvl1pPr algn="l">
              <a:defRPr sz="1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09137"/>
            <a:ext cx="3030102" cy="565474"/>
          </a:xfrm>
        </p:spPr>
        <p:txBody>
          <a:bodyPr anchor="ctr">
            <a:normAutofit/>
          </a:bodyPr>
          <a:lstStyle>
            <a:lvl1pPr marL="0" indent="0" algn="l">
              <a:buNone/>
              <a:defRPr sz="6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4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71" y="219428"/>
            <a:ext cx="2852972" cy="1087996"/>
          </a:xfrm>
        </p:spPr>
        <p:txBody>
          <a:bodyPr anchor="ctr">
            <a:normAutofit/>
          </a:bodyPr>
          <a:lstStyle>
            <a:lvl1pPr algn="l">
              <a:defRPr sz="1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1528" y="1307424"/>
            <a:ext cx="2546457" cy="13714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1163" indent="0">
              <a:buFontTx/>
              <a:buNone/>
              <a:defRPr/>
            </a:lvl2pPr>
            <a:lvl3pPr marL="322326" indent="0">
              <a:buFontTx/>
              <a:buNone/>
              <a:defRPr/>
            </a:lvl3pPr>
            <a:lvl4pPr marL="483489" indent="0">
              <a:buFontTx/>
              <a:buNone/>
              <a:defRPr/>
            </a:lvl4pPr>
            <a:lvl5pPr marL="6446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09137"/>
            <a:ext cx="3030102" cy="565474"/>
          </a:xfrm>
        </p:spPr>
        <p:txBody>
          <a:bodyPr anchor="ctr">
            <a:normAutofit/>
          </a:bodyPr>
          <a:lstStyle>
            <a:lvl1pPr marL="0" indent="0" algn="l">
              <a:buNone/>
              <a:defRPr sz="6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190995" y="284500"/>
            <a:ext cx="214868" cy="210492"/>
          </a:xfrm>
          <a:prstGeom prst="rect">
            <a:avLst/>
          </a:prstGeom>
        </p:spPr>
        <p:txBody>
          <a:bodyPr vert="horz" lIns="32230" tIns="16115" rIns="32230" bIns="16115" rtlCol="0" anchor="ctr">
            <a:noAutofit/>
          </a:bodyPr>
          <a:lstStyle/>
          <a:p>
            <a:pPr lvl="0"/>
            <a:r>
              <a:rPr lang="en-US" sz="2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4555" y="1039027"/>
            <a:ext cx="214868" cy="210492"/>
          </a:xfrm>
          <a:prstGeom prst="rect">
            <a:avLst/>
          </a:prstGeom>
        </p:spPr>
        <p:txBody>
          <a:bodyPr vert="horz" lIns="32230" tIns="16115" rIns="32230" bIns="16115" rtlCol="0" anchor="ctr">
            <a:noAutofit/>
          </a:bodyPr>
          <a:lstStyle/>
          <a:p>
            <a:pPr lvl="0"/>
            <a:r>
              <a:rPr lang="en-US" sz="2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63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5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695426"/>
            <a:ext cx="3030102" cy="934246"/>
          </a:xfrm>
        </p:spPr>
        <p:txBody>
          <a:bodyPr anchor="b">
            <a:normAutofit/>
          </a:bodyPr>
          <a:lstStyle>
            <a:lvl1pPr algn="l">
              <a:defRPr sz="1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29672"/>
            <a:ext cx="3030102" cy="544939"/>
          </a:xfrm>
        </p:spPr>
        <p:txBody>
          <a:bodyPr anchor="t">
            <a:normAutofit/>
          </a:bodyPr>
          <a:lstStyle>
            <a:lvl1pPr marL="0" indent="0" algn="l">
              <a:buNone/>
              <a:defRPr sz="6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93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71" y="219428"/>
            <a:ext cx="2852972" cy="1087996"/>
          </a:xfrm>
        </p:spPr>
        <p:txBody>
          <a:bodyPr anchor="ctr">
            <a:normAutofit/>
          </a:bodyPr>
          <a:lstStyle>
            <a:lvl1pPr algn="l">
              <a:defRPr sz="1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8742" y="1444566"/>
            <a:ext cx="3030102" cy="18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8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1163" indent="0">
              <a:buFontTx/>
              <a:buNone/>
              <a:defRPr/>
            </a:lvl2pPr>
            <a:lvl3pPr marL="322326" indent="0">
              <a:buFontTx/>
              <a:buNone/>
              <a:defRPr/>
            </a:lvl3pPr>
            <a:lvl4pPr marL="483489" indent="0">
              <a:buFontTx/>
              <a:buNone/>
              <a:defRPr/>
            </a:lvl4pPr>
            <a:lvl5pPr marL="6446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29672"/>
            <a:ext cx="3030102" cy="544939"/>
          </a:xfrm>
        </p:spPr>
        <p:txBody>
          <a:bodyPr anchor="t">
            <a:normAutofit/>
          </a:bodyPr>
          <a:lstStyle>
            <a:lvl1pPr marL="0" indent="0" algn="l">
              <a:buNone/>
              <a:defRPr sz="6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190995" y="284500"/>
            <a:ext cx="214868" cy="210492"/>
          </a:xfrm>
          <a:prstGeom prst="rect">
            <a:avLst/>
          </a:prstGeom>
        </p:spPr>
        <p:txBody>
          <a:bodyPr vert="horz" lIns="32230" tIns="16115" rIns="32230" bIns="16115" rtlCol="0" anchor="ctr">
            <a:noAutofit/>
          </a:bodyPr>
          <a:lstStyle/>
          <a:p>
            <a:pPr lvl="0"/>
            <a:r>
              <a:rPr lang="en-US" sz="2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4555" y="1039027"/>
            <a:ext cx="214868" cy="210492"/>
          </a:xfrm>
          <a:prstGeom prst="rect">
            <a:avLst/>
          </a:prstGeom>
        </p:spPr>
        <p:txBody>
          <a:bodyPr vert="horz" lIns="32230" tIns="16115" rIns="32230" bIns="16115" rtlCol="0" anchor="ctr">
            <a:noAutofit/>
          </a:bodyPr>
          <a:lstStyle/>
          <a:p>
            <a:pPr lvl="0"/>
            <a:r>
              <a:rPr lang="en-US" sz="2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618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7" y="219428"/>
            <a:ext cx="3027118" cy="1087996"/>
          </a:xfrm>
        </p:spPr>
        <p:txBody>
          <a:bodyPr anchor="ctr">
            <a:normAutofit/>
          </a:bodyPr>
          <a:lstStyle>
            <a:lvl1pPr algn="l">
              <a:defRPr sz="1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8742" y="1444566"/>
            <a:ext cx="3030102" cy="18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846">
                <a:solidFill>
                  <a:schemeClr val="accent1"/>
                </a:solidFill>
              </a:defRPr>
            </a:lvl1pPr>
            <a:lvl2pPr marL="161163" indent="0">
              <a:buFontTx/>
              <a:buNone/>
              <a:defRPr/>
            </a:lvl2pPr>
            <a:lvl3pPr marL="322326" indent="0">
              <a:buFontTx/>
              <a:buNone/>
              <a:defRPr/>
            </a:lvl3pPr>
            <a:lvl4pPr marL="483489" indent="0">
              <a:buFontTx/>
              <a:buNone/>
              <a:defRPr/>
            </a:lvl4pPr>
            <a:lvl5pPr marL="6446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29672"/>
            <a:ext cx="3030102" cy="544939"/>
          </a:xfrm>
        </p:spPr>
        <p:txBody>
          <a:bodyPr anchor="t">
            <a:normAutofit/>
          </a:bodyPr>
          <a:lstStyle>
            <a:lvl1pPr marL="0" indent="0" algn="l">
              <a:buNone/>
              <a:defRPr sz="6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874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53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8398" y="219427"/>
            <a:ext cx="459888" cy="18902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43" y="219428"/>
            <a:ext cx="2488519" cy="1890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2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2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972187"/>
            <a:ext cx="3030102" cy="657485"/>
          </a:xfrm>
        </p:spPr>
        <p:txBody>
          <a:bodyPr anchor="b"/>
          <a:lstStyle>
            <a:lvl1pPr algn="l">
              <a:defRPr sz="1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1629672"/>
            <a:ext cx="3030102" cy="309704"/>
          </a:xfrm>
        </p:spPr>
        <p:txBody>
          <a:bodyPr anchor="t"/>
          <a:lstStyle>
            <a:lvl1pPr marL="0" indent="0" algn="l">
              <a:buNone/>
              <a:defRPr sz="7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116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322326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83489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644652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80581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9669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1128141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289304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0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43" y="777712"/>
            <a:ext cx="1474764" cy="1396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082" y="777712"/>
            <a:ext cx="1474763" cy="1396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6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83" y="777854"/>
            <a:ext cx="1475323" cy="207428"/>
          </a:xfrm>
        </p:spPr>
        <p:txBody>
          <a:bodyPr anchor="b">
            <a:noAutofit/>
          </a:bodyPr>
          <a:lstStyle>
            <a:lvl1pPr marL="0" indent="0">
              <a:buNone/>
              <a:defRPr sz="846" b="0"/>
            </a:lvl1pPr>
            <a:lvl2pPr marL="161163" indent="0">
              <a:buNone/>
              <a:defRPr sz="705" b="1"/>
            </a:lvl2pPr>
            <a:lvl3pPr marL="322326" indent="0">
              <a:buNone/>
              <a:defRPr sz="635" b="1"/>
            </a:lvl3pPr>
            <a:lvl4pPr marL="483489" indent="0">
              <a:buNone/>
              <a:defRPr sz="564" b="1"/>
            </a:lvl4pPr>
            <a:lvl5pPr marL="644652" indent="0">
              <a:buNone/>
              <a:defRPr sz="564" b="1"/>
            </a:lvl5pPr>
            <a:lvl6pPr marL="805815" indent="0">
              <a:buNone/>
              <a:defRPr sz="564" b="1"/>
            </a:lvl6pPr>
            <a:lvl7pPr marL="966978" indent="0">
              <a:buNone/>
              <a:defRPr sz="564" b="1"/>
            </a:lvl7pPr>
            <a:lvl8pPr marL="1128141" indent="0">
              <a:buNone/>
              <a:defRPr sz="564" b="1"/>
            </a:lvl8pPr>
            <a:lvl9pPr marL="1289304" indent="0">
              <a:buNone/>
              <a:defRPr sz="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183" y="985282"/>
            <a:ext cx="1475323" cy="11893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93522" y="777854"/>
            <a:ext cx="1475322" cy="207428"/>
          </a:xfrm>
        </p:spPr>
        <p:txBody>
          <a:bodyPr anchor="b">
            <a:noAutofit/>
          </a:bodyPr>
          <a:lstStyle>
            <a:lvl1pPr marL="0" indent="0">
              <a:buNone/>
              <a:defRPr sz="846" b="0"/>
            </a:lvl1pPr>
            <a:lvl2pPr marL="161163" indent="0">
              <a:buNone/>
              <a:defRPr sz="705" b="1"/>
            </a:lvl2pPr>
            <a:lvl3pPr marL="322326" indent="0">
              <a:buNone/>
              <a:defRPr sz="635" b="1"/>
            </a:lvl3pPr>
            <a:lvl4pPr marL="483489" indent="0">
              <a:buNone/>
              <a:defRPr sz="564" b="1"/>
            </a:lvl4pPr>
            <a:lvl5pPr marL="644652" indent="0">
              <a:buNone/>
              <a:defRPr sz="564" b="1"/>
            </a:lvl5pPr>
            <a:lvl6pPr marL="805815" indent="0">
              <a:buNone/>
              <a:defRPr sz="564" b="1"/>
            </a:lvl6pPr>
            <a:lvl7pPr marL="966978" indent="0">
              <a:buNone/>
              <a:defRPr sz="564" b="1"/>
            </a:lvl7pPr>
            <a:lvl8pPr marL="1128141" indent="0">
              <a:buNone/>
              <a:defRPr sz="564" b="1"/>
            </a:lvl8pPr>
            <a:lvl9pPr marL="1289304" indent="0">
              <a:buNone/>
              <a:defRPr sz="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93523" y="985282"/>
            <a:ext cx="1475321" cy="11893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6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219428"/>
            <a:ext cx="3030102" cy="4754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7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6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539428"/>
            <a:ext cx="1358621" cy="460189"/>
          </a:xfrm>
        </p:spPr>
        <p:txBody>
          <a:bodyPr anchor="b">
            <a:normAutofit/>
          </a:bodyPr>
          <a:lstStyle>
            <a:lvl1pPr>
              <a:defRPr sz="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939" y="185349"/>
            <a:ext cx="1590906" cy="19892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43" y="999617"/>
            <a:ext cx="1358621" cy="930282"/>
          </a:xfrm>
        </p:spPr>
        <p:txBody>
          <a:bodyPr>
            <a:normAutofit/>
          </a:bodyPr>
          <a:lstStyle>
            <a:lvl1pPr marL="0" indent="0">
              <a:buNone/>
              <a:defRPr sz="493"/>
            </a:lvl1pPr>
            <a:lvl2pPr marL="161115" indent="0">
              <a:buNone/>
              <a:defRPr sz="493"/>
            </a:lvl2pPr>
            <a:lvl3pPr marL="322229" indent="0">
              <a:buNone/>
              <a:defRPr sz="423"/>
            </a:lvl3pPr>
            <a:lvl4pPr marL="483344" indent="0">
              <a:buNone/>
              <a:defRPr sz="353"/>
            </a:lvl4pPr>
            <a:lvl5pPr marL="644458" indent="0">
              <a:buNone/>
              <a:defRPr sz="353"/>
            </a:lvl5pPr>
            <a:lvl6pPr marL="805573" indent="0">
              <a:buNone/>
              <a:defRPr sz="353"/>
            </a:lvl6pPr>
            <a:lvl7pPr marL="966688" indent="0">
              <a:buNone/>
              <a:defRPr sz="353"/>
            </a:lvl7pPr>
            <a:lvl8pPr marL="1127803" indent="0">
              <a:buNone/>
              <a:defRPr sz="353"/>
            </a:lvl8pPr>
            <a:lvl9pPr marL="1288917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9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3" y="1727994"/>
            <a:ext cx="3030102" cy="203999"/>
          </a:xfrm>
        </p:spPr>
        <p:txBody>
          <a:bodyPr anchor="b">
            <a:normAutofit/>
          </a:bodyPr>
          <a:lstStyle>
            <a:lvl1pPr algn="l">
              <a:defRPr sz="8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43" y="219428"/>
            <a:ext cx="3030102" cy="1384281"/>
          </a:xfrm>
        </p:spPr>
        <p:txBody>
          <a:bodyPr anchor="t">
            <a:normAutofit/>
          </a:bodyPr>
          <a:lstStyle>
            <a:lvl1pPr marL="0" indent="0" algn="ctr">
              <a:buNone/>
              <a:defRPr sz="564"/>
            </a:lvl1pPr>
            <a:lvl2pPr marL="161163" indent="0">
              <a:buNone/>
              <a:defRPr sz="564"/>
            </a:lvl2pPr>
            <a:lvl3pPr marL="322326" indent="0">
              <a:buNone/>
              <a:defRPr sz="564"/>
            </a:lvl3pPr>
            <a:lvl4pPr marL="483489" indent="0">
              <a:buNone/>
              <a:defRPr sz="564"/>
            </a:lvl4pPr>
            <a:lvl5pPr marL="644652" indent="0">
              <a:buNone/>
              <a:defRPr sz="564"/>
            </a:lvl5pPr>
            <a:lvl6pPr marL="805815" indent="0">
              <a:buNone/>
              <a:defRPr sz="564"/>
            </a:lvl6pPr>
            <a:lvl7pPr marL="966978" indent="0">
              <a:buNone/>
              <a:defRPr sz="564"/>
            </a:lvl7pPr>
            <a:lvl8pPr marL="1128141" indent="0">
              <a:buNone/>
              <a:defRPr sz="564"/>
            </a:lvl8pPr>
            <a:lvl9pPr marL="1289304" indent="0">
              <a:buNone/>
              <a:defRPr sz="5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43" y="1931994"/>
            <a:ext cx="3030102" cy="242617"/>
          </a:xfrm>
        </p:spPr>
        <p:txBody>
          <a:bodyPr>
            <a:normAutofit/>
          </a:bodyPr>
          <a:lstStyle>
            <a:lvl1pPr marL="0" indent="0">
              <a:buNone/>
              <a:defRPr sz="423"/>
            </a:lvl1pPr>
            <a:lvl2pPr marL="161163" indent="0">
              <a:buNone/>
              <a:defRPr sz="423"/>
            </a:lvl2pPr>
            <a:lvl3pPr marL="322326" indent="0">
              <a:buNone/>
              <a:defRPr sz="353"/>
            </a:lvl3pPr>
            <a:lvl4pPr marL="483489" indent="0">
              <a:buNone/>
              <a:defRPr sz="317"/>
            </a:lvl4pPr>
            <a:lvl5pPr marL="644652" indent="0">
              <a:buNone/>
              <a:defRPr sz="317"/>
            </a:lvl5pPr>
            <a:lvl6pPr marL="805815" indent="0">
              <a:buNone/>
              <a:defRPr sz="317"/>
            </a:lvl6pPr>
            <a:lvl7pPr marL="966978" indent="0">
              <a:buNone/>
              <a:defRPr sz="317"/>
            </a:lvl7pPr>
            <a:lvl8pPr marL="1128141" indent="0">
              <a:buNone/>
              <a:defRPr sz="317"/>
            </a:lvl8pPr>
            <a:lvl9pPr marL="1289304" indent="0">
              <a:buNone/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418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048"/>
            <a:ext cx="4297363" cy="247161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43" y="219428"/>
            <a:ext cx="3030102" cy="475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43" y="777712"/>
            <a:ext cx="3030102" cy="13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9622" y="2174611"/>
            <a:ext cx="321435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CBA2-C4F9-43C2-89FA-A5F231DD2A09}" type="datetimeFigureOut">
              <a:rPr lang="en-ID" smtClean="0"/>
              <a:t>14/07/2022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43" y="2174611"/>
            <a:ext cx="2219744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986" y="2174611"/>
            <a:ext cx="240859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7">
                <a:solidFill>
                  <a:schemeClr val="accent1"/>
                </a:solidFill>
              </a:defRPr>
            </a:lvl1pPr>
          </a:lstStyle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8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161163" rtl="0" eaLnBrk="1" latinLnBrk="0" hangingPunct="1">
        <a:spcBef>
          <a:spcPct val="0"/>
        </a:spcBef>
        <a:buNone/>
        <a:defRPr sz="126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0872" indent="-12087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1890" indent="-100727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02908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4071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5234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86397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47560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08723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69886" indent="-80582" algn="l" defTabSz="161163" rtl="0" eaLnBrk="1" latinLnBrk="0" hangingPunct="1">
        <a:spcBef>
          <a:spcPts val="35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1pPr>
      <a:lvl2pPr marL="161163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2pPr>
      <a:lvl3pPr marL="322326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3pPr>
      <a:lvl4pPr marL="483489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4pPr>
      <a:lvl5pPr marL="644652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5pPr>
      <a:lvl6pPr marL="805815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6pPr>
      <a:lvl7pPr marL="966978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7pPr>
      <a:lvl8pPr marL="1128141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8pPr>
      <a:lvl9pPr marL="1289304" algn="l" defTabSz="161163" rtl="0" eaLnBrk="1" latinLnBrk="0" hangingPunct="1">
        <a:defRPr sz="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FC58DA-BB47-6E84-823E-DD8A62FE8E12}"/>
              </a:ext>
            </a:extLst>
          </p:cNvPr>
          <p:cNvSpPr txBox="1"/>
          <p:nvPr/>
        </p:nvSpPr>
        <p:spPr>
          <a:xfrm>
            <a:off x="185736" y="275412"/>
            <a:ext cx="4000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1" dirty="0">
                <a:solidFill>
                  <a:schemeClr val="accent1"/>
                </a:solidFill>
              </a:rPr>
              <a:t>STUDI KASUS FAKTOR PENYEBAB KECELAKAAN LALU LINTAS PADA TIKUNGAN TAJAM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701E-C868-0790-E00E-03C29D644D70}"/>
              </a:ext>
            </a:extLst>
          </p:cNvPr>
          <p:cNvSpPr txBox="1"/>
          <p:nvPr/>
        </p:nvSpPr>
        <p:spPr>
          <a:xfrm>
            <a:off x="938211" y="1681955"/>
            <a:ext cx="11430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Abdullah </a:t>
            </a:r>
            <a:r>
              <a:rPr lang="en-US" sz="700" dirty="0" err="1"/>
              <a:t>Qa’id</a:t>
            </a:r>
            <a:r>
              <a:rPr lang="en-US" sz="700" dirty="0"/>
              <a:t> </a:t>
            </a:r>
            <a:r>
              <a:rPr lang="en-US" sz="700" dirty="0" err="1"/>
              <a:t>Mu’aadz</a:t>
            </a:r>
            <a:r>
              <a:rPr lang="en-US" sz="700" dirty="0"/>
              <a:t> </a:t>
            </a:r>
            <a:endParaRPr lang="en-ID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63588-B983-4104-FE30-375FB13118B3}"/>
              </a:ext>
            </a:extLst>
          </p:cNvPr>
          <p:cNvSpPr txBox="1"/>
          <p:nvPr/>
        </p:nvSpPr>
        <p:spPr>
          <a:xfrm>
            <a:off x="2148681" y="1681954"/>
            <a:ext cx="11430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 </a:t>
            </a:r>
            <a:r>
              <a:rPr lang="en-US" sz="700" dirty="0" err="1"/>
              <a:t>Tsani</a:t>
            </a:r>
            <a:r>
              <a:rPr lang="en-US" sz="700" dirty="0"/>
              <a:t> Nur </a:t>
            </a:r>
            <a:r>
              <a:rPr lang="en-US" sz="700" dirty="0" err="1"/>
              <a:t>Ramdhan</a:t>
            </a:r>
            <a:endParaRPr lang="en-ID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3BAEE-C468-4C3B-DDCA-67BF446E5B54}"/>
              </a:ext>
            </a:extLst>
          </p:cNvPr>
          <p:cNvSpPr txBox="1"/>
          <p:nvPr/>
        </p:nvSpPr>
        <p:spPr>
          <a:xfrm>
            <a:off x="566736" y="1681954"/>
            <a:ext cx="495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Karya</a:t>
            </a:r>
            <a:r>
              <a:rPr lang="en-US" sz="700" dirty="0"/>
              <a:t> :</a:t>
            </a:r>
            <a:endParaRPr lang="en-ID" sz="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70525-C7E5-0E6E-D07E-EF7B4B7B313B}"/>
              </a:ext>
            </a:extLst>
          </p:cNvPr>
          <p:cNvCxnSpPr>
            <a:cxnSpLocks/>
          </p:cNvCxnSpPr>
          <p:nvPr/>
        </p:nvCxnSpPr>
        <p:spPr>
          <a:xfrm>
            <a:off x="2120103" y="1633538"/>
            <a:ext cx="0" cy="328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6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AE1-0B56-FD5F-B662-8FD7410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81" y="267562"/>
            <a:ext cx="1662513" cy="380675"/>
          </a:xfrm>
        </p:spPr>
        <p:txBody>
          <a:bodyPr>
            <a:normAutofit/>
          </a:bodyPr>
          <a:lstStyle/>
          <a:p>
            <a:r>
              <a:rPr lang="en-US" dirty="0">
                <a:latin typeface="PT Serif" panose="020A0603040505020204" pitchFamily="18" charset="0"/>
              </a:rPr>
              <a:t>Caracter (char)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1674-61FB-5E07-0A4D-FE07C558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3" y="696604"/>
            <a:ext cx="3291604" cy="9356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990" dirty="0">
                <a:latin typeface="PT Serif" panose="020A0603040505020204" pitchFamily="18" charset="0"/>
              </a:rPr>
              <a:t>Character </a:t>
            </a:r>
            <a:r>
              <a:rPr lang="en-US" sz="990" dirty="0" err="1">
                <a:latin typeface="PT Serif" panose="020A0603040505020204" pitchFamily="18" charset="0"/>
              </a:rPr>
              <a:t>merupakan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tipe</a:t>
            </a:r>
            <a:r>
              <a:rPr lang="en-US" sz="990" dirty="0">
                <a:latin typeface="PT Serif" panose="020A0603040505020204" pitchFamily="18" charset="0"/>
              </a:rPr>
              <a:t> data yang di </a:t>
            </a:r>
            <a:r>
              <a:rPr lang="en-US" sz="990" dirty="0" err="1">
                <a:latin typeface="PT Serif" panose="020A0603040505020204" pitchFamily="18" charset="0"/>
              </a:rPr>
              <a:t>manfaatkan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untuk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menyimpan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satu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huruf</a:t>
            </a:r>
            <a:r>
              <a:rPr lang="en-US" sz="990" dirty="0">
                <a:latin typeface="PT Serif" panose="020A0603040505020204" pitchFamily="18" charset="0"/>
              </a:rPr>
              <a:t>, </a:t>
            </a:r>
            <a:r>
              <a:rPr lang="en-US" sz="990" dirty="0" err="1">
                <a:latin typeface="PT Serif" panose="020A0603040505020204" pitchFamily="18" charset="0"/>
              </a:rPr>
              <a:t>angka</a:t>
            </a:r>
            <a:r>
              <a:rPr lang="en-US" sz="990" dirty="0">
                <a:latin typeface="PT Serif" panose="020A0603040505020204" pitchFamily="18" charset="0"/>
              </a:rPr>
              <a:t>, </a:t>
            </a:r>
            <a:r>
              <a:rPr lang="en-US" sz="990" dirty="0" err="1">
                <a:latin typeface="PT Serif" panose="020A0603040505020204" pitchFamily="18" charset="0"/>
              </a:rPr>
              <a:t>tanda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baca</a:t>
            </a:r>
            <a:r>
              <a:rPr lang="en-US" sz="990" dirty="0">
                <a:latin typeface="PT Serif" panose="020A0603040505020204" pitchFamily="18" charset="0"/>
              </a:rPr>
              <a:t>, symbol, </a:t>
            </a:r>
            <a:r>
              <a:rPr lang="en-US" sz="990" dirty="0" err="1">
                <a:latin typeface="PT Serif" panose="020A0603040505020204" pitchFamily="18" charset="0"/>
              </a:rPr>
              <a:t>atau</a:t>
            </a:r>
            <a:r>
              <a:rPr lang="en-US" sz="990" dirty="0">
                <a:latin typeface="PT Serif" panose="020A0603040505020204" pitchFamily="18" charset="0"/>
              </a:rPr>
              <a:t> space </a:t>
            </a:r>
            <a:r>
              <a:rPr lang="en-US" sz="990" dirty="0" err="1">
                <a:latin typeface="PT Serif" panose="020A0603040505020204" pitchFamily="18" charset="0"/>
              </a:rPr>
              <a:t>kosong</a:t>
            </a:r>
            <a:r>
              <a:rPr lang="en-US" sz="990" dirty="0">
                <a:latin typeface="PT Serif" panose="020A0603040505020204" pitchFamily="18" charset="0"/>
              </a:rPr>
              <a:t>. </a:t>
            </a:r>
            <a:r>
              <a:rPr lang="en-US" sz="990" dirty="0" err="1">
                <a:latin typeface="PT Serif" panose="020A0603040505020204" pitchFamily="18" charset="0"/>
              </a:rPr>
              <a:t>Umumnya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digunakan</a:t>
            </a:r>
            <a:r>
              <a:rPr lang="en-US" sz="990" dirty="0">
                <a:latin typeface="PT Serif" panose="020A0603040505020204" pitchFamily="18" charset="0"/>
              </a:rPr>
              <a:t> pada </a:t>
            </a:r>
            <a:r>
              <a:rPr lang="en-US" sz="990" dirty="0" err="1">
                <a:latin typeface="PT Serif" panose="020A0603040505020204" pitchFamily="18" charset="0"/>
              </a:rPr>
              <a:t>berbagai</a:t>
            </a:r>
            <a:r>
              <a:rPr lang="en-US" sz="990" dirty="0">
                <a:latin typeface="PT Serif" panose="020A0603040505020204" pitchFamily="18" charset="0"/>
              </a:rPr>
              <a:t> Bahasa </a:t>
            </a:r>
            <a:r>
              <a:rPr lang="en-US" sz="990" dirty="0" err="1">
                <a:latin typeface="PT Serif" panose="020A0603040505020204" pitchFamily="18" charset="0"/>
              </a:rPr>
              <a:t>pemrograman</a:t>
            </a:r>
            <a:r>
              <a:rPr lang="en-US" sz="990" dirty="0">
                <a:latin typeface="PT Serif" panose="020A0603040505020204" pitchFamily="18" charset="0"/>
              </a:rPr>
              <a:t> di </a:t>
            </a:r>
            <a:r>
              <a:rPr lang="en-US" sz="990" dirty="0" err="1">
                <a:latin typeface="PT Serif" panose="020A0603040505020204" pitchFamily="18" charset="0"/>
              </a:rPr>
              <a:t>banyak</a:t>
            </a:r>
            <a:r>
              <a:rPr lang="en-US" sz="990" dirty="0">
                <a:latin typeface="PT Serif" panose="020A0603040505020204" pitchFamily="18" charset="0"/>
              </a:rPr>
              <a:t> computer modern.</a:t>
            </a:r>
            <a:endParaRPr lang="en-ID" sz="99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1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AE1-0B56-FD5F-B662-8FD7410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74" y="306729"/>
            <a:ext cx="977101" cy="306870"/>
          </a:xfrm>
        </p:spPr>
        <p:txBody>
          <a:bodyPr>
            <a:normAutofit/>
          </a:bodyPr>
          <a:lstStyle/>
          <a:p>
            <a:r>
              <a:rPr lang="en-US" dirty="0">
                <a:latin typeface="PT Serif" panose="020A0603040505020204" pitchFamily="18" charset="0"/>
              </a:rPr>
              <a:t>Boolean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1674-61FB-5E07-0A4D-FE07C558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00" y="683047"/>
            <a:ext cx="3285377" cy="983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990" b="0" i="0" dirty="0" err="1">
                <a:effectLst/>
                <a:latin typeface="PT Serif" panose="020A0603040505020204" pitchFamily="18" charset="0"/>
              </a:rPr>
              <a:t>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data </a:t>
            </a:r>
            <a:r>
              <a:rPr lang="en-ID" sz="990" b="0" i="1" dirty="0" err="1">
                <a:effectLst/>
                <a:latin typeface="PT Serif" panose="020A0603040505020204" pitchFamily="18" charset="0"/>
              </a:rPr>
              <a:t>boolean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merupakan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yang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memiliki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dua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nilai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yaitu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benar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(</a:t>
            </a:r>
            <a:r>
              <a:rPr lang="en-ID" sz="990" b="0" i="1" dirty="0">
                <a:effectLst/>
                <a:latin typeface="PT Serif" panose="020A0603040505020204" pitchFamily="18" charset="0"/>
              </a:rPr>
              <a:t>true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)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atau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salah (</a:t>
            </a:r>
            <a:r>
              <a:rPr lang="en-ID" sz="990" b="0" i="1" dirty="0">
                <a:effectLst/>
                <a:latin typeface="PT Serif" panose="020A0603040505020204" pitchFamily="18" charset="0"/>
              </a:rPr>
              <a:t>false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). Nilai yang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digunakan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pada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ini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sangat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penting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dalam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mengambil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keputusan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suatu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kejadian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tertentu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.</a:t>
            </a:r>
            <a:endParaRPr lang="en-ID" sz="99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0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8AE728-EBA4-20DF-E3BF-2A7888E3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74" y="306729"/>
            <a:ext cx="977101" cy="306870"/>
          </a:xfrm>
        </p:spPr>
        <p:txBody>
          <a:bodyPr>
            <a:normAutofit/>
          </a:bodyPr>
          <a:lstStyle/>
          <a:p>
            <a:r>
              <a:rPr lang="en-US" dirty="0">
                <a:latin typeface="PT Serif" panose="020A0603040505020204" pitchFamily="18" charset="0"/>
              </a:rPr>
              <a:t>String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3C8EEE-5465-4BAE-E91F-2D4079F1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00" y="683046"/>
            <a:ext cx="3285377" cy="1602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990" b="0" i="0" dirty="0">
                <a:effectLst/>
                <a:latin typeface="PT Serif" panose="020A0603040505020204" pitchFamily="18" charset="0"/>
              </a:rPr>
              <a:t>Array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adalah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data yang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berisi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sekumpulan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variable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bertipe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sama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. Jadi,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jika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kamu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melihat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sekumpulan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data yang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bertipe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berbeda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,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berarti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itu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0" dirty="0" err="1">
                <a:effectLst/>
                <a:latin typeface="PT Serif" panose="020A0603040505020204" pitchFamily="18" charset="0"/>
              </a:rPr>
              <a:t>bukan</a:t>
            </a:r>
            <a:r>
              <a:rPr lang="en-ID" sz="99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990" b="0" i="1" dirty="0">
                <a:effectLst/>
                <a:latin typeface="PT Serif" panose="020A0603040505020204" pitchFamily="18" charset="0"/>
              </a:rPr>
              <a:t>array.</a:t>
            </a:r>
          </a:p>
          <a:p>
            <a:pPr marL="0" indent="0" algn="just">
              <a:buNone/>
            </a:pPr>
            <a:endParaRPr lang="en-ID" sz="200" i="1" dirty="0">
              <a:latin typeface="PT Serif" panose="020A0603040505020204" pitchFamily="18" charset="0"/>
            </a:endParaRPr>
          </a:p>
          <a:p>
            <a:pPr marL="0" indent="0" algn="just">
              <a:buNone/>
            </a:pPr>
            <a:r>
              <a:rPr lang="en-ID" sz="990" dirty="0" err="1">
                <a:latin typeface="PT Serif" panose="020A0603040505020204" pitchFamily="18" charset="0"/>
              </a:rPr>
              <a:t>Contoh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nya</a:t>
            </a:r>
            <a:r>
              <a:rPr lang="en-ID" sz="990" dirty="0">
                <a:latin typeface="PT Serif" panose="020A0603040505020204" pitchFamily="18" charset="0"/>
              </a:rPr>
              <a:t>, missal </a:t>
            </a:r>
            <a:r>
              <a:rPr lang="en-ID" sz="990" dirty="0" err="1">
                <a:latin typeface="PT Serif" panose="020A0603040505020204" pitchFamily="18" charset="0"/>
              </a:rPr>
              <a:t>kan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kamu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menyimpan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nilai</a:t>
            </a:r>
            <a:r>
              <a:rPr lang="en-ID" sz="990" dirty="0">
                <a:latin typeface="PT Serif" panose="020A0603040505020204" pitchFamily="18" charset="0"/>
              </a:rPr>
              <a:t> “C”, “D”, “E”, “F”, dan “G” pada </a:t>
            </a:r>
            <a:r>
              <a:rPr lang="en-ID" sz="990" dirty="0" err="1">
                <a:latin typeface="PT Serif" panose="020A0603040505020204" pitchFamily="18" charset="0"/>
              </a:rPr>
              <a:t>suatu</a:t>
            </a:r>
            <a:r>
              <a:rPr lang="en-ID" sz="990" dirty="0">
                <a:latin typeface="PT Serif" panose="020A0603040505020204" pitchFamily="18" charset="0"/>
              </a:rPr>
              <a:t> variable yang </a:t>
            </a:r>
            <a:r>
              <a:rPr lang="en-ID" sz="990" dirty="0" err="1">
                <a:latin typeface="PT Serif" panose="020A0603040505020204" pitchFamily="18" charset="0"/>
              </a:rPr>
              <a:t>bertipe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i="1" dirty="0">
                <a:latin typeface="PT Serif" panose="020A0603040505020204" pitchFamily="18" charset="0"/>
              </a:rPr>
              <a:t>Array. </a:t>
            </a:r>
            <a:r>
              <a:rPr lang="en-ID" sz="990" dirty="0" err="1">
                <a:latin typeface="PT Serif" panose="020A0603040505020204" pitchFamily="18" charset="0"/>
              </a:rPr>
              <a:t>Berarti</a:t>
            </a:r>
            <a:r>
              <a:rPr lang="en-ID" sz="990" dirty="0">
                <a:latin typeface="PT Serif" panose="020A0603040505020204" pitchFamily="18" charset="0"/>
              </a:rPr>
              <a:t>, </a:t>
            </a:r>
            <a:r>
              <a:rPr lang="en-ID" sz="990" dirty="0" err="1">
                <a:latin typeface="PT Serif" panose="020A0603040505020204" pitchFamily="18" charset="0"/>
              </a:rPr>
              <a:t>kumpulan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nilai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tersebut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bisa</a:t>
            </a:r>
            <a:r>
              <a:rPr lang="en-ID" sz="990" dirty="0">
                <a:latin typeface="PT Serif" panose="020A0603040505020204" pitchFamily="18" charset="0"/>
              </a:rPr>
              <a:t> juga </a:t>
            </a:r>
            <a:r>
              <a:rPr lang="en-ID" sz="990" dirty="0" err="1">
                <a:latin typeface="PT Serif" panose="020A0603040505020204" pitchFamily="18" charset="0"/>
              </a:rPr>
              <a:t>disebut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i="1" dirty="0">
                <a:latin typeface="PT Serif" panose="020A0603040505020204" pitchFamily="18" charset="0"/>
              </a:rPr>
              <a:t>Array of Characters </a:t>
            </a:r>
            <a:r>
              <a:rPr lang="en-ID" sz="990" dirty="0">
                <a:latin typeface="PT Serif" panose="020A0603040505020204" pitchFamily="18" charset="0"/>
              </a:rPr>
              <a:t>. </a:t>
            </a:r>
            <a:r>
              <a:rPr lang="en-ID" sz="990" dirty="0" err="1">
                <a:latin typeface="PT Serif" panose="020A0603040505020204" pitchFamily="18" charset="0"/>
              </a:rPr>
              <a:t>Sebab</a:t>
            </a:r>
            <a:r>
              <a:rPr lang="en-ID" sz="990" dirty="0">
                <a:latin typeface="PT Serif" panose="020A0603040505020204" pitchFamily="18" charset="0"/>
              </a:rPr>
              <a:t>, </a:t>
            </a:r>
            <a:r>
              <a:rPr lang="en-ID" sz="990" dirty="0" err="1">
                <a:latin typeface="PT Serif" panose="020A0603040505020204" pitchFamily="18" charset="0"/>
              </a:rPr>
              <a:t>nilai</a:t>
            </a:r>
            <a:r>
              <a:rPr lang="en-ID" sz="990" dirty="0">
                <a:latin typeface="PT Serif" panose="020A0603040505020204" pitchFamily="18" charset="0"/>
              </a:rPr>
              <a:t> “C” </a:t>
            </a:r>
            <a:r>
              <a:rPr lang="en-ID" sz="990" dirty="0" err="1">
                <a:latin typeface="PT Serif" panose="020A0603040505020204" pitchFamily="18" charset="0"/>
              </a:rPr>
              <a:t>hingga</a:t>
            </a:r>
            <a:r>
              <a:rPr lang="en-ID" sz="990" dirty="0">
                <a:latin typeface="PT Serif" panose="020A0603040505020204" pitchFamily="18" charset="0"/>
              </a:rPr>
              <a:t> “G” </a:t>
            </a:r>
            <a:r>
              <a:rPr lang="en-ID" sz="990" dirty="0" err="1">
                <a:latin typeface="PT Serif" panose="020A0603040505020204" pitchFamily="18" charset="0"/>
              </a:rPr>
              <a:t>merupakan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nilai</a:t>
            </a:r>
            <a:r>
              <a:rPr lang="en-ID" sz="990" dirty="0">
                <a:latin typeface="PT Serif" panose="020A0603040505020204" pitchFamily="18" charset="0"/>
              </a:rPr>
              <a:t> yang </a:t>
            </a:r>
            <a:r>
              <a:rPr lang="en-ID" sz="990" dirty="0" err="1">
                <a:latin typeface="PT Serif" panose="020A0603040505020204" pitchFamily="18" charset="0"/>
              </a:rPr>
              <a:t>bertipe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dirty="0" err="1">
                <a:latin typeface="PT Serif" panose="020A0603040505020204" pitchFamily="18" charset="0"/>
              </a:rPr>
              <a:t>sama</a:t>
            </a:r>
            <a:r>
              <a:rPr lang="en-ID" sz="990" dirty="0">
                <a:latin typeface="PT Serif" panose="020A0603040505020204" pitchFamily="18" charset="0"/>
              </a:rPr>
              <a:t>, </a:t>
            </a:r>
            <a:r>
              <a:rPr lang="en-ID" sz="990" dirty="0" err="1">
                <a:latin typeface="PT Serif" panose="020A0603040505020204" pitchFamily="18" charset="0"/>
              </a:rPr>
              <a:t>yaitu</a:t>
            </a:r>
            <a:r>
              <a:rPr lang="en-ID" sz="990" dirty="0">
                <a:latin typeface="PT Serif" panose="020A0603040505020204" pitchFamily="18" charset="0"/>
              </a:rPr>
              <a:t> </a:t>
            </a:r>
            <a:r>
              <a:rPr lang="en-ID" sz="990" i="1" dirty="0">
                <a:latin typeface="PT Serif" panose="020A0603040505020204" pitchFamily="18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98280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6D30-F20F-65DC-8869-EAF9D9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10" y="347241"/>
            <a:ext cx="727081" cy="2521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0"/>
              </a:rPr>
              <a:t>Array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6CED-6550-B162-15A0-2C41E8B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25" y="640198"/>
            <a:ext cx="3473722" cy="13680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990" dirty="0">
                <a:latin typeface="PT Serif" panose="020A0603040505020204" pitchFamily="18" charset="0"/>
              </a:rPr>
              <a:t>Array </a:t>
            </a:r>
            <a:r>
              <a:rPr lang="en-US" sz="990" dirty="0" err="1">
                <a:latin typeface="PT Serif" panose="020A0603040505020204" pitchFamily="18" charset="0"/>
              </a:rPr>
              <a:t>adalah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tipe</a:t>
            </a:r>
            <a:r>
              <a:rPr lang="en-US" sz="990" dirty="0">
                <a:latin typeface="PT Serif" panose="020A0603040505020204" pitchFamily="18" charset="0"/>
              </a:rPr>
              <a:t> data </a:t>
            </a:r>
            <a:r>
              <a:rPr lang="en-US" sz="990" dirty="0" err="1">
                <a:latin typeface="PT Serif" panose="020A0603040505020204" pitchFamily="18" charset="0"/>
              </a:rPr>
              <a:t>berbentuk</a:t>
            </a:r>
            <a:r>
              <a:rPr lang="en-US" sz="990" dirty="0">
                <a:latin typeface="PT Serif" panose="020A0603040505020204" pitchFamily="18" charset="0"/>
              </a:rPr>
              <a:t> daftar yang </a:t>
            </a:r>
            <a:r>
              <a:rPr lang="en-US" sz="990" dirty="0" err="1">
                <a:latin typeface="PT Serif" panose="020A0603040505020204" pitchFamily="18" charset="0"/>
              </a:rPr>
              <a:t>mampu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mengarsip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sejumlah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elemen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dalam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urutan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tertentu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dari</a:t>
            </a:r>
            <a:r>
              <a:rPr lang="en-US" sz="990" dirty="0">
                <a:latin typeface="PT Serif" panose="020A0603040505020204" pitchFamily="18" charset="0"/>
              </a:rPr>
              <a:t> </a:t>
            </a:r>
            <a:r>
              <a:rPr lang="en-US" sz="990" dirty="0" err="1">
                <a:latin typeface="PT Serif" panose="020A0603040505020204" pitchFamily="18" charset="0"/>
              </a:rPr>
              <a:t>seluruh</a:t>
            </a:r>
            <a:r>
              <a:rPr lang="en-US" sz="990" dirty="0">
                <a:latin typeface="PT Serif" panose="020A0603040505020204" pitchFamily="18" charset="0"/>
              </a:rPr>
              <a:t> data yang </a:t>
            </a:r>
            <a:r>
              <a:rPr lang="en-US" sz="990" dirty="0" err="1">
                <a:latin typeface="PT Serif" panose="020A0603040505020204" pitchFamily="18" charset="0"/>
              </a:rPr>
              <a:t>serupa</a:t>
            </a:r>
            <a:r>
              <a:rPr lang="en-US" sz="990" dirty="0">
                <a:latin typeface="PT Serif" panose="020A0603040505020204" pitchFamily="18" charset="0"/>
              </a:rPr>
              <a:t>.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Jenis</a:t>
            </a:r>
            <a:r>
              <a:rPr lang="en-ID" sz="990" i="1" dirty="0">
                <a:solidFill>
                  <a:srgbClr val="000000"/>
                </a:solidFill>
                <a:latin typeface="PT Serif" panose="020A0603040505020204" pitchFamily="18" charset="0"/>
              </a:rPr>
              <a:t> data type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 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ini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memiliki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banyak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elemen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atau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nilai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struktur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data yang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diambil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serta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diterapkan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menggunakan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indeks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integer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seperti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 0, 1, 3, 4, dan </a:t>
            </a:r>
            <a:r>
              <a:rPr lang="en-ID" sz="990" dirty="0" err="1">
                <a:solidFill>
                  <a:srgbClr val="000000"/>
                </a:solidFill>
                <a:latin typeface="PT Serif" panose="020A0603040505020204" pitchFamily="18" charset="0"/>
              </a:rPr>
              <a:t>seterusnya</a:t>
            </a:r>
            <a:r>
              <a:rPr lang="en-ID" sz="990" dirty="0">
                <a:solidFill>
                  <a:srgbClr val="000000"/>
                </a:solidFill>
                <a:latin typeface="PT Serif" panose="020A0603040505020204" pitchFamily="18" charset="0"/>
              </a:rPr>
              <a:t>.</a:t>
            </a:r>
            <a:endParaRPr lang="en-ID" sz="99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F4F7D-B0B8-E982-3189-793E6DC68FD7}"/>
              </a:ext>
            </a:extLst>
          </p:cNvPr>
          <p:cNvSpPr txBox="1"/>
          <p:nvPr/>
        </p:nvSpPr>
        <p:spPr>
          <a:xfrm>
            <a:off x="144780" y="380623"/>
            <a:ext cx="40233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700" dirty="0" err="1"/>
              <a:t>Tikungan</a:t>
            </a:r>
            <a:r>
              <a:rPr lang="en-ID" sz="700" dirty="0"/>
              <a:t> </a:t>
            </a:r>
            <a:r>
              <a:rPr lang="en-ID" sz="700" dirty="0" err="1"/>
              <a:t>tajam</a:t>
            </a:r>
            <a:r>
              <a:rPr lang="en-ID" sz="700" dirty="0"/>
              <a:t> </a:t>
            </a:r>
            <a:r>
              <a:rPr lang="en-ID" sz="700" dirty="0" err="1"/>
              <a:t>merupakan</a:t>
            </a:r>
            <a:r>
              <a:rPr lang="en-ID" sz="700" dirty="0"/>
              <a:t> </a:t>
            </a:r>
            <a:r>
              <a:rPr lang="en-ID" sz="700" dirty="0" err="1"/>
              <a:t>lokasi</a:t>
            </a:r>
            <a:r>
              <a:rPr lang="en-ID" sz="700" dirty="0"/>
              <a:t> </a:t>
            </a:r>
            <a:r>
              <a:rPr lang="en-ID" sz="700" dirty="0" err="1"/>
              <a:t>rawan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. </a:t>
            </a:r>
            <a:r>
              <a:rPr lang="en-ID" sz="700" dirty="0" err="1"/>
              <a:t>Jumlah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 di </a:t>
            </a:r>
            <a:r>
              <a:rPr lang="en-ID" sz="700" dirty="0" err="1"/>
              <a:t>tikungan</a:t>
            </a:r>
            <a:r>
              <a:rPr lang="en-ID" sz="700" dirty="0"/>
              <a:t> 1,5 </a:t>
            </a:r>
            <a:r>
              <a:rPr lang="en-ID" sz="700" dirty="0" err="1"/>
              <a:t>hingga</a:t>
            </a:r>
            <a:r>
              <a:rPr lang="en-ID" sz="700" dirty="0"/>
              <a:t> 4 kali </a:t>
            </a:r>
            <a:r>
              <a:rPr lang="en-ID" sz="700" dirty="0" err="1"/>
              <a:t>lebih</a:t>
            </a:r>
            <a:r>
              <a:rPr lang="en-ID" sz="700" dirty="0"/>
              <a:t> </a:t>
            </a:r>
            <a:r>
              <a:rPr lang="en-ID" sz="700" dirty="0" err="1"/>
              <a:t>banyak</a:t>
            </a:r>
            <a:r>
              <a:rPr lang="en-ID" sz="700" dirty="0"/>
              <a:t> </a:t>
            </a:r>
            <a:r>
              <a:rPr lang="en-ID" sz="700" dirty="0" err="1"/>
              <a:t>dari</a:t>
            </a:r>
            <a:r>
              <a:rPr lang="en-ID" sz="700" dirty="0"/>
              <a:t> pada di </a:t>
            </a:r>
            <a:r>
              <a:rPr lang="en-ID" sz="700" dirty="0" err="1"/>
              <a:t>bagian</a:t>
            </a:r>
            <a:r>
              <a:rPr lang="en-ID" sz="700" dirty="0"/>
              <a:t> </a:t>
            </a:r>
            <a:r>
              <a:rPr lang="en-ID" sz="700" dirty="0" err="1"/>
              <a:t>lurus</a:t>
            </a:r>
            <a:r>
              <a:rPr lang="en-ID" sz="700" dirty="0"/>
              <a:t> </a:t>
            </a:r>
            <a:r>
              <a:rPr lang="en-ID" sz="700" dirty="0" err="1"/>
              <a:t>jalan</a:t>
            </a:r>
            <a:r>
              <a:rPr lang="en-ID" sz="700" dirty="0"/>
              <a:t>. </a:t>
            </a:r>
            <a:r>
              <a:rPr lang="en-ID" sz="700" dirty="0" err="1"/>
              <a:t>Penelitian</a:t>
            </a:r>
            <a:r>
              <a:rPr lang="en-ID" sz="700" dirty="0"/>
              <a:t> </a:t>
            </a:r>
            <a:r>
              <a:rPr lang="en-ID" sz="700" dirty="0" err="1"/>
              <a:t>ini</a:t>
            </a:r>
            <a:r>
              <a:rPr lang="en-ID" sz="700" dirty="0"/>
              <a:t> </a:t>
            </a:r>
            <a:r>
              <a:rPr lang="en-ID" sz="700" dirty="0" err="1"/>
              <a:t>bertujuan</a:t>
            </a:r>
            <a:r>
              <a:rPr lang="en-ID" sz="700" dirty="0"/>
              <a:t>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mengevaluasi</a:t>
            </a:r>
            <a:r>
              <a:rPr lang="en-ID" sz="700" dirty="0"/>
              <a:t> </a:t>
            </a:r>
            <a:r>
              <a:rPr lang="en-ID" sz="700" dirty="0" err="1"/>
              <a:t>kondisi</a:t>
            </a:r>
            <a:r>
              <a:rPr lang="en-ID" sz="700" dirty="0"/>
              <a:t> </a:t>
            </a:r>
            <a:r>
              <a:rPr lang="en-ID" sz="700" dirty="0" err="1"/>
              <a:t>geometrik</a:t>
            </a:r>
            <a:r>
              <a:rPr lang="en-ID" sz="700" dirty="0"/>
              <a:t> pada </a:t>
            </a:r>
            <a:r>
              <a:rPr lang="en-ID" sz="700" dirty="0" err="1"/>
              <a:t>beberapa</a:t>
            </a:r>
            <a:r>
              <a:rPr lang="en-ID" sz="700" dirty="0"/>
              <a:t> </a:t>
            </a:r>
            <a:r>
              <a:rPr lang="en-ID" sz="700" dirty="0" err="1"/>
              <a:t>tikungan</a:t>
            </a:r>
            <a:r>
              <a:rPr lang="en-ID" sz="700" dirty="0"/>
              <a:t> yang </a:t>
            </a:r>
            <a:r>
              <a:rPr lang="en-ID" sz="700" dirty="0" err="1"/>
              <a:t>ditinjau</a:t>
            </a:r>
            <a:r>
              <a:rPr lang="en-ID" sz="700" dirty="0"/>
              <a:t> </a:t>
            </a:r>
            <a:r>
              <a:rPr lang="en-ID" sz="700" dirty="0" err="1"/>
              <a:t>dengan</a:t>
            </a:r>
            <a:r>
              <a:rPr lang="en-ID" sz="700" dirty="0"/>
              <a:t> </a:t>
            </a:r>
            <a:r>
              <a:rPr lang="en-ID" sz="700" dirty="0" err="1"/>
              <a:t>peraturan</a:t>
            </a:r>
            <a:r>
              <a:rPr lang="en-ID" sz="700" dirty="0"/>
              <a:t> </a:t>
            </a:r>
            <a:r>
              <a:rPr lang="en-ID" sz="700" dirty="0" err="1"/>
              <a:t>geometrik</a:t>
            </a:r>
            <a:r>
              <a:rPr lang="en-ID" sz="700" dirty="0"/>
              <a:t> </a:t>
            </a:r>
            <a:r>
              <a:rPr lang="en-ID" sz="700" dirty="0" err="1"/>
              <a:t>jalan</a:t>
            </a:r>
            <a:r>
              <a:rPr lang="en-ID" sz="700" dirty="0"/>
              <a:t> yang </a:t>
            </a:r>
            <a:r>
              <a:rPr lang="en-ID" sz="700" dirty="0" err="1"/>
              <a:t>berlaku</a:t>
            </a:r>
            <a:r>
              <a:rPr lang="en-ID" sz="700" dirty="0"/>
              <a:t>,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mengetahui</a:t>
            </a:r>
            <a:r>
              <a:rPr lang="en-ID" sz="700" dirty="0"/>
              <a:t> </a:t>
            </a:r>
            <a:r>
              <a:rPr lang="en-ID" sz="700" dirty="0" err="1"/>
              <a:t>karakteristik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,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mengetahui</a:t>
            </a:r>
            <a:r>
              <a:rPr lang="en-ID" sz="700" dirty="0"/>
              <a:t> </a:t>
            </a:r>
            <a:r>
              <a:rPr lang="en-ID" sz="700" dirty="0" err="1"/>
              <a:t>hubungan</a:t>
            </a:r>
            <a:r>
              <a:rPr lang="en-ID" sz="700" dirty="0"/>
              <a:t> </a:t>
            </a:r>
            <a:r>
              <a:rPr lang="en-ID" sz="700" dirty="0" err="1"/>
              <a:t>pemodelan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penyebab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,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mengetahui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utama</a:t>
            </a:r>
            <a:r>
              <a:rPr lang="en-ID" sz="700" dirty="0"/>
              <a:t> </a:t>
            </a:r>
            <a:r>
              <a:rPr lang="en-ID" sz="700" dirty="0" err="1"/>
              <a:t>penyebab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, dan </a:t>
            </a:r>
            <a:r>
              <a:rPr lang="en-ID" sz="700" dirty="0" err="1"/>
              <a:t>memberikan</a:t>
            </a:r>
            <a:r>
              <a:rPr lang="en-ID" sz="700" dirty="0"/>
              <a:t> </a:t>
            </a:r>
            <a:r>
              <a:rPr lang="en-ID" sz="700" dirty="0" err="1"/>
              <a:t>rekomendasi</a:t>
            </a:r>
            <a:r>
              <a:rPr lang="en-ID" sz="700" dirty="0"/>
              <a:t> </a:t>
            </a:r>
            <a:r>
              <a:rPr lang="en-ID" sz="700" dirty="0" err="1"/>
              <a:t>pemecahan</a:t>
            </a:r>
            <a:r>
              <a:rPr lang="en-ID" sz="700" dirty="0"/>
              <a:t> </a:t>
            </a:r>
            <a:r>
              <a:rPr lang="en-ID" sz="700" dirty="0" err="1"/>
              <a:t>masalah</a:t>
            </a:r>
            <a:r>
              <a:rPr lang="en-ID" sz="700" dirty="0"/>
              <a:t>. </a:t>
            </a:r>
            <a:r>
              <a:rPr lang="en-ID" sz="700" dirty="0" err="1"/>
              <a:t>Analisis</a:t>
            </a:r>
            <a:r>
              <a:rPr lang="en-ID" sz="700" dirty="0"/>
              <a:t> yang </a:t>
            </a:r>
            <a:r>
              <a:rPr lang="en-ID" sz="700" dirty="0" err="1"/>
              <a:t>dilakukan</a:t>
            </a:r>
            <a:r>
              <a:rPr lang="en-ID" sz="700" dirty="0"/>
              <a:t> </a:t>
            </a:r>
            <a:r>
              <a:rPr lang="en-ID" sz="700" dirty="0" err="1"/>
              <a:t>berupa</a:t>
            </a:r>
            <a:r>
              <a:rPr lang="en-ID" sz="700" dirty="0"/>
              <a:t> </a:t>
            </a:r>
            <a:r>
              <a:rPr lang="en-ID" sz="700" dirty="0" err="1"/>
              <a:t>analisis</a:t>
            </a:r>
            <a:r>
              <a:rPr lang="en-ID" sz="700" dirty="0"/>
              <a:t> </a:t>
            </a:r>
            <a:r>
              <a:rPr lang="en-ID" sz="700" dirty="0" err="1"/>
              <a:t>evaluasi</a:t>
            </a:r>
            <a:r>
              <a:rPr lang="en-ID" sz="700" dirty="0"/>
              <a:t> </a:t>
            </a:r>
            <a:r>
              <a:rPr lang="en-ID" sz="700" dirty="0" err="1"/>
              <a:t>kondisi</a:t>
            </a:r>
            <a:r>
              <a:rPr lang="en-ID" sz="700" dirty="0"/>
              <a:t> </a:t>
            </a:r>
            <a:r>
              <a:rPr lang="en-ID" sz="700" dirty="0" err="1"/>
              <a:t>geometrik</a:t>
            </a:r>
            <a:r>
              <a:rPr lang="en-ID" sz="700" dirty="0"/>
              <a:t>, </a:t>
            </a:r>
            <a:r>
              <a:rPr lang="en-ID" sz="700" dirty="0" err="1"/>
              <a:t>analisis</a:t>
            </a:r>
            <a:r>
              <a:rPr lang="en-ID" sz="700" dirty="0"/>
              <a:t> </a:t>
            </a:r>
            <a:r>
              <a:rPr lang="en-ID" sz="700" dirty="0" err="1"/>
              <a:t>karakteristik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, dan </a:t>
            </a:r>
            <a:r>
              <a:rPr lang="en-ID" sz="700" dirty="0" err="1"/>
              <a:t>analisis</a:t>
            </a:r>
            <a:r>
              <a:rPr lang="en-ID" sz="700" dirty="0"/>
              <a:t> cross tabulation. </a:t>
            </a:r>
            <a:r>
              <a:rPr lang="en-ID" sz="700" dirty="0" err="1"/>
              <a:t>Berdasarkan</a:t>
            </a:r>
            <a:r>
              <a:rPr lang="en-ID" sz="700" dirty="0"/>
              <a:t> </a:t>
            </a:r>
            <a:r>
              <a:rPr lang="en-ID" sz="700" dirty="0" err="1"/>
              <a:t>evaluasi</a:t>
            </a:r>
            <a:r>
              <a:rPr lang="en-ID" sz="700" dirty="0"/>
              <a:t> </a:t>
            </a:r>
            <a:r>
              <a:rPr lang="en-ID" sz="700" dirty="0" err="1"/>
              <a:t>kondisi</a:t>
            </a:r>
            <a:r>
              <a:rPr lang="en-ID" sz="700" dirty="0"/>
              <a:t> </a:t>
            </a:r>
            <a:r>
              <a:rPr lang="en-ID" sz="700" dirty="0" err="1"/>
              <a:t>geometrik</a:t>
            </a:r>
            <a:r>
              <a:rPr lang="en-ID" sz="700" dirty="0"/>
              <a:t>, di </a:t>
            </a:r>
            <a:r>
              <a:rPr lang="en-ID" sz="700" dirty="0" err="1"/>
              <a:t>ketiga</a:t>
            </a:r>
            <a:r>
              <a:rPr lang="en-ID" sz="700" dirty="0"/>
              <a:t> </a:t>
            </a:r>
            <a:r>
              <a:rPr lang="en-ID" sz="700" dirty="0" err="1"/>
              <a:t>tikungan</a:t>
            </a:r>
            <a:r>
              <a:rPr lang="en-ID" sz="700" dirty="0"/>
              <a:t> yang </a:t>
            </a:r>
            <a:r>
              <a:rPr lang="en-ID" sz="700" dirty="0" err="1"/>
              <a:t>ditinjau</a:t>
            </a:r>
            <a:r>
              <a:rPr lang="en-ID" sz="700" dirty="0"/>
              <a:t> radius </a:t>
            </a:r>
            <a:r>
              <a:rPr lang="en-ID" sz="700" dirty="0" err="1"/>
              <a:t>tikungan</a:t>
            </a:r>
            <a:r>
              <a:rPr lang="en-ID" sz="700" dirty="0"/>
              <a:t> </a:t>
            </a:r>
            <a:r>
              <a:rPr lang="en-ID" sz="700" dirty="0" err="1"/>
              <a:t>tidak</a:t>
            </a:r>
            <a:r>
              <a:rPr lang="en-ID" sz="700" dirty="0"/>
              <a:t> </a:t>
            </a:r>
            <a:r>
              <a:rPr lang="en-ID" sz="700" dirty="0" err="1"/>
              <a:t>ada</a:t>
            </a:r>
            <a:r>
              <a:rPr lang="en-ID" sz="700" dirty="0"/>
              <a:t> yang </a:t>
            </a:r>
            <a:r>
              <a:rPr lang="en-ID" sz="700" dirty="0" err="1"/>
              <a:t>memenuhi</a:t>
            </a:r>
            <a:r>
              <a:rPr lang="en-ID" sz="700" dirty="0"/>
              <a:t> </a:t>
            </a:r>
            <a:r>
              <a:rPr lang="en-ID" sz="700" dirty="0" err="1"/>
              <a:t>standar</a:t>
            </a:r>
            <a:r>
              <a:rPr lang="en-ID" sz="700" dirty="0"/>
              <a:t> </a:t>
            </a:r>
            <a:r>
              <a:rPr lang="en-ID" sz="700" dirty="0" err="1"/>
              <a:t>teknis</a:t>
            </a:r>
            <a:r>
              <a:rPr lang="en-ID" sz="700" dirty="0"/>
              <a:t> dan </a:t>
            </a:r>
            <a:r>
              <a:rPr lang="en-ID" sz="700" dirty="0" err="1"/>
              <a:t>nilai</a:t>
            </a:r>
            <a:r>
              <a:rPr lang="en-ID" sz="700" dirty="0"/>
              <a:t> </a:t>
            </a:r>
            <a:r>
              <a:rPr lang="en-ID" sz="700" dirty="0" err="1"/>
              <a:t>kecepatan</a:t>
            </a:r>
            <a:r>
              <a:rPr lang="en-ID" sz="700" dirty="0"/>
              <a:t> (SMS) </a:t>
            </a:r>
            <a:r>
              <a:rPr lang="en-ID" sz="700" dirty="0" err="1"/>
              <a:t>hampir</a:t>
            </a:r>
            <a:r>
              <a:rPr lang="en-ID" sz="700" dirty="0"/>
              <a:t> 50% </a:t>
            </a:r>
            <a:r>
              <a:rPr lang="en-ID" sz="700" dirty="0" err="1"/>
              <a:t>jenis</a:t>
            </a:r>
            <a:r>
              <a:rPr lang="en-ID" sz="700" dirty="0"/>
              <a:t> </a:t>
            </a:r>
            <a:r>
              <a:rPr lang="en-ID" sz="700" dirty="0" err="1"/>
              <a:t>kendaraan</a:t>
            </a:r>
            <a:r>
              <a:rPr lang="en-ID" sz="700" dirty="0"/>
              <a:t> </a:t>
            </a:r>
            <a:r>
              <a:rPr lang="en-ID" sz="700" dirty="0" err="1"/>
              <a:t>sampel</a:t>
            </a:r>
            <a:r>
              <a:rPr lang="en-ID" sz="700" dirty="0"/>
              <a:t> </a:t>
            </a:r>
            <a:r>
              <a:rPr lang="en-ID" sz="700" dirty="0" err="1"/>
              <a:t>melebihi</a:t>
            </a:r>
            <a:r>
              <a:rPr lang="en-ID" sz="700" dirty="0"/>
              <a:t> </a:t>
            </a:r>
            <a:r>
              <a:rPr lang="en-ID" sz="700" dirty="0" err="1"/>
              <a:t>batas</a:t>
            </a:r>
            <a:r>
              <a:rPr lang="en-ID" sz="700" dirty="0"/>
              <a:t> </a:t>
            </a:r>
            <a:r>
              <a:rPr lang="en-ID" sz="700" dirty="0" err="1"/>
              <a:t>kecepatan</a:t>
            </a:r>
            <a:r>
              <a:rPr lang="en-ID" sz="700" dirty="0"/>
              <a:t> </a:t>
            </a:r>
            <a:r>
              <a:rPr lang="en-ID" sz="700" dirty="0" err="1"/>
              <a:t>perhitungan</a:t>
            </a:r>
            <a:r>
              <a:rPr lang="en-ID" sz="700" dirty="0"/>
              <a:t> </a:t>
            </a:r>
            <a:r>
              <a:rPr lang="en-ID" sz="700" dirty="0" err="1"/>
              <a:t>tikungan</a:t>
            </a:r>
            <a:r>
              <a:rPr lang="en-ID" sz="700" dirty="0"/>
              <a:t> SS. </a:t>
            </a:r>
            <a:r>
              <a:rPr lang="en-ID" sz="700" dirty="0" err="1"/>
              <a:t>Berdasarkan</a:t>
            </a:r>
            <a:r>
              <a:rPr lang="en-ID" sz="700" dirty="0"/>
              <a:t> </a:t>
            </a:r>
            <a:r>
              <a:rPr lang="en-ID" sz="700" dirty="0" err="1"/>
              <a:t>karakteristik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, di </a:t>
            </a:r>
            <a:r>
              <a:rPr lang="en-ID" sz="700" dirty="0" err="1"/>
              <a:t>ketiga</a:t>
            </a:r>
            <a:r>
              <a:rPr lang="en-ID" sz="700" dirty="0"/>
              <a:t> </a:t>
            </a:r>
            <a:r>
              <a:rPr lang="en-ID" sz="700" dirty="0" err="1"/>
              <a:t>tikungan</a:t>
            </a:r>
            <a:r>
              <a:rPr lang="en-ID" sz="700" dirty="0"/>
              <a:t> yang </a:t>
            </a:r>
            <a:r>
              <a:rPr lang="en-ID" sz="700" dirty="0" err="1"/>
              <a:t>ditinjau</a:t>
            </a:r>
            <a:r>
              <a:rPr lang="en-ID" sz="700" dirty="0"/>
              <a:t> </a:t>
            </a:r>
            <a:r>
              <a:rPr lang="en-ID" sz="700" dirty="0" err="1"/>
              <a:t>diperoleh</a:t>
            </a:r>
            <a:r>
              <a:rPr lang="en-ID" sz="700" dirty="0"/>
              <a:t> </a:t>
            </a:r>
            <a:r>
              <a:rPr lang="en-ID" sz="700" dirty="0" err="1"/>
              <a:t>hasil</a:t>
            </a:r>
            <a:r>
              <a:rPr lang="en-ID" sz="700" dirty="0"/>
              <a:t> </a:t>
            </a:r>
            <a:r>
              <a:rPr lang="en-ID" sz="700" dirty="0" err="1"/>
              <a:t>bahwa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penyebab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 yang </a:t>
            </a:r>
            <a:r>
              <a:rPr lang="en-ID" sz="700" dirty="0" err="1"/>
              <a:t>dominan</a:t>
            </a:r>
            <a:r>
              <a:rPr lang="en-ID" sz="700" dirty="0"/>
              <a:t> </a:t>
            </a:r>
            <a:r>
              <a:rPr lang="en-ID" sz="700" dirty="0" err="1"/>
              <a:t>adalah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manusia</a:t>
            </a:r>
            <a:r>
              <a:rPr lang="en-ID" sz="700" dirty="0"/>
              <a:t> (70%). Hasil </a:t>
            </a:r>
            <a:r>
              <a:rPr lang="en-ID" sz="700" dirty="0" err="1"/>
              <a:t>penelitian</a:t>
            </a:r>
            <a:r>
              <a:rPr lang="en-ID" sz="700" dirty="0"/>
              <a:t> </a:t>
            </a:r>
            <a:r>
              <a:rPr lang="en-ID" sz="700" dirty="0" err="1"/>
              <a:t>hubungan</a:t>
            </a:r>
            <a:r>
              <a:rPr lang="en-ID" sz="700" dirty="0"/>
              <a:t> radius </a:t>
            </a:r>
            <a:r>
              <a:rPr lang="en-ID" sz="700" dirty="0" err="1"/>
              <a:t>dengan</a:t>
            </a:r>
            <a:r>
              <a:rPr lang="en-ID" sz="700" dirty="0"/>
              <a:t> </a:t>
            </a:r>
            <a:r>
              <a:rPr lang="en-ID" sz="700" dirty="0" err="1"/>
              <a:t>tingkat</a:t>
            </a:r>
            <a:r>
              <a:rPr lang="en-ID" sz="700" dirty="0"/>
              <a:t> </a:t>
            </a:r>
            <a:r>
              <a:rPr lang="en-ID" sz="700" dirty="0" err="1"/>
              <a:t>fatalitas</a:t>
            </a:r>
            <a:r>
              <a:rPr lang="en-ID" sz="700" dirty="0"/>
              <a:t> </a:t>
            </a:r>
            <a:r>
              <a:rPr lang="en-ID" sz="700" dirty="0" err="1"/>
              <a:t>menunjukkan</a:t>
            </a:r>
            <a:r>
              <a:rPr lang="en-ID" sz="700" dirty="0"/>
              <a:t> </a:t>
            </a:r>
            <a:r>
              <a:rPr lang="en-ID" sz="700" dirty="0" err="1"/>
              <a:t>nilai</a:t>
            </a:r>
            <a:r>
              <a:rPr lang="en-ID" sz="700" dirty="0"/>
              <a:t> R Square 0,859 dan </a:t>
            </a:r>
            <a:r>
              <a:rPr lang="en-ID" sz="700" dirty="0" err="1"/>
              <a:t>hubungan</a:t>
            </a:r>
            <a:r>
              <a:rPr lang="en-ID" sz="700" dirty="0"/>
              <a:t> </a:t>
            </a:r>
            <a:r>
              <a:rPr lang="en-ID" sz="700" dirty="0" err="1"/>
              <a:t>kecepatan</a:t>
            </a:r>
            <a:r>
              <a:rPr lang="en-ID" sz="700" dirty="0"/>
              <a:t> </a:t>
            </a:r>
            <a:r>
              <a:rPr lang="en-ID" sz="700" dirty="0" err="1"/>
              <a:t>dengan</a:t>
            </a:r>
            <a:r>
              <a:rPr lang="en-ID" sz="700" dirty="0"/>
              <a:t> </a:t>
            </a:r>
            <a:r>
              <a:rPr lang="en-ID" sz="700" dirty="0" err="1"/>
              <a:t>tingkat</a:t>
            </a:r>
            <a:r>
              <a:rPr lang="en-ID" sz="700" dirty="0"/>
              <a:t> </a:t>
            </a:r>
            <a:r>
              <a:rPr lang="en-ID" sz="700" dirty="0" err="1"/>
              <a:t>fatalitas</a:t>
            </a:r>
            <a:r>
              <a:rPr lang="en-ID" sz="700" dirty="0"/>
              <a:t> R Square-</a:t>
            </a:r>
            <a:r>
              <a:rPr lang="en-ID" sz="700" dirty="0" err="1"/>
              <a:t>nya</a:t>
            </a:r>
            <a:r>
              <a:rPr lang="en-ID" sz="700" dirty="0"/>
              <a:t> 0,91. </a:t>
            </a:r>
            <a:r>
              <a:rPr lang="en-ID" sz="700" dirty="0" err="1"/>
              <a:t>Secara</a:t>
            </a:r>
            <a:r>
              <a:rPr lang="en-ID" sz="700" dirty="0"/>
              <a:t> </a:t>
            </a:r>
            <a:r>
              <a:rPr lang="en-ID" sz="700" dirty="0" err="1"/>
              <a:t>ringkasnya</a:t>
            </a:r>
            <a:r>
              <a:rPr lang="en-ID" sz="700" dirty="0"/>
              <a:t> </a:t>
            </a:r>
            <a:r>
              <a:rPr lang="en-ID" sz="700" dirty="0" err="1"/>
              <a:t>hasil</a:t>
            </a:r>
            <a:r>
              <a:rPr lang="en-ID" sz="700" dirty="0"/>
              <a:t> </a:t>
            </a:r>
            <a:r>
              <a:rPr lang="en-ID" sz="700" dirty="0" err="1"/>
              <a:t>ketiga</a:t>
            </a:r>
            <a:r>
              <a:rPr lang="en-ID" sz="700" dirty="0"/>
              <a:t> </a:t>
            </a:r>
            <a:r>
              <a:rPr lang="en-ID" sz="700" dirty="0" err="1"/>
              <a:t>analisis</a:t>
            </a:r>
            <a:r>
              <a:rPr lang="en-ID" sz="700" dirty="0"/>
              <a:t> </a:t>
            </a:r>
            <a:r>
              <a:rPr lang="en-ID" sz="700" dirty="0" err="1"/>
              <a:t>dapat</a:t>
            </a:r>
            <a:r>
              <a:rPr lang="en-ID" sz="700" dirty="0"/>
              <a:t> </a:t>
            </a:r>
            <a:r>
              <a:rPr lang="en-ID" sz="700" dirty="0" err="1"/>
              <a:t>diketahui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utama</a:t>
            </a:r>
            <a:r>
              <a:rPr lang="en-ID" sz="700" dirty="0"/>
              <a:t> </a:t>
            </a:r>
            <a:r>
              <a:rPr lang="en-ID" sz="700" dirty="0" err="1"/>
              <a:t>penyebab</a:t>
            </a:r>
            <a:r>
              <a:rPr lang="en-ID" sz="700" dirty="0"/>
              <a:t> </a:t>
            </a:r>
            <a:r>
              <a:rPr lang="en-ID" sz="700" dirty="0" err="1"/>
              <a:t>kecelakaan</a:t>
            </a:r>
            <a:r>
              <a:rPr lang="en-ID" sz="700" dirty="0"/>
              <a:t> </a:t>
            </a:r>
            <a:r>
              <a:rPr lang="en-ID" sz="700" dirty="0" err="1"/>
              <a:t>lalu</a:t>
            </a:r>
            <a:r>
              <a:rPr lang="en-ID" sz="700" dirty="0"/>
              <a:t> </a:t>
            </a:r>
            <a:r>
              <a:rPr lang="en-ID" sz="700" dirty="0" err="1"/>
              <a:t>lintas</a:t>
            </a:r>
            <a:r>
              <a:rPr lang="en-ID" sz="700" dirty="0"/>
              <a:t> </a:t>
            </a:r>
            <a:r>
              <a:rPr lang="en-ID" sz="700" dirty="0" err="1"/>
              <a:t>adalah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manusia</a:t>
            </a:r>
            <a:r>
              <a:rPr lang="en-ID" sz="700" dirty="0"/>
              <a:t> yang </a:t>
            </a:r>
            <a:r>
              <a:rPr lang="en-ID" sz="700" dirty="0" err="1"/>
              <a:t>lebih</a:t>
            </a:r>
            <a:r>
              <a:rPr lang="en-ID" sz="700" dirty="0"/>
              <a:t> </a:t>
            </a:r>
            <a:r>
              <a:rPr lang="en-ID" sz="700" dirty="0" err="1"/>
              <a:t>spesifik</a:t>
            </a:r>
            <a:r>
              <a:rPr lang="en-ID" sz="700" dirty="0"/>
              <a:t> </a:t>
            </a:r>
            <a:r>
              <a:rPr lang="en-ID" sz="700" dirty="0" err="1"/>
              <a:t>karena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kecepatan</a:t>
            </a:r>
            <a:r>
              <a:rPr lang="en-ID" sz="700" dirty="0"/>
              <a:t> dan </a:t>
            </a:r>
            <a:r>
              <a:rPr lang="en-ID" sz="700" dirty="0" err="1"/>
              <a:t>disusul</a:t>
            </a:r>
            <a:r>
              <a:rPr lang="en-ID" sz="700" dirty="0"/>
              <a:t> </a:t>
            </a:r>
            <a:r>
              <a:rPr lang="en-ID" sz="700" dirty="0" err="1"/>
              <a:t>faktor</a:t>
            </a:r>
            <a:r>
              <a:rPr lang="en-ID" sz="700" dirty="0"/>
              <a:t> radius </a:t>
            </a:r>
            <a:r>
              <a:rPr lang="en-ID" sz="700" dirty="0" err="1"/>
              <a:t>tikungan</a:t>
            </a:r>
            <a:r>
              <a:rPr lang="en-ID" sz="700" dirty="0"/>
              <a:t>. </a:t>
            </a:r>
            <a:r>
              <a:rPr lang="en-ID" sz="700" dirty="0" err="1"/>
              <a:t>Beberapa</a:t>
            </a:r>
            <a:r>
              <a:rPr lang="en-ID" sz="700" dirty="0"/>
              <a:t> </a:t>
            </a:r>
            <a:r>
              <a:rPr lang="en-ID" sz="700" dirty="0" err="1"/>
              <a:t>upaya</a:t>
            </a:r>
            <a:r>
              <a:rPr lang="en-ID" sz="700" dirty="0"/>
              <a:t> </a:t>
            </a:r>
            <a:r>
              <a:rPr lang="en-ID" sz="700" dirty="0" err="1"/>
              <a:t>jenis</a:t>
            </a:r>
            <a:r>
              <a:rPr lang="en-ID" sz="700" dirty="0"/>
              <a:t> </a:t>
            </a:r>
            <a:r>
              <a:rPr lang="en-ID" sz="700" dirty="0" err="1"/>
              <a:t>penanganan</a:t>
            </a:r>
            <a:r>
              <a:rPr lang="en-ID" sz="700" dirty="0"/>
              <a:t> yang </a:t>
            </a:r>
            <a:r>
              <a:rPr lang="en-ID" sz="700" dirty="0" err="1"/>
              <a:t>dapat</a:t>
            </a:r>
            <a:r>
              <a:rPr lang="en-ID" sz="700" dirty="0"/>
              <a:t> </a:t>
            </a:r>
            <a:r>
              <a:rPr lang="en-ID" sz="700" dirty="0" err="1"/>
              <a:t>diterapkan</a:t>
            </a:r>
            <a:r>
              <a:rPr lang="en-ID" sz="700" dirty="0"/>
              <a:t> </a:t>
            </a:r>
            <a:r>
              <a:rPr lang="en-ID" sz="700" dirty="0" err="1"/>
              <a:t>adalah</a:t>
            </a:r>
            <a:r>
              <a:rPr lang="en-ID" sz="700" dirty="0"/>
              <a:t> </a:t>
            </a:r>
            <a:r>
              <a:rPr lang="en-ID" sz="700" dirty="0" err="1"/>
              <a:t>memasang</a:t>
            </a:r>
            <a:r>
              <a:rPr lang="en-ID" sz="700" dirty="0"/>
              <a:t> </a:t>
            </a:r>
            <a:r>
              <a:rPr lang="en-ID" sz="700" dirty="0" err="1"/>
              <a:t>rambu</a:t>
            </a:r>
            <a:r>
              <a:rPr lang="en-ID" sz="700" dirty="0"/>
              <a:t> </a:t>
            </a:r>
            <a:r>
              <a:rPr lang="en-ID" sz="700" dirty="0" err="1"/>
              <a:t>batas</a:t>
            </a:r>
            <a:r>
              <a:rPr lang="en-ID" sz="700" dirty="0"/>
              <a:t> </a:t>
            </a:r>
            <a:r>
              <a:rPr lang="en-ID" sz="700" dirty="0" err="1"/>
              <a:t>kecepatan</a:t>
            </a:r>
            <a:r>
              <a:rPr lang="en-ID" sz="700" dirty="0"/>
              <a:t> di </a:t>
            </a:r>
            <a:r>
              <a:rPr lang="en-ID" sz="700" dirty="0" err="1"/>
              <a:t>beberapa</a:t>
            </a:r>
            <a:r>
              <a:rPr lang="en-ID" sz="700" dirty="0"/>
              <a:t> </a:t>
            </a:r>
            <a:r>
              <a:rPr lang="en-ID" sz="700" dirty="0" err="1"/>
              <a:t>lokasi</a:t>
            </a:r>
            <a:r>
              <a:rPr lang="en-ID" sz="700" dirty="0"/>
              <a:t> </a:t>
            </a:r>
            <a:r>
              <a:rPr lang="en-ID" sz="700" dirty="0" err="1"/>
              <a:t>khusus</a:t>
            </a:r>
            <a:r>
              <a:rPr lang="en-ID" sz="700" dirty="0"/>
              <a:t>, </a:t>
            </a:r>
            <a:r>
              <a:rPr lang="en-ID" sz="700" dirty="0" err="1"/>
              <a:t>membuat</a:t>
            </a:r>
            <a:r>
              <a:rPr lang="en-ID" sz="700" dirty="0"/>
              <a:t> rumble strip </a:t>
            </a:r>
            <a:r>
              <a:rPr lang="en-ID" sz="700" dirty="0" err="1"/>
              <a:t>sebelum</a:t>
            </a:r>
            <a:r>
              <a:rPr lang="en-ID" sz="700" dirty="0"/>
              <a:t> </a:t>
            </a:r>
            <a:r>
              <a:rPr lang="en-ID" sz="700" dirty="0" err="1"/>
              <a:t>masuk</a:t>
            </a:r>
            <a:r>
              <a:rPr lang="en-ID" sz="700" dirty="0"/>
              <a:t> </a:t>
            </a:r>
            <a:r>
              <a:rPr lang="en-ID" sz="700" dirty="0" err="1"/>
              <a:t>tikungan</a:t>
            </a:r>
            <a:r>
              <a:rPr lang="en-ID" sz="700" dirty="0"/>
              <a:t> </a:t>
            </a:r>
            <a:r>
              <a:rPr lang="en-ID" sz="700" dirty="0" err="1"/>
              <a:t>tajam</a:t>
            </a:r>
            <a:r>
              <a:rPr lang="en-ID" sz="7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9DB8C-541F-737E-94EA-ADC674C88053}"/>
              </a:ext>
            </a:extLst>
          </p:cNvPr>
          <p:cNvSpPr txBox="1"/>
          <p:nvPr/>
        </p:nvSpPr>
        <p:spPr>
          <a:xfrm>
            <a:off x="278800" y="46195"/>
            <a:ext cx="3739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dirty="0">
                <a:solidFill>
                  <a:schemeClr val="accent1"/>
                </a:solidFill>
              </a:rPr>
              <a:t>STUDI KASUS FAKTOR PENYEBAB KECELAKAAN LALU LINTAS PADA TIKUNGAN TAJAM </a:t>
            </a:r>
          </a:p>
        </p:txBody>
      </p:sp>
    </p:spTree>
    <p:extLst>
      <p:ext uri="{BB962C8B-B14F-4D97-AF65-F5344CB8AC3E}">
        <p14:creationId xmlns:p14="http://schemas.microsoft.com/office/powerpoint/2010/main" val="10551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D44D-9D95-A345-D9C3-8167CADA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3855C-9C22-FA77-0E7C-0D062E905433}"/>
              </a:ext>
            </a:extLst>
          </p:cNvPr>
          <p:cNvSpPr txBox="1"/>
          <p:nvPr/>
        </p:nvSpPr>
        <p:spPr>
          <a:xfrm>
            <a:off x="238743" y="633354"/>
            <a:ext cx="3763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D" sz="900" dirty="0" err="1"/>
              <a:t>pengendara</a:t>
            </a:r>
            <a:r>
              <a:rPr lang="en-ID" sz="900" dirty="0"/>
              <a:t> motor </a:t>
            </a:r>
            <a:r>
              <a:rPr lang="en-ID" sz="900" dirty="0" err="1"/>
              <a:t>melalui</a:t>
            </a:r>
            <a:r>
              <a:rPr lang="en-ID" sz="900" dirty="0"/>
              <a:t> </a:t>
            </a:r>
            <a:r>
              <a:rPr lang="en-ID" sz="900" dirty="0" err="1"/>
              <a:t>tikungan</a:t>
            </a:r>
            <a:r>
              <a:rPr lang="en-ID" sz="900" dirty="0"/>
              <a:t> </a:t>
            </a:r>
            <a:r>
              <a:rPr lang="en-ID" sz="900" dirty="0" err="1"/>
              <a:t>tajam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kecepatan</a:t>
            </a:r>
            <a:r>
              <a:rPr lang="en-ID" sz="900" dirty="0"/>
              <a:t> </a:t>
            </a:r>
            <a:r>
              <a:rPr lang="en-ID" sz="900" dirty="0" err="1"/>
              <a:t>tinggi</a:t>
            </a:r>
            <a:endParaRPr lang="en-ID" sz="900" dirty="0"/>
          </a:p>
          <a:p>
            <a:pPr marL="228600" indent="-228600">
              <a:buAutoNum type="arabicPeriod"/>
            </a:pPr>
            <a:r>
              <a:rPr lang="en-ID" sz="900" dirty="0" err="1"/>
              <a:t>pengendara</a:t>
            </a:r>
            <a:r>
              <a:rPr lang="en-ID" sz="900" dirty="0"/>
              <a:t> motor </a:t>
            </a:r>
            <a:r>
              <a:rPr lang="en-ID" sz="900" dirty="0" err="1"/>
              <a:t>mendahului</a:t>
            </a:r>
            <a:r>
              <a:rPr lang="en-ID" sz="900" dirty="0"/>
              <a:t> </a:t>
            </a:r>
            <a:r>
              <a:rPr lang="en-ID" sz="900" dirty="0" err="1"/>
              <a:t>kendaraan</a:t>
            </a:r>
            <a:r>
              <a:rPr lang="en-ID" sz="900" dirty="0"/>
              <a:t> di </a:t>
            </a:r>
            <a:r>
              <a:rPr lang="en-ID" sz="900" dirty="0" err="1"/>
              <a:t>depan</a:t>
            </a:r>
            <a:endParaRPr lang="en-ID" sz="900" dirty="0"/>
          </a:p>
          <a:p>
            <a:pPr marL="228600" indent="-228600">
              <a:buAutoNum type="arabicPeriod"/>
            </a:pP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arah</a:t>
            </a:r>
            <a:r>
              <a:rPr lang="en-ID" sz="900" dirty="0"/>
              <a:t> </a:t>
            </a:r>
            <a:r>
              <a:rPr lang="en-ID" sz="900" dirty="0" err="1"/>
              <a:t>lawan</a:t>
            </a:r>
            <a:r>
              <a:rPr lang="en-ID" sz="900" dirty="0"/>
              <a:t> </a:t>
            </a:r>
            <a:r>
              <a:rPr lang="en-ID" sz="900" dirty="0" err="1"/>
              <a:t>muncul</a:t>
            </a:r>
            <a:r>
              <a:rPr lang="en-ID" sz="900" dirty="0"/>
              <a:t> </a:t>
            </a:r>
            <a:r>
              <a:rPr lang="en-ID" sz="900" dirty="0" err="1"/>
              <a:t>lah</a:t>
            </a:r>
            <a:r>
              <a:rPr lang="en-ID" sz="900" dirty="0"/>
              <a:t> </a:t>
            </a:r>
            <a:r>
              <a:rPr lang="en-ID" sz="900" dirty="0" err="1"/>
              <a:t>mobil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keadaan</a:t>
            </a:r>
            <a:r>
              <a:rPr lang="en-ID" sz="900" dirty="0"/>
              <a:t> </a:t>
            </a:r>
            <a:r>
              <a:rPr lang="en-ID" sz="900" dirty="0" err="1"/>
              <a:t>supir</a:t>
            </a:r>
            <a:r>
              <a:rPr lang="en-ID" sz="900" dirty="0"/>
              <a:t> yang </a:t>
            </a:r>
            <a:r>
              <a:rPr lang="en-ID" sz="900" dirty="0" err="1"/>
              <a:t>sedang</a:t>
            </a:r>
            <a:r>
              <a:rPr lang="en-ID" sz="900" dirty="0"/>
              <a:t> </a:t>
            </a:r>
            <a:r>
              <a:rPr lang="en-ID" sz="900" dirty="0" err="1"/>
              <a:t>mabuk</a:t>
            </a:r>
            <a:endParaRPr lang="en-ID" sz="900" dirty="0"/>
          </a:p>
          <a:p>
            <a:pPr marL="228600" indent="-228600">
              <a:buAutoNum type="arabicPeriod"/>
            </a:pPr>
            <a:r>
              <a:rPr lang="en-ID" sz="900" dirty="0" err="1"/>
              <a:t>kemudian</a:t>
            </a:r>
            <a:r>
              <a:rPr lang="en-ID" sz="900" dirty="0"/>
              <a:t> </a:t>
            </a:r>
            <a:r>
              <a:rPr lang="en-ID" sz="900" dirty="0" err="1"/>
              <a:t>terjadi</a:t>
            </a:r>
            <a:r>
              <a:rPr lang="en-ID" sz="900" dirty="0"/>
              <a:t> </a:t>
            </a:r>
            <a:r>
              <a:rPr lang="en-ID" sz="900" dirty="0" err="1"/>
              <a:t>kecelakaan</a:t>
            </a:r>
            <a:r>
              <a:rPr lang="en-ID" sz="900" dirty="0"/>
              <a:t> yang </a:t>
            </a:r>
            <a:r>
              <a:rPr lang="en-ID" sz="900" dirty="0" err="1"/>
              <a:t>melibatkan</a:t>
            </a:r>
            <a:r>
              <a:rPr lang="en-ID" sz="900" dirty="0"/>
              <a:t> </a:t>
            </a:r>
            <a:r>
              <a:rPr lang="en-ID" sz="900" dirty="0" err="1"/>
              <a:t>sepeda</a:t>
            </a:r>
            <a:r>
              <a:rPr lang="en-ID" sz="900" dirty="0"/>
              <a:t> motor dan </a:t>
            </a:r>
            <a:r>
              <a:rPr lang="en-ID" sz="900" dirty="0" err="1"/>
              <a:t>mobil</a:t>
            </a:r>
            <a:endParaRPr lang="en-ID" sz="900" dirty="0"/>
          </a:p>
          <a:p>
            <a:pPr marL="228600" indent="-228600">
              <a:buAutoNum type="arabicPeriod"/>
            </a:pPr>
            <a:r>
              <a:rPr lang="en-ID" sz="900" dirty="0" err="1"/>
              <a:t>pengendara</a:t>
            </a:r>
            <a:r>
              <a:rPr lang="en-ID" sz="900" dirty="0"/>
              <a:t> </a:t>
            </a:r>
            <a:r>
              <a:rPr lang="en-ID" sz="900" dirty="0" err="1"/>
              <a:t>sepeda</a:t>
            </a:r>
            <a:r>
              <a:rPr lang="en-ID" sz="900" dirty="0"/>
              <a:t> motor </a:t>
            </a:r>
            <a:r>
              <a:rPr lang="en-ID" sz="900" dirty="0" err="1"/>
              <a:t>mengalami</a:t>
            </a:r>
            <a:r>
              <a:rPr lang="en-ID" sz="900" dirty="0"/>
              <a:t> </a:t>
            </a:r>
            <a:r>
              <a:rPr lang="en-ID" sz="900" dirty="0" err="1"/>
              <a:t>luka</a:t>
            </a:r>
            <a:r>
              <a:rPr lang="en-ID" sz="900" dirty="0"/>
              <a:t> </a:t>
            </a:r>
            <a:r>
              <a:rPr lang="en-ID" sz="900" dirty="0" err="1"/>
              <a:t>parah</a:t>
            </a:r>
            <a:endParaRPr lang="en-ID" sz="900" dirty="0"/>
          </a:p>
          <a:p>
            <a:pPr marL="228600" indent="-228600">
              <a:buAutoNum type="arabicPeriod"/>
            </a:pPr>
            <a:r>
              <a:rPr lang="en-ID" sz="900" dirty="0" err="1"/>
              <a:t>kerugian</a:t>
            </a:r>
            <a:r>
              <a:rPr lang="en-ID" sz="900" dirty="0"/>
              <a:t> pada </a:t>
            </a:r>
            <a:r>
              <a:rPr lang="en-ID" sz="900" dirty="0" err="1"/>
              <a:t>pengendara</a:t>
            </a:r>
            <a:r>
              <a:rPr lang="en-ID" sz="900" dirty="0"/>
              <a:t> </a:t>
            </a:r>
            <a:r>
              <a:rPr lang="en-ID" sz="900" dirty="0" err="1"/>
              <a:t>mobil</a:t>
            </a:r>
            <a:r>
              <a:rPr lang="en-ID" sz="900" dirty="0"/>
              <a:t> </a:t>
            </a:r>
            <a:r>
              <a:rPr lang="en-ID" sz="900" dirty="0" err="1"/>
              <a:t>dikarenakan</a:t>
            </a:r>
            <a:r>
              <a:rPr lang="en-ID" sz="900" dirty="0"/>
              <a:t> </a:t>
            </a:r>
            <a:r>
              <a:rPr lang="en-ID" sz="900" dirty="0" err="1"/>
              <a:t>kerusankan</a:t>
            </a:r>
            <a:r>
              <a:rPr lang="en-ID" sz="900" dirty="0"/>
              <a:t> yang </a:t>
            </a:r>
            <a:r>
              <a:rPr lang="en-ID" sz="900" dirty="0" err="1"/>
              <a:t>cukp</a:t>
            </a:r>
            <a:r>
              <a:rPr lang="en-ID" sz="900" dirty="0"/>
              <a:t> </a:t>
            </a:r>
            <a:r>
              <a:rPr lang="en-ID" sz="900" dirty="0" err="1"/>
              <a:t>parah</a:t>
            </a:r>
            <a:r>
              <a:rPr lang="en-ID" sz="900" dirty="0"/>
              <a:t> yang di </a:t>
            </a:r>
            <a:r>
              <a:rPr lang="en-ID" sz="900" dirty="0" err="1"/>
              <a:t>akibkan</a:t>
            </a:r>
            <a:r>
              <a:rPr lang="en-ID" sz="900" dirty="0"/>
              <a:t> </a:t>
            </a:r>
            <a:r>
              <a:rPr lang="en-ID" sz="900" dirty="0" err="1"/>
              <a:t>kecelakaan</a:t>
            </a:r>
            <a:r>
              <a:rPr lang="en-ID" sz="900" dirty="0"/>
              <a:t> </a:t>
            </a:r>
            <a:r>
              <a:rPr lang="en-ID" sz="900" dirty="0" err="1"/>
              <a:t>tersebut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42133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2CFFF-791B-155E-0730-E032B179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255044" y="832143"/>
            <a:ext cx="2042319" cy="124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51AC7-7B8E-1009-D1C9-A189D0824A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868"/>
          <a:stretch/>
        </p:blipFill>
        <p:spPr>
          <a:xfrm>
            <a:off x="16668" y="462924"/>
            <a:ext cx="2076563" cy="17043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367ABD-D1CF-7D55-5C40-15F22D1CF811}"/>
              </a:ext>
            </a:extLst>
          </p:cNvPr>
          <p:cNvCxnSpPr>
            <a:cxnSpLocks/>
          </p:cNvCxnSpPr>
          <p:nvPr/>
        </p:nvCxnSpPr>
        <p:spPr>
          <a:xfrm>
            <a:off x="640828" y="2134206"/>
            <a:ext cx="0" cy="1065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4C11E-D4A2-D08A-5537-3605438D87A1}"/>
              </a:ext>
            </a:extLst>
          </p:cNvPr>
          <p:cNvCxnSpPr>
            <a:cxnSpLocks/>
          </p:cNvCxnSpPr>
          <p:nvPr/>
        </p:nvCxnSpPr>
        <p:spPr>
          <a:xfrm>
            <a:off x="1366837" y="2167245"/>
            <a:ext cx="72639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5C374-FAEA-D142-1E4B-2E368E4265D1}"/>
              </a:ext>
            </a:extLst>
          </p:cNvPr>
          <p:cNvCxnSpPr>
            <a:cxnSpLocks/>
          </p:cNvCxnSpPr>
          <p:nvPr/>
        </p:nvCxnSpPr>
        <p:spPr>
          <a:xfrm>
            <a:off x="644264" y="2238384"/>
            <a:ext cx="154172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0AB32D-FB4F-9A2A-093A-978D03970103}"/>
              </a:ext>
            </a:extLst>
          </p:cNvPr>
          <p:cNvCxnSpPr>
            <a:cxnSpLocks/>
          </p:cNvCxnSpPr>
          <p:nvPr/>
        </p:nvCxnSpPr>
        <p:spPr>
          <a:xfrm flipH="1" flipV="1">
            <a:off x="2178577" y="832143"/>
            <a:ext cx="1323" cy="14062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9E56D-FE67-EC24-FB1D-98C5A9F4CB4D}"/>
              </a:ext>
            </a:extLst>
          </p:cNvPr>
          <p:cNvCxnSpPr>
            <a:cxnSpLocks/>
          </p:cNvCxnSpPr>
          <p:nvPr/>
        </p:nvCxnSpPr>
        <p:spPr>
          <a:xfrm flipV="1">
            <a:off x="2087144" y="739486"/>
            <a:ext cx="0" cy="14277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D0725A-14FD-1636-1FED-FA1D35D9B544}"/>
              </a:ext>
            </a:extLst>
          </p:cNvPr>
          <p:cNvCxnSpPr>
            <a:cxnSpLocks/>
          </p:cNvCxnSpPr>
          <p:nvPr/>
        </p:nvCxnSpPr>
        <p:spPr>
          <a:xfrm>
            <a:off x="2176196" y="832143"/>
            <a:ext cx="69321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2E8A2-DE49-673C-6EC1-734DEC525BEB}"/>
              </a:ext>
            </a:extLst>
          </p:cNvPr>
          <p:cNvCxnSpPr>
            <a:cxnSpLocks/>
          </p:cNvCxnSpPr>
          <p:nvPr/>
        </p:nvCxnSpPr>
        <p:spPr>
          <a:xfrm>
            <a:off x="2087144" y="740564"/>
            <a:ext cx="146568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E607AF-ED99-7AE7-CC7C-E85039DCDC7C}"/>
              </a:ext>
            </a:extLst>
          </p:cNvPr>
          <p:cNvCxnSpPr>
            <a:cxnSpLocks/>
          </p:cNvCxnSpPr>
          <p:nvPr/>
        </p:nvCxnSpPr>
        <p:spPr>
          <a:xfrm>
            <a:off x="3552825" y="739486"/>
            <a:ext cx="0" cy="12253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836405B1-DD8A-6BFC-38BF-947DD12E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972" y="126446"/>
            <a:ext cx="1258143" cy="31614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Flowchart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89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371B9-FF84-7646-EBBB-B0D07AC9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7" b="96866" l="9114" r="89114">
                        <a14:foregroundMark x1="30886" y1="4416" x2="30886" y2="4416"/>
                        <a14:foregroundMark x1="55190" y1="1709" x2="55190" y2="1709"/>
                        <a14:foregroundMark x1="9114" y1="41311" x2="9114" y2="41311"/>
                        <a14:foregroundMark x1="70886" y1="90313" x2="70886" y2="90313"/>
                        <a14:foregroundMark x1="77975" y1="96866" x2="77975" y2="96866"/>
                        <a14:foregroundMark x1="20253" y1="96724" x2="20253" y2="96724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</a:extLst>
          </a:blip>
          <a:srcRect l="7303" t="-725" r="9787" b="725"/>
          <a:stretch/>
        </p:blipFill>
        <p:spPr>
          <a:xfrm>
            <a:off x="3957928" y="1197662"/>
            <a:ext cx="194244" cy="4163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E7A0C9-CAA1-B592-6A84-D1D55AADC5A4}"/>
              </a:ext>
            </a:extLst>
          </p:cNvPr>
          <p:cNvSpPr/>
          <p:nvPr/>
        </p:nvSpPr>
        <p:spPr>
          <a:xfrm>
            <a:off x="677492" y="715819"/>
            <a:ext cx="1128199" cy="3385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 err="1">
                <a:solidFill>
                  <a:schemeClr val="tx1"/>
                </a:solidFill>
              </a:rPr>
              <a:t>Pengendara</a:t>
            </a:r>
            <a:r>
              <a:rPr lang="en-US" sz="500" b="1" dirty="0">
                <a:solidFill>
                  <a:schemeClr val="tx1"/>
                </a:solidFill>
              </a:rPr>
              <a:t> motor </a:t>
            </a:r>
            <a:r>
              <a:rPr lang="en-US" sz="500" b="1" dirty="0" err="1">
                <a:solidFill>
                  <a:schemeClr val="tx1"/>
                </a:solidFill>
              </a:rPr>
              <a:t>berkecepatan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tinggi</a:t>
            </a:r>
            <a:r>
              <a:rPr lang="en-US" sz="500" b="1" dirty="0">
                <a:solidFill>
                  <a:schemeClr val="tx1"/>
                </a:solidFill>
              </a:rPr>
              <a:t> di </a:t>
            </a:r>
            <a:r>
              <a:rPr lang="en-US" sz="500" b="1" dirty="0" err="1">
                <a:solidFill>
                  <a:schemeClr val="tx1"/>
                </a:solidFill>
              </a:rPr>
              <a:t>tikungan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tajam</a:t>
            </a:r>
            <a:endParaRPr lang="en-ID" sz="5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67A5B-3E98-4E5E-004B-43400696F9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7" b="96866" l="9114" r="89114">
                        <a14:foregroundMark x1="30886" y1="4416" x2="30886" y2="4416"/>
                        <a14:foregroundMark x1="55190" y1="1709" x2="55190" y2="1709"/>
                        <a14:foregroundMark x1="9114" y1="41311" x2="9114" y2="41311"/>
                        <a14:foregroundMark x1="70886" y1="90313" x2="70886" y2="90313"/>
                        <a14:foregroundMark x1="77975" y1="96866" x2="77975" y2="96866"/>
                        <a14:foregroundMark x1="20253" y1="96724" x2="20253" y2="96724"/>
                      </a14:backgroundRemoval>
                    </a14:imgEffect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7303" t="-725" r="9787" b="725"/>
          <a:stretch/>
        </p:blipFill>
        <p:spPr>
          <a:xfrm>
            <a:off x="242313" y="1191324"/>
            <a:ext cx="194243" cy="4163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188C5F-99DF-6323-7009-1065BB0EE05F}"/>
              </a:ext>
            </a:extLst>
          </p:cNvPr>
          <p:cNvSpPr/>
          <p:nvPr/>
        </p:nvSpPr>
        <p:spPr>
          <a:xfrm>
            <a:off x="2578470" y="715819"/>
            <a:ext cx="1128199" cy="3385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 err="1">
                <a:solidFill>
                  <a:schemeClr val="tx1"/>
                </a:solidFill>
              </a:rPr>
              <a:t>Pengendara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mobil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mabuk</a:t>
            </a:r>
            <a:r>
              <a:rPr lang="en-US" sz="500" b="1" dirty="0">
                <a:solidFill>
                  <a:schemeClr val="tx1"/>
                </a:solidFill>
              </a:rPr>
              <a:t> di </a:t>
            </a:r>
            <a:r>
              <a:rPr lang="en-US" sz="500" b="1" dirty="0" err="1">
                <a:solidFill>
                  <a:schemeClr val="tx1"/>
                </a:solidFill>
              </a:rPr>
              <a:t>tikungan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tajam</a:t>
            </a:r>
            <a:endParaRPr lang="en-ID" sz="5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9A2666-6E1D-45C6-70B2-9BE7F849A8E8}"/>
              </a:ext>
            </a:extLst>
          </p:cNvPr>
          <p:cNvSpPr/>
          <p:nvPr/>
        </p:nvSpPr>
        <p:spPr>
          <a:xfrm>
            <a:off x="755997" y="1759438"/>
            <a:ext cx="1132162" cy="3385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 err="1">
                <a:solidFill>
                  <a:schemeClr val="tx1"/>
                </a:solidFill>
              </a:rPr>
              <a:t>Pengendara</a:t>
            </a:r>
            <a:r>
              <a:rPr lang="en-US" sz="500" b="1" dirty="0">
                <a:solidFill>
                  <a:schemeClr val="tx1"/>
                </a:solidFill>
              </a:rPr>
              <a:t> motor </a:t>
            </a:r>
            <a:r>
              <a:rPr lang="en-US" sz="500" b="1" dirty="0" err="1">
                <a:solidFill>
                  <a:schemeClr val="tx1"/>
                </a:solidFill>
              </a:rPr>
              <a:t>Terluka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parah</a:t>
            </a:r>
            <a:endParaRPr lang="en-ID" sz="5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DFD3F-84D3-9E2C-E718-120BA35B053D}"/>
              </a:ext>
            </a:extLst>
          </p:cNvPr>
          <p:cNvSpPr/>
          <p:nvPr/>
        </p:nvSpPr>
        <p:spPr>
          <a:xfrm>
            <a:off x="2575028" y="1759438"/>
            <a:ext cx="1131641" cy="3385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 err="1">
                <a:solidFill>
                  <a:schemeClr val="tx1"/>
                </a:solidFill>
              </a:rPr>
              <a:t>Pengendara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mobil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mengalami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kerusakan</a:t>
            </a:r>
            <a:r>
              <a:rPr lang="en-US" sz="500" b="1" dirty="0">
                <a:solidFill>
                  <a:schemeClr val="tx1"/>
                </a:solidFill>
              </a:rPr>
              <a:t> pada </a:t>
            </a:r>
            <a:r>
              <a:rPr lang="en-US" sz="500" b="1" dirty="0" err="1">
                <a:solidFill>
                  <a:schemeClr val="tx1"/>
                </a:solidFill>
              </a:rPr>
              <a:t>mobil</a:t>
            </a:r>
            <a:endParaRPr lang="en-ID" sz="5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7EDF14-04CC-EE31-50DD-CA2989BD0A6E}"/>
              </a:ext>
            </a:extLst>
          </p:cNvPr>
          <p:cNvSpPr/>
          <p:nvPr/>
        </p:nvSpPr>
        <p:spPr>
          <a:xfrm>
            <a:off x="1648708" y="1225549"/>
            <a:ext cx="1132162" cy="3385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b="1" dirty="0" err="1">
                <a:solidFill>
                  <a:schemeClr val="tx1"/>
                </a:solidFill>
              </a:rPr>
              <a:t>Kecelakaan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sz="500" b="1" dirty="0" err="1">
                <a:solidFill>
                  <a:schemeClr val="tx1"/>
                </a:solidFill>
              </a:rPr>
              <a:t>terjadi</a:t>
            </a:r>
            <a:endParaRPr lang="en-ID" sz="5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B1720-97DC-B819-CEE7-9634C4B69A9A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436556" y="885096"/>
            <a:ext cx="240936" cy="5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CFB4B-BC2A-7E18-B7E8-BB4E1C3F683F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36556" y="1399509"/>
            <a:ext cx="319441" cy="52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6F6E29-877D-9C68-C96D-E16F0753ECA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36556" y="1394826"/>
            <a:ext cx="1212152" cy="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4EA76-AD57-CF32-1407-9A4A8A937A1E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H="1" flipV="1">
            <a:off x="3706669" y="885096"/>
            <a:ext cx="251259" cy="52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0839-374E-3482-52A4-50405B2FDAA4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 flipH="1">
            <a:off x="3706669" y="1405847"/>
            <a:ext cx="251259" cy="5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796EC-EABF-DC35-48D0-93A39320F90A}"/>
              </a:ext>
            </a:extLst>
          </p:cNvPr>
          <p:cNvCxnSpPr>
            <a:cxnSpLocks/>
            <a:stCxn id="3" idx="2"/>
            <a:endCxn id="9" idx="6"/>
          </p:cNvCxnSpPr>
          <p:nvPr/>
        </p:nvCxnSpPr>
        <p:spPr>
          <a:xfrm flipH="1" flipV="1">
            <a:off x="2780870" y="1394826"/>
            <a:ext cx="1177058" cy="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25CAC-EDA7-8B19-C663-53AD6FB0458A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2214789" y="1004793"/>
            <a:ext cx="528902" cy="2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B553A0-DA6A-478E-4179-52A47A40455C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>
          <a:xfrm>
            <a:off x="1640470" y="1004793"/>
            <a:ext cx="574319" cy="2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42917A-0C15-2A81-C87A-51F700153B39}"/>
              </a:ext>
            </a:extLst>
          </p:cNvPr>
          <p:cNvCxnSpPr>
            <a:cxnSpLocks/>
            <a:stCxn id="9" idx="4"/>
            <a:endCxn id="8" idx="2"/>
          </p:cNvCxnSpPr>
          <p:nvPr/>
        </p:nvCxnSpPr>
        <p:spPr>
          <a:xfrm>
            <a:off x="2214789" y="1564103"/>
            <a:ext cx="360239" cy="36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2101C-0658-46B4-CC08-B12839896360}"/>
              </a:ext>
            </a:extLst>
          </p:cNvPr>
          <p:cNvCxnSpPr>
            <a:cxnSpLocks/>
            <a:stCxn id="9" idx="4"/>
            <a:endCxn id="7" idx="6"/>
          </p:cNvCxnSpPr>
          <p:nvPr/>
        </p:nvCxnSpPr>
        <p:spPr>
          <a:xfrm flipH="1">
            <a:off x="1888159" y="1564103"/>
            <a:ext cx="326630" cy="36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962F48-8418-1F02-D83F-4CA3DE74F3FE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1241592" y="715819"/>
            <a:ext cx="1900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74A9E5-EA42-6EAB-03A0-0B48C9F5872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>
            <a:off x="1322078" y="2097992"/>
            <a:ext cx="1818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22633C-EB78-6090-9CC6-86B1A8173F05}"/>
              </a:ext>
            </a:extLst>
          </p:cNvPr>
          <p:cNvSpPr txBox="1"/>
          <p:nvPr/>
        </p:nvSpPr>
        <p:spPr>
          <a:xfrm>
            <a:off x="1394126" y="62130"/>
            <a:ext cx="17198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1"/>
                </a:solidFill>
              </a:rPr>
              <a:t>Use Case Diagram</a:t>
            </a:r>
          </a:p>
          <a:p>
            <a:pPr algn="ctr"/>
            <a:r>
              <a:rPr lang="en-ID" sz="900" b="1" dirty="0" err="1">
                <a:solidFill>
                  <a:schemeClr val="accent1"/>
                </a:solidFill>
              </a:rPr>
              <a:t>Penyebab</a:t>
            </a:r>
            <a:r>
              <a:rPr lang="en-ID" sz="900" b="1" dirty="0">
                <a:solidFill>
                  <a:schemeClr val="accent1"/>
                </a:solidFill>
              </a:rPr>
              <a:t> </a:t>
            </a:r>
            <a:r>
              <a:rPr lang="en-ID" sz="900" b="1" dirty="0" err="1">
                <a:solidFill>
                  <a:schemeClr val="accent1"/>
                </a:solidFill>
              </a:rPr>
              <a:t>Kecelakaan</a:t>
            </a:r>
            <a:r>
              <a:rPr lang="en-ID" sz="900" b="1" dirty="0">
                <a:solidFill>
                  <a:schemeClr val="accent1"/>
                </a:solidFill>
              </a:rPr>
              <a:t> di </a:t>
            </a:r>
            <a:r>
              <a:rPr lang="en-ID" sz="900" b="1" dirty="0" err="1">
                <a:solidFill>
                  <a:schemeClr val="accent1"/>
                </a:solidFill>
              </a:rPr>
              <a:t>tikungan</a:t>
            </a:r>
            <a:r>
              <a:rPr lang="en-ID" sz="900" b="1" dirty="0">
                <a:solidFill>
                  <a:schemeClr val="accent1"/>
                </a:solidFill>
              </a:rPr>
              <a:t> </a:t>
            </a:r>
            <a:r>
              <a:rPr lang="en-ID" sz="900" b="1" dirty="0" err="1">
                <a:solidFill>
                  <a:schemeClr val="accent1"/>
                </a:solidFill>
              </a:rPr>
              <a:t>tajam</a:t>
            </a:r>
            <a:endParaRPr lang="en-ID" sz="900" b="1" dirty="0">
              <a:solidFill>
                <a:schemeClr val="accent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856B6E-C247-AAD4-4A26-96354A94FA71}"/>
              </a:ext>
            </a:extLst>
          </p:cNvPr>
          <p:cNvCxnSpPr>
            <a:cxnSpLocks/>
          </p:cNvCxnSpPr>
          <p:nvPr/>
        </p:nvCxnSpPr>
        <p:spPr>
          <a:xfrm>
            <a:off x="241872" y="1398803"/>
            <a:ext cx="194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4E6B35B-1908-6D70-A133-A0FE2E0DC6B4}"/>
              </a:ext>
            </a:extLst>
          </p:cNvPr>
          <p:cNvCxnSpPr>
            <a:cxnSpLocks/>
          </p:cNvCxnSpPr>
          <p:nvPr/>
        </p:nvCxnSpPr>
        <p:spPr>
          <a:xfrm flipV="1">
            <a:off x="339333" y="1344091"/>
            <a:ext cx="0" cy="20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AC491E-5869-C510-BF57-F655AAC741DE}"/>
              </a:ext>
            </a:extLst>
          </p:cNvPr>
          <p:cNvCxnSpPr>
            <a:cxnSpLocks/>
          </p:cNvCxnSpPr>
          <p:nvPr/>
        </p:nvCxnSpPr>
        <p:spPr>
          <a:xfrm flipV="1">
            <a:off x="264818" y="1549942"/>
            <a:ext cx="74515" cy="113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608B3D7-DEA0-C1DA-E921-46B80E35AE6F}"/>
              </a:ext>
            </a:extLst>
          </p:cNvPr>
          <p:cNvCxnSpPr>
            <a:cxnSpLocks/>
          </p:cNvCxnSpPr>
          <p:nvPr/>
        </p:nvCxnSpPr>
        <p:spPr>
          <a:xfrm flipH="1" flipV="1">
            <a:off x="339333" y="1549444"/>
            <a:ext cx="74515" cy="113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AE0EB9F2-633A-C224-D1F3-4392F35506C9}"/>
              </a:ext>
            </a:extLst>
          </p:cNvPr>
          <p:cNvSpPr/>
          <p:nvPr/>
        </p:nvSpPr>
        <p:spPr>
          <a:xfrm>
            <a:off x="282198" y="1226834"/>
            <a:ext cx="114267" cy="110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9CBEFBE-CFE9-FC54-CCE4-E7238F1BF3BF}"/>
              </a:ext>
            </a:extLst>
          </p:cNvPr>
          <p:cNvCxnSpPr>
            <a:cxnSpLocks/>
          </p:cNvCxnSpPr>
          <p:nvPr/>
        </p:nvCxnSpPr>
        <p:spPr>
          <a:xfrm>
            <a:off x="3957589" y="1403869"/>
            <a:ext cx="194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39B3687-4F70-A2F9-296F-D4C51B382AA0}"/>
              </a:ext>
            </a:extLst>
          </p:cNvPr>
          <p:cNvCxnSpPr>
            <a:cxnSpLocks/>
          </p:cNvCxnSpPr>
          <p:nvPr/>
        </p:nvCxnSpPr>
        <p:spPr>
          <a:xfrm flipV="1">
            <a:off x="4055050" y="1349157"/>
            <a:ext cx="0" cy="20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EC2E48C-AAB6-ACD4-4C63-40AEE65D0585}"/>
              </a:ext>
            </a:extLst>
          </p:cNvPr>
          <p:cNvCxnSpPr>
            <a:cxnSpLocks/>
          </p:cNvCxnSpPr>
          <p:nvPr/>
        </p:nvCxnSpPr>
        <p:spPr>
          <a:xfrm flipV="1">
            <a:off x="3980535" y="1555008"/>
            <a:ext cx="74515" cy="113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EC87DA9-8A32-A879-DD85-425BD0625588}"/>
              </a:ext>
            </a:extLst>
          </p:cNvPr>
          <p:cNvCxnSpPr>
            <a:cxnSpLocks/>
          </p:cNvCxnSpPr>
          <p:nvPr/>
        </p:nvCxnSpPr>
        <p:spPr>
          <a:xfrm flipH="1" flipV="1">
            <a:off x="4055050" y="1554510"/>
            <a:ext cx="74515" cy="113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D4019F0B-2D96-0910-0336-E784CCEFEA97}"/>
              </a:ext>
            </a:extLst>
          </p:cNvPr>
          <p:cNvSpPr/>
          <p:nvPr/>
        </p:nvSpPr>
        <p:spPr>
          <a:xfrm>
            <a:off x="3997915" y="1231900"/>
            <a:ext cx="114267" cy="110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0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4C3BD-A301-3847-00E0-40D9E2CD4CD9}"/>
              </a:ext>
            </a:extLst>
          </p:cNvPr>
          <p:cNvSpPr txBox="1"/>
          <p:nvPr/>
        </p:nvSpPr>
        <p:spPr>
          <a:xfrm>
            <a:off x="615347" y="413898"/>
            <a:ext cx="153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  <a:latin typeface="PT Serif" panose="020A0603040505020204" pitchFamily="18" charset="0"/>
              </a:rPr>
              <a:t>Pengertian</a:t>
            </a:r>
            <a:r>
              <a:rPr lang="en-US" sz="1000" b="1" dirty="0">
                <a:solidFill>
                  <a:schemeClr val="accent1"/>
                </a:solidFill>
                <a:latin typeface="PT Serif" panose="020A0603040505020204" pitchFamily="18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PT Serif" panose="020A0603040505020204" pitchFamily="18" charset="0"/>
              </a:rPr>
              <a:t>Tipe</a:t>
            </a:r>
            <a:r>
              <a:rPr lang="en-US" sz="1000" b="1" dirty="0">
                <a:solidFill>
                  <a:schemeClr val="accent1"/>
                </a:solidFill>
                <a:latin typeface="PT Serif" panose="020A0603040505020204" pitchFamily="18" charset="0"/>
              </a:rPr>
              <a:t> Data</a:t>
            </a:r>
            <a:endParaRPr lang="en-ID" sz="1000" b="1" dirty="0">
              <a:solidFill>
                <a:schemeClr val="accent1"/>
              </a:solidFill>
              <a:latin typeface="PT Serif" panose="020A060304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4F81-625C-65DC-E0C6-FC6FFAC815D9}"/>
              </a:ext>
            </a:extLst>
          </p:cNvPr>
          <p:cNvSpPr txBox="1"/>
          <p:nvPr/>
        </p:nvSpPr>
        <p:spPr>
          <a:xfrm>
            <a:off x="615347" y="695672"/>
            <a:ext cx="278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800" dirty="0">
                <a:latin typeface="PT Serif" panose="020A0603040505020204" pitchFamily="18" charset="0"/>
              </a:rPr>
              <a:t>Data types </a:t>
            </a:r>
            <a:r>
              <a:rPr lang="en-ID" sz="800" dirty="0" err="1">
                <a:latin typeface="PT Serif" panose="020A0603040505020204" pitchFamily="18" charset="0"/>
              </a:rPr>
              <a:t>atau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tipe</a:t>
            </a:r>
            <a:r>
              <a:rPr lang="en-ID" sz="800" dirty="0">
                <a:latin typeface="PT Serif" panose="020A0603040505020204" pitchFamily="18" charset="0"/>
              </a:rPr>
              <a:t> data </a:t>
            </a:r>
            <a:r>
              <a:rPr lang="en-ID" sz="800" dirty="0" err="1">
                <a:latin typeface="PT Serif" panose="020A0603040505020204" pitchFamily="18" charset="0"/>
              </a:rPr>
              <a:t>adalah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sebuah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pengklasifikasian</a:t>
            </a:r>
            <a:r>
              <a:rPr lang="en-ID" sz="800" dirty="0">
                <a:latin typeface="PT Serif" panose="020A0603040505020204" pitchFamily="18" charset="0"/>
              </a:rPr>
              <a:t> data </a:t>
            </a:r>
            <a:r>
              <a:rPr lang="en-ID" sz="800" dirty="0" err="1">
                <a:latin typeface="PT Serif" panose="020A0603040505020204" pitchFamily="18" charset="0"/>
              </a:rPr>
              <a:t>berdasarkan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jenis</a:t>
            </a:r>
            <a:r>
              <a:rPr lang="en-ID" sz="800" dirty="0">
                <a:latin typeface="PT Serif" panose="020A0603040505020204" pitchFamily="18" charset="0"/>
              </a:rPr>
              <a:t> data </a:t>
            </a:r>
            <a:r>
              <a:rPr lang="en-ID" sz="800" dirty="0" err="1">
                <a:latin typeface="PT Serif" panose="020A0603040505020204" pitchFamily="18" charset="0"/>
              </a:rPr>
              <a:t>tersebut</a:t>
            </a:r>
            <a:r>
              <a:rPr lang="en-ID" sz="800" dirty="0">
                <a:latin typeface="PT Serif" panose="020A0603040505020204" pitchFamily="18" charset="0"/>
              </a:rPr>
              <a:t>. </a:t>
            </a:r>
            <a:r>
              <a:rPr lang="en-ID" sz="800" dirty="0" err="1">
                <a:latin typeface="PT Serif" panose="020A0603040505020204" pitchFamily="18" charset="0"/>
              </a:rPr>
              <a:t>Tipe</a:t>
            </a:r>
            <a:r>
              <a:rPr lang="en-ID" sz="800" dirty="0">
                <a:latin typeface="PT Serif" panose="020A0603040505020204" pitchFamily="18" charset="0"/>
              </a:rPr>
              <a:t> data </a:t>
            </a:r>
            <a:r>
              <a:rPr lang="en-ID" sz="800" dirty="0" err="1">
                <a:latin typeface="PT Serif" panose="020A0603040505020204" pitchFamily="18" charset="0"/>
              </a:rPr>
              <a:t>dibutuhkan</a:t>
            </a:r>
            <a:r>
              <a:rPr lang="en-ID" sz="800" dirty="0">
                <a:latin typeface="PT Serif" panose="020A0603040505020204" pitchFamily="18" charset="0"/>
              </a:rPr>
              <a:t> agar </a:t>
            </a:r>
            <a:r>
              <a:rPr lang="en-ID" sz="800" dirty="0" err="1">
                <a:latin typeface="PT Serif" panose="020A0603040505020204" pitchFamily="18" charset="0"/>
              </a:rPr>
              <a:t>kompiler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dapat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mengetahui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bagaimana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sebuah</a:t>
            </a:r>
            <a:r>
              <a:rPr lang="en-ID" sz="800" dirty="0">
                <a:latin typeface="PT Serif" panose="020A0603040505020204" pitchFamily="18" charset="0"/>
              </a:rPr>
              <a:t> data </a:t>
            </a:r>
            <a:r>
              <a:rPr lang="en-ID" sz="800" dirty="0" err="1">
                <a:latin typeface="PT Serif" panose="020A0603040505020204" pitchFamily="18" charset="0"/>
              </a:rPr>
              <a:t>akan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digunakan</a:t>
            </a:r>
            <a:r>
              <a:rPr lang="en-ID" sz="800" dirty="0">
                <a:latin typeface="PT Serif" panose="020A0603040505020204" pitchFamily="18" charset="0"/>
              </a:rPr>
              <a:t>. </a:t>
            </a:r>
            <a:r>
              <a:rPr lang="en-ID" sz="800" dirty="0" err="1">
                <a:latin typeface="PT Serif" panose="020A0603040505020204" pitchFamily="18" charset="0"/>
              </a:rPr>
              <a:t>Untuk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mengembangkan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sebuah</a:t>
            </a:r>
            <a:r>
              <a:rPr lang="en-ID" sz="800" dirty="0">
                <a:latin typeface="PT Serif" panose="020A0603040505020204" pitchFamily="18" charset="0"/>
              </a:rPr>
              <a:t> program, </a:t>
            </a:r>
            <a:r>
              <a:rPr lang="en-ID" sz="800" dirty="0" err="1">
                <a:latin typeface="PT Serif" panose="020A0603040505020204" pitchFamily="18" charset="0"/>
              </a:rPr>
              <a:t>ada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beberapa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tipe</a:t>
            </a:r>
            <a:r>
              <a:rPr lang="en-ID" sz="800" dirty="0">
                <a:latin typeface="PT Serif" panose="020A0603040505020204" pitchFamily="18" charset="0"/>
              </a:rPr>
              <a:t> data yang </a:t>
            </a:r>
            <a:r>
              <a:rPr lang="en-ID" sz="800" dirty="0" err="1">
                <a:latin typeface="PT Serif" panose="020A0603040505020204" pitchFamily="18" charset="0"/>
              </a:rPr>
              <a:t>akan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kita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pelajari</a:t>
            </a:r>
            <a:r>
              <a:rPr lang="en-ID" sz="800" dirty="0">
                <a:latin typeface="PT Serif" panose="020A0603040505020204" pitchFamily="18" charset="0"/>
              </a:rPr>
              <a:t>. Di </a:t>
            </a:r>
            <a:r>
              <a:rPr lang="en-ID" sz="800" dirty="0" err="1">
                <a:latin typeface="PT Serif" panose="020A0603040505020204" pitchFamily="18" charset="0"/>
              </a:rPr>
              <a:t>antaranya</a:t>
            </a:r>
            <a:r>
              <a:rPr lang="en-ID" sz="800" dirty="0">
                <a:latin typeface="PT Serif" panose="020A0603040505020204" pitchFamily="18" charset="0"/>
              </a:rPr>
              <a:t> </a:t>
            </a:r>
            <a:r>
              <a:rPr lang="en-ID" sz="800" dirty="0" err="1">
                <a:latin typeface="PT Serif" panose="020A0603040505020204" pitchFamily="18" charset="0"/>
              </a:rPr>
              <a:t>adalah</a:t>
            </a:r>
            <a:r>
              <a:rPr lang="en-ID" sz="800" dirty="0">
                <a:latin typeface="PT Serif" panose="020A0603040505020204" pitchFamily="18" charset="0"/>
              </a:rPr>
              <a:t> </a:t>
            </a:r>
            <a:r>
              <a:rPr lang="en-ID" sz="800" b="1" dirty="0">
                <a:latin typeface="PT Serif" panose="020A0603040505020204" pitchFamily="18" charset="0"/>
              </a:rPr>
              <a:t>Character</a:t>
            </a:r>
            <a:r>
              <a:rPr lang="en-ID" sz="800" dirty="0">
                <a:latin typeface="PT Serif" panose="020A0603040505020204" pitchFamily="18" charset="0"/>
              </a:rPr>
              <a:t>, </a:t>
            </a:r>
            <a:r>
              <a:rPr lang="en-ID" sz="800" b="1" dirty="0">
                <a:latin typeface="PT Serif" panose="020A0603040505020204" pitchFamily="18" charset="0"/>
              </a:rPr>
              <a:t>String</a:t>
            </a:r>
            <a:r>
              <a:rPr lang="en-ID" sz="800" dirty="0">
                <a:latin typeface="PT Serif" panose="020A0603040505020204" pitchFamily="18" charset="0"/>
              </a:rPr>
              <a:t>, </a:t>
            </a:r>
            <a:r>
              <a:rPr lang="en-ID" sz="800" b="1" dirty="0">
                <a:latin typeface="PT Serif" panose="020A0603040505020204" pitchFamily="18" charset="0"/>
              </a:rPr>
              <a:t>Array</a:t>
            </a:r>
            <a:r>
              <a:rPr lang="en-ID" sz="800" dirty="0">
                <a:latin typeface="PT Serif" panose="020A0603040505020204" pitchFamily="18" charset="0"/>
              </a:rPr>
              <a:t>, </a:t>
            </a:r>
            <a:r>
              <a:rPr lang="en-ID" sz="800" b="1" dirty="0">
                <a:latin typeface="PT Serif" panose="020A0603040505020204" pitchFamily="18" charset="0"/>
              </a:rPr>
              <a:t>Integer</a:t>
            </a:r>
            <a:r>
              <a:rPr lang="en-ID" sz="800" dirty="0">
                <a:latin typeface="PT Serif" panose="020A0603040505020204" pitchFamily="18" charset="0"/>
              </a:rPr>
              <a:t> dan </a:t>
            </a:r>
            <a:r>
              <a:rPr lang="en-ID" sz="800" b="1" dirty="0">
                <a:latin typeface="PT Serif" panose="020A0603040505020204" pitchFamily="18" charset="0"/>
              </a:rPr>
              <a:t>Booleans</a:t>
            </a:r>
            <a:r>
              <a:rPr lang="en-ID" sz="800" dirty="0">
                <a:latin typeface="PT Serif" panose="020A060304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628B-82C1-B123-6D7B-4857FC8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63" y="1045608"/>
            <a:ext cx="2479262" cy="36807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PT Serif" panose="020A0603040505020204" pitchFamily="18" charset="0"/>
              </a:rPr>
              <a:t>MACAM-MACAM TIPE DATA</a:t>
            </a:r>
            <a:endParaRPr lang="en-ID" sz="1400" dirty="0">
              <a:latin typeface="PT Serif" panose="020A06030405050202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7620C9F-666C-8359-C609-C927912B5C62}"/>
              </a:ext>
            </a:extLst>
          </p:cNvPr>
          <p:cNvSpPr txBox="1">
            <a:spLocks/>
          </p:cNvSpPr>
          <p:nvPr/>
        </p:nvSpPr>
        <p:spPr>
          <a:xfrm>
            <a:off x="1969331" y="198663"/>
            <a:ext cx="488455" cy="246553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T Serif" panose="020A0603040505020204" pitchFamily="18" charset="0"/>
              </a:rPr>
              <a:t>Integer</a:t>
            </a:r>
            <a:r>
              <a:rPr lang="en-US" sz="1000" dirty="0">
                <a:latin typeface="PT Serif" panose="020A0603040505020204" pitchFamily="18" charset="0"/>
              </a:rPr>
              <a:t> </a:t>
            </a:r>
            <a:endParaRPr lang="en-ID" sz="1000" dirty="0">
              <a:latin typeface="PT Serif" panose="020A06030405050202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D5D143-B8C0-FA4D-4DE0-97AB2C4D8E77}"/>
              </a:ext>
            </a:extLst>
          </p:cNvPr>
          <p:cNvSpPr txBox="1">
            <a:spLocks/>
          </p:cNvSpPr>
          <p:nvPr/>
        </p:nvSpPr>
        <p:spPr>
          <a:xfrm>
            <a:off x="418597" y="1722113"/>
            <a:ext cx="981575" cy="388165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T Serif" panose="020A0603040505020204" pitchFamily="18" charset="0"/>
              </a:rPr>
              <a:t>Floating point</a:t>
            </a:r>
            <a:endParaRPr lang="en-ID" sz="1100" dirty="0">
              <a:latin typeface="PT Serif" panose="020A06030405050202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92D4B51-2F0F-9E39-3387-746D4191789E}"/>
              </a:ext>
            </a:extLst>
          </p:cNvPr>
          <p:cNvSpPr txBox="1">
            <a:spLocks/>
          </p:cNvSpPr>
          <p:nvPr/>
        </p:nvSpPr>
        <p:spPr>
          <a:xfrm>
            <a:off x="2683160" y="1864935"/>
            <a:ext cx="981575" cy="245343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T Serif" panose="020A0603040505020204" pitchFamily="18" charset="0"/>
              </a:rPr>
              <a:t>Caracter (char)</a:t>
            </a:r>
            <a:endParaRPr lang="en-ID" sz="1100" dirty="0">
              <a:latin typeface="PT Serif" panose="020A06030405050202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A05578F-A3BF-0D65-9F6B-0030F37608F1}"/>
              </a:ext>
            </a:extLst>
          </p:cNvPr>
          <p:cNvSpPr txBox="1">
            <a:spLocks/>
          </p:cNvSpPr>
          <p:nvPr/>
        </p:nvSpPr>
        <p:spPr>
          <a:xfrm>
            <a:off x="393593" y="376250"/>
            <a:ext cx="641398" cy="375175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T Serif" panose="020A0603040505020204" pitchFamily="18" charset="0"/>
              </a:rPr>
              <a:t>Boolean</a:t>
            </a:r>
            <a:r>
              <a:rPr lang="en-US" sz="1000" dirty="0">
                <a:latin typeface="PT Serif" panose="020A0603040505020204" pitchFamily="18" charset="0"/>
              </a:rPr>
              <a:t> </a:t>
            </a:r>
            <a:endParaRPr lang="en-ID" sz="1000" dirty="0">
              <a:latin typeface="PT Serif" panose="020A0603040505020204" pitchFamily="18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C79420-B50C-34C4-C142-FFB495104023}"/>
              </a:ext>
            </a:extLst>
          </p:cNvPr>
          <p:cNvSpPr txBox="1">
            <a:spLocks/>
          </p:cNvSpPr>
          <p:nvPr/>
        </p:nvSpPr>
        <p:spPr>
          <a:xfrm>
            <a:off x="2980842" y="296467"/>
            <a:ext cx="454326" cy="556883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T Serif" panose="020A0603040505020204" pitchFamily="18" charset="0"/>
              </a:rPr>
              <a:t>Array</a:t>
            </a:r>
            <a:r>
              <a:rPr lang="en-US" sz="1000" dirty="0"/>
              <a:t> </a:t>
            </a:r>
            <a:endParaRPr lang="en-ID" sz="10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CF77BAE-6785-159C-3319-C3A9CBF7BE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68" y="587797"/>
            <a:ext cx="599814" cy="2931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DEEE1A-E1CD-0BC6-280F-7DF0DFBB824A}"/>
              </a:ext>
            </a:extLst>
          </p:cNvPr>
          <p:cNvCxnSpPr>
            <a:cxnSpLocks/>
          </p:cNvCxnSpPr>
          <p:nvPr/>
        </p:nvCxnSpPr>
        <p:spPr>
          <a:xfrm rot="5400000">
            <a:off x="1089590" y="1398729"/>
            <a:ext cx="469576" cy="435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458E025-C7B4-C40F-5DD7-B823EED05D8E}"/>
              </a:ext>
            </a:extLst>
          </p:cNvPr>
          <p:cNvCxnSpPr>
            <a:cxnSpLocks/>
          </p:cNvCxnSpPr>
          <p:nvPr/>
        </p:nvCxnSpPr>
        <p:spPr>
          <a:xfrm rot="10800000">
            <a:off x="714292" y="716774"/>
            <a:ext cx="751748" cy="3715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5E0C4E8-367B-AAA4-C476-90E9E535779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57786" y="1413033"/>
            <a:ext cx="716162" cy="4519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93753FE-9380-5745-4959-AF0AA009EA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49793" y="667366"/>
            <a:ext cx="521536" cy="3881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70048D2-4C12-8366-2316-4D012670DBB4}"/>
              </a:ext>
            </a:extLst>
          </p:cNvPr>
          <p:cNvSpPr txBox="1">
            <a:spLocks/>
          </p:cNvSpPr>
          <p:nvPr/>
        </p:nvSpPr>
        <p:spPr>
          <a:xfrm>
            <a:off x="1509250" y="1987606"/>
            <a:ext cx="981575" cy="245343"/>
          </a:xfrm>
          <a:prstGeom prst="rect">
            <a:avLst/>
          </a:prstGeom>
        </p:spPr>
        <p:txBody>
          <a:bodyPr vert="horz" lIns="4195" tIns="2097" rIns="4195" bIns="20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>
                <a:latin typeface="PT Serif" panose="020A0603040505020204" pitchFamily="18" charset="0"/>
              </a:rPr>
              <a:t>String</a:t>
            </a:r>
            <a:endParaRPr lang="en-ID" sz="1100" dirty="0">
              <a:latin typeface="PT Serif" panose="020A0603040505020204" pitchFamily="18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512258-801B-6DEF-F18D-03CF857BA61B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rot="5400000">
            <a:off x="1786305" y="1627417"/>
            <a:ext cx="573922" cy="146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171-37B7-274F-0D7E-AC656637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82" y="130769"/>
            <a:ext cx="1215484" cy="531017"/>
          </a:xfrm>
        </p:spPr>
        <p:txBody>
          <a:bodyPr>
            <a:normAutofit/>
          </a:bodyPr>
          <a:lstStyle/>
          <a:p>
            <a:r>
              <a:rPr lang="en-US" dirty="0">
                <a:latin typeface="PT Serif" panose="020A0603040505020204" pitchFamily="18" charset="0"/>
              </a:rPr>
              <a:t>Integer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CC9F-1F73-0CCE-9C21-39756ACB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04" y="499211"/>
            <a:ext cx="2085896" cy="16216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900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Integer 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(int.)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data yang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terdiri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dari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bilangan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bulat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(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tidak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mengandung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pecahan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desimal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),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ini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bisa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berbentuk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angka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positif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9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maupun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negative.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Tipe</a:t>
            </a:r>
            <a:r>
              <a:rPr lang="en-US" sz="900" dirty="0">
                <a:latin typeface="PT Serif" panose="020A0603040505020204" pitchFamily="18" charset="0"/>
              </a:rPr>
              <a:t> data </a:t>
            </a:r>
            <a:r>
              <a:rPr lang="en-US" sz="900" dirty="0" err="1">
                <a:latin typeface="PT Serif" panose="020A0603040505020204" pitchFamily="18" charset="0"/>
              </a:rPr>
              <a:t>numerik</a:t>
            </a:r>
            <a:r>
              <a:rPr lang="en-US" sz="900" dirty="0">
                <a:latin typeface="PT Serif" panose="020A0603040505020204" pitchFamily="18" charset="0"/>
              </a:rPr>
              <a:t> yang </a:t>
            </a:r>
            <a:r>
              <a:rPr lang="en-US" sz="900" dirty="0" err="1">
                <a:latin typeface="PT Serif" panose="020A0603040505020204" pitchFamily="18" charset="0"/>
              </a:rPr>
              <a:t>termasuk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ke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dalam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bilangan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bulat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adalah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sebagai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berikut</a:t>
            </a:r>
            <a:r>
              <a:rPr lang="en-US" sz="900" dirty="0">
                <a:latin typeface="PT Serif" panose="020A0603040505020204" pitchFamily="18" charset="0"/>
              </a:rPr>
              <a:t> :</a:t>
            </a:r>
            <a:endParaRPr lang="en-ID" sz="900" dirty="0">
              <a:latin typeface="PT Serif" panose="020A0603040505020204" pitchFamily="18" charset="0"/>
            </a:endParaRP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0F1B1-2A88-AFCF-5F54-1D93F50EDEAD}"/>
              </a:ext>
            </a:extLst>
          </p:cNvPr>
          <p:cNvSpPr txBox="1">
            <a:spLocks/>
          </p:cNvSpPr>
          <p:nvPr/>
        </p:nvSpPr>
        <p:spPr>
          <a:xfrm>
            <a:off x="764492" y="-31806"/>
            <a:ext cx="2428077" cy="531017"/>
          </a:xfrm>
          <a:prstGeom prst="rect">
            <a:avLst/>
          </a:prstGeom>
        </p:spPr>
        <p:txBody>
          <a:bodyPr vert="horz" lIns="4195" tIns="2097" rIns="4195" bIns="2097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D" sz="110" dirty="0">
              <a:latin typeface="PT Serif" panose="020A060304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10C03-8812-7ABB-6A9D-7AC74EB2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98" y="1546634"/>
            <a:ext cx="1847648" cy="8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7308-4466-4148-2B5C-B734C4E8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07" y="294463"/>
            <a:ext cx="1462802" cy="388139"/>
          </a:xfrm>
        </p:spPr>
        <p:txBody>
          <a:bodyPr>
            <a:noAutofit/>
          </a:bodyPr>
          <a:lstStyle/>
          <a:p>
            <a:r>
              <a:rPr lang="en-US" sz="1550" dirty="0">
                <a:latin typeface="PT Serif" panose="020A0603040505020204" pitchFamily="18" charset="0"/>
              </a:rPr>
              <a:t>Floating point</a:t>
            </a:r>
            <a:endParaRPr lang="en-ID" sz="1550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1D7C-F3EC-C8CD-758E-35F10A36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23" y="682602"/>
            <a:ext cx="2105632" cy="765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900" dirty="0" err="1">
                <a:latin typeface="PT Serif" panose="020A0603040505020204" pitchFamily="18" charset="0"/>
              </a:rPr>
              <a:t>Tipe</a:t>
            </a:r>
            <a:r>
              <a:rPr lang="en-US" sz="900" dirty="0">
                <a:latin typeface="PT Serif" panose="020A0603040505020204" pitchFamily="18" charset="0"/>
              </a:rPr>
              <a:t> data </a:t>
            </a:r>
            <a:r>
              <a:rPr lang="en-US" sz="900" dirty="0" err="1">
                <a:latin typeface="PT Serif" panose="020A0603040505020204" pitchFamily="18" charset="0"/>
              </a:rPr>
              <a:t>pecahan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atau</a:t>
            </a:r>
            <a:r>
              <a:rPr lang="en-US" sz="900" dirty="0">
                <a:latin typeface="PT Serif" panose="020A0603040505020204" pitchFamily="18" charset="0"/>
              </a:rPr>
              <a:t> floating point </a:t>
            </a:r>
            <a:r>
              <a:rPr lang="en-US" sz="900" dirty="0" err="1">
                <a:latin typeface="PT Serif" panose="020A0603040505020204" pitchFamily="18" charset="0"/>
              </a:rPr>
              <a:t>adalah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bilangan</a:t>
            </a:r>
            <a:r>
              <a:rPr lang="en-US" sz="900" dirty="0">
                <a:latin typeface="PT Serif" panose="020A0603040505020204" pitchFamily="18" charset="0"/>
              </a:rPr>
              <a:t> yang </a:t>
            </a:r>
            <a:r>
              <a:rPr lang="en-US" sz="900" dirty="0" err="1">
                <a:latin typeface="PT Serif" panose="020A0603040505020204" pitchFamily="18" charset="0"/>
              </a:rPr>
              <a:t>menangani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bilangan</a:t>
            </a:r>
            <a:r>
              <a:rPr lang="en-US" sz="900" dirty="0">
                <a:latin typeface="PT Serif" panose="020A0603040505020204" pitchFamily="18" charset="0"/>
              </a:rPr>
              <a:t> decimal </a:t>
            </a:r>
            <a:r>
              <a:rPr lang="en-US" sz="900" dirty="0" err="1">
                <a:latin typeface="PT Serif" panose="020A0603040505020204" pitchFamily="18" charset="0"/>
              </a:rPr>
              <a:t>atau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perhitungan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secara</a:t>
            </a:r>
            <a:r>
              <a:rPr lang="en-US" sz="900" dirty="0">
                <a:latin typeface="PT Serif" panose="020A0603040505020204" pitchFamily="18" charset="0"/>
              </a:rPr>
              <a:t> detail. Karena </a:t>
            </a:r>
            <a:r>
              <a:rPr lang="en-US" sz="900" dirty="0" err="1">
                <a:latin typeface="PT Serif" panose="020A0603040505020204" pitchFamily="18" charset="0"/>
              </a:rPr>
              <a:t>kemampuannya</a:t>
            </a:r>
            <a:r>
              <a:rPr lang="en-US" sz="900" dirty="0">
                <a:latin typeface="PT Serif" panose="020A0603040505020204" pitchFamily="18" charset="0"/>
              </a:rPr>
              <a:t>, float </a:t>
            </a:r>
            <a:r>
              <a:rPr lang="en-US" sz="900" dirty="0" err="1">
                <a:latin typeface="PT Serif" panose="020A0603040505020204" pitchFamily="18" charset="0"/>
              </a:rPr>
              <a:t>berbanding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dengan</a:t>
            </a:r>
            <a:r>
              <a:rPr lang="en-US" sz="900" dirty="0">
                <a:latin typeface="PT Serif" panose="020A0603040505020204" pitchFamily="18" charset="0"/>
              </a:rPr>
              <a:t> integer. </a:t>
            </a:r>
            <a:r>
              <a:rPr lang="en-US" sz="900" dirty="0" err="1">
                <a:latin typeface="PT Serif" panose="020A0603040505020204" pitchFamily="18" charset="0"/>
              </a:rPr>
              <a:t>terdapat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dua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bilangan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pecahan</a:t>
            </a:r>
            <a:r>
              <a:rPr lang="en-US" sz="900" dirty="0">
                <a:latin typeface="PT Serif" panose="020A0603040505020204" pitchFamily="18" charset="0"/>
              </a:rPr>
              <a:t> </a:t>
            </a:r>
            <a:r>
              <a:rPr lang="en-US" sz="900" dirty="0" err="1">
                <a:latin typeface="PT Serif" panose="020A0603040505020204" pitchFamily="18" charset="0"/>
              </a:rPr>
              <a:t>ini</a:t>
            </a:r>
            <a:r>
              <a:rPr lang="en-US" sz="900" dirty="0">
                <a:latin typeface="PT Serif" panose="020A0603040505020204" pitchFamily="18" charset="0"/>
              </a:rPr>
              <a:t>.</a:t>
            </a:r>
            <a:endParaRPr lang="en-ID" sz="900" dirty="0">
              <a:latin typeface="PT Serif" panose="020A060304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24387-F46D-204B-5DE2-6D17E0BB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09" y="1591320"/>
            <a:ext cx="2285039" cy="7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2134</TotalTime>
  <Words>701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Serif</vt:lpstr>
      <vt:lpstr>Trebuchet MS</vt:lpstr>
      <vt:lpstr>Wingdings 3</vt:lpstr>
      <vt:lpstr>Facet</vt:lpstr>
      <vt:lpstr>PowerPoint Presentation</vt:lpstr>
      <vt:lpstr>PowerPoint Presentation</vt:lpstr>
      <vt:lpstr>Algoritma Dasar</vt:lpstr>
      <vt:lpstr>Flowchart</vt:lpstr>
      <vt:lpstr>PowerPoint Presentation</vt:lpstr>
      <vt:lpstr>PowerPoint Presentation</vt:lpstr>
      <vt:lpstr>MACAM-MACAM TIPE DATA</vt:lpstr>
      <vt:lpstr>Integer </vt:lpstr>
      <vt:lpstr>Floating point</vt:lpstr>
      <vt:lpstr>Caracter (char)</vt:lpstr>
      <vt:lpstr>Boolean </vt:lpstr>
      <vt:lpstr>String </vt:lpstr>
      <vt:lpstr>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petik</dc:creator>
  <cp:lastModifiedBy>DM-09</cp:lastModifiedBy>
  <cp:revision>8</cp:revision>
  <dcterms:created xsi:type="dcterms:W3CDTF">2022-07-08T06:10:24Z</dcterms:created>
  <dcterms:modified xsi:type="dcterms:W3CDTF">2022-07-14T06:16:06Z</dcterms:modified>
</cp:coreProperties>
</file>