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9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57" r:id="rId10"/>
    <p:sldId id="259" r:id="rId11"/>
    <p:sldId id="280" r:id="rId12"/>
    <p:sldId id="268" r:id="rId13"/>
    <p:sldId id="275" r:id="rId14"/>
    <p:sldId id="276" r:id="rId15"/>
    <p:sldId id="277" r:id="rId16"/>
    <p:sldId id="270" r:id="rId17"/>
    <p:sldId id="26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2DFD9"/>
    <a:srgbClr val="DFDBD5"/>
    <a:srgbClr val="DFDCD6"/>
    <a:srgbClr val="E3DFDA"/>
    <a:srgbClr val="EBE9E6"/>
    <a:srgbClr val="E1DDD8"/>
    <a:srgbClr val="E7E4E0"/>
    <a:srgbClr val="8E6A3A"/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171C-FC83-2CB9-5144-2B7A3257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7226-0DBA-D385-3B62-8EE80910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2E3A-DC9A-282D-A181-3A885D2C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76D5-A571-2527-1660-62F07FBE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5E98-7A6F-24FD-0651-4F38D05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2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5AB7-D9EC-F016-E1FF-08BA4179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12C7-7DB0-C4A4-A38B-60A72BFE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B184-1BC5-6BD0-D5B9-1551F9A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41A6-6A8D-A303-AFF4-6FC5E5A8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82C0-BDEC-4BF4-9A4B-448CA04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52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04E7F-9A99-C5F3-C7AE-9DAAEE73B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4BF84-D32E-0C58-67FF-3BB6D689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FC12-6961-590C-5C10-6C16CCCC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33C1-AE9F-8A03-C155-966E753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AD1E-4885-21B0-3170-B885EEBF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86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7F5-6DFA-C0D5-B30D-0E85E561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D967-AB9A-C123-C84F-25191A80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7B52-B14D-45D6-240C-5BDD829B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20BA-AD63-76E0-3E70-7758BEDF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0179-9384-2207-66D6-CE22AFBC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609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DC9F-EB4F-16BD-4C44-B52EBE3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AA7F-6AA4-8791-093E-6BB99A69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4E3C-5FA1-7E63-8A28-4507F2C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7360-FE43-3379-9AEB-90EFB340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505C-A5ED-8F40-463D-F57FDEA8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888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8C4A-8CF8-A773-598D-F6B3A2DF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3C21-C948-0CBF-3D22-087364D42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E5C3F-6311-E91F-DDEC-538522FE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98B2E-36B9-B3D8-66EA-AE6F283E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3A1F-5085-8497-15EE-D64447E6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27AF-9B47-2880-8524-03C1DB9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69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432D-66AA-9DEB-3258-8BBD62C8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CC7A9-EF1E-BD45-BD4C-792A705D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0CD18-1548-5316-423A-0CB122C8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999A4-ED39-0BE9-BBCD-BC4F46793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9D0A7-E0FF-05E9-6B58-D36B2BE12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DAE0-2B14-4E20-E4D7-DBA99279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EE75B-4888-C55F-0782-38A1203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03A96-DC14-DB77-566B-1E8A5322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78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0A10-7FD8-1265-E9C4-29BC9A6F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80FE4-C739-4C6B-744D-D036301E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9596B-255F-4382-DAC5-5ECE394B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87186-63CB-9F1E-A767-121B6EE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74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479B6-F279-EAB0-B8E8-0F3BAF3B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889ED-91F0-D122-1705-9F1E0727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56945-2D48-F16A-C186-91EF5725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86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437C-1DA5-4F84-DC7E-CC12E3D8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EAE8-B785-D516-B12E-E1E5AE41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46A90-A3B9-CED1-11B1-DCBB191EF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EEA0D-B469-1580-2304-CC619EA4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A1752-BADC-178B-62D0-C37E8606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2AB82-16FE-6356-7BE7-F18001C3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12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38B4-BAF1-8BD2-BDA2-6CC200CF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9D67-8D14-C421-0801-6C82B43CE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D5614-C3FF-9C2F-0148-E583858B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DA13-F9D6-9259-B68C-8B232C3A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7AE0-539F-5419-B27F-E6B6CAB8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404EB-AE73-00EB-55C6-6073543E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88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B544C-95B5-25F8-3C88-9B7DEE1B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7A453-B2D0-84EF-0F7A-84EC107E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52EA7-4466-29DF-6EFB-6428F9CB1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483A-A7BF-492D-A85A-A6AC5C966C7B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701B-9314-6BB7-0C67-1D56E40BF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4AD2-96EA-4A06-4DCE-1B12C77A7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EA52-8A45-409F-9BAC-71EADD78C9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itkampus.com/pengertian-uml/" TargetMode="External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hyperlink" Target="https://idcloudhost.com/panduan/mengenal-uml-pengertian-dan-sejarahnya/#Mengapa_Butuh_U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coding.com/blog/flowchart-adalah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adammuiz.com/flowchart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pinhome.id/blog/pengertian-flowchart/" TargetMode="External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3694B-AC07-EAC3-4C39-6BE3A0BC4491}"/>
              </a:ext>
            </a:extLst>
          </p:cNvPr>
          <p:cNvSpPr txBox="1"/>
          <p:nvPr/>
        </p:nvSpPr>
        <p:spPr>
          <a:xfrm>
            <a:off x="4033049" y="1014266"/>
            <a:ext cx="440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FLOWCHART 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3CC3E-9951-F0BF-1C93-EC29CA2AC510}"/>
              </a:ext>
            </a:extLst>
          </p:cNvPr>
          <p:cNvSpPr txBox="1"/>
          <p:nvPr/>
        </p:nvSpPr>
        <p:spPr>
          <a:xfrm>
            <a:off x="3491320" y="4161380"/>
            <a:ext cx="247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Abdullah </a:t>
            </a:r>
            <a:r>
              <a:rPr lang="en-US" dirty="0" err="1"/>
              <a:t>Qa’id</a:t>
            </a:r>
            <a:r>
              <a:rPr lang="en-US" dirty="0"/>
              <a:t> </a:t>
            </a:r>
            <a:r>
              <a:rPr lang="en-US" dirty="0" err="1"/>
              <a:t>Mu’aadz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F3892-D5C7-7DF7-42EA-6E572DA99A10}"/>
              </a:ext>
            </a:extLst>
          </p:cNvPr>
          <p:cNvSpPr txBox="1"/>
          <p:nvPr/>
        </p:nvSpPr>
        <p:spPr>
          <a:xfrm>
            <a:off x="6273365" y="4161380"/>
            <a:ext cx="247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Tsani</a:t>
            </a:r>
            <a:r>
              <a:rPr lang="en-US" dirty="0"/>
              <a:t> Nur </a:t>
            </a:r>
            <a:r>
              <a:rPr lang="en-US" dirty="0" err="1"/>
              <a:t>Ramdhan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19477-17B0-D583-7ACA-F36C58031602}"/>
              </a:ext>
            </a:extLst>
          </p:cNvPr>
          <p:cNvCxnSpPr/>
          <p:nvPr/>
        </p:nvCxnSpPr>
        <p:spPr>
          <a:xfrm>
            <a:off x="6096000" y="4023360"/>
            <a:ext cx="0" cy="665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09D816-2EC1-A801-00C5-D6B33E8205F7}"/>
              </a:ext>
            </a:extLst>
          </p:cNvPr>
          <p:cNvSpPr txBox="1"/>
          <p:nvPr/>
        </p:nvSpPr>
        <p:spPr>
          <a:xfrm>
            <a:off x="3712382" y="5870324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Pesantren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PeTIK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II YBM PLN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Denanyar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Utara,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Plosogeneng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Kec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.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Kabupaten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Jawa</a:t>
            </a:r>
            <a:r>
              <a:rPr lang="en-ID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Timur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1F5360-C318-ED8F-C459-AFB9F80F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92" y="5346645"/>
            <a:ext cx="479208" cy="538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D7C8-FBC3-DFB8-F3F3-CCD282519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94" y="5372772"/>
            <a:ext cx="1069740" cy="5384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A1C007-4EB6-BD60-3E46-1C556C33983D}"/>
              </a:ext>
            </a:extLst>
          </p:cNvPr>
          <p:cNvCxnSpPr>
            <a:cxnSpLocks/>
          </p:cNvCxnSpPr>
          <p:nvPr/>
        </p:nvCxnSpPr>
        <p:spPr>
          <a:xfrm>
            <a:off x="5773438" y="5429922"/>
            <a:ext cx="0" cy="413812"/>
          </a:xfrm>
          <a:prstGeom prst="line">
            <a:avLst/>
          </a:prstGeom>
          <a:ln w="381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39391-46EC-6436-469C-9CB512390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26" y="2313341"/>
            <a:ext cx="1792320" cy="1849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3A28A8-DD84-7F78-9AFC-BFCA5F28F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15" y="2544038"/>
            <a:ext cx="1638602" cy="15614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4AAD92-4F4D-5387-80A8-7A0626703CEF}"/>
              </a:ext>
            </a:extLst>
          </p:cNvPr>
          <p:cNvSpPr txBox="1"/>
          <p:nvPr/>
        </p:nvSpPr>
        <p:spPr>
          <a:xfrm>
            <a:off x="5285745" y="1778919"/>
            <a:ext cx="2134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UML 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AD52EA-32EE-4CAC-9C7F-6D17BF926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A0D231-A622-896A-026F-28070D30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831B39-A00B-482D-2EC1-F994B27D8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F108A7-B7CF-9956-ED6A-AA6C6C2F85E8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4285A16-4DB5-2BAF-34BE-505EF5BD7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6D31ABD-BEC2-A4AB-E8AA-D610E5872BDD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DD7301-369F-D2F6-B800-F3E69B7AA6B2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58814D6-705F-DAAF-68E9-BFD4703845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65D7E4-0BDD-28C3-2A34-D30B4B43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120154-DED8-66AC-C3D8-FC5E048C1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8F64EC-9AF4-2894-E34E-685C95456494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96E7A30-86EF-A2A9-A671-A391E374F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337BEC8-EA3D-7336-E522-65A0DA380874}"/>
              </a:ext>
            </a:extLst>
          </p:cNvPr>
          <p:cNvSpPr txBox="1"/>
          <p:nvPr/>
        </p:nvSpPr>
        <p:spPr>
          <a:xfrm>
            <a:off x="2561954" y="2563733"/>
            <a:ext cx="72956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b="1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UML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 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dimulai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secara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resmi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pada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Oktober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1994,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ketika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Rumbaugh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menggabungkan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kekuatan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dengan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Booch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Mereka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berdua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lalu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bekerja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bersama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di Relational Software Cooperation.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Proyek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ini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memfokuskan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pada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penyatuan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metode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booch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 dan Rumbaugh(OMT).</a:t>
            </a:r>
            <a:endParaRPr lang="en-ID" sz="2400" dirty="0">
              <a:latin typeface="Franklin Gothic Book" panose="020B0503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757B3-00F2-0F9F-AEE1-BC0F8E276376}"/>
              </a:ext>
            </a:extLst>
          </p:cNvPr>
          <p:cNvSpPr txBox="1"/>
          <p:nvPr/>
        </p:nvSpPr>
        <p:spPr>
          <a:xfrm>
            <a:off x="2414003" y="1770501"/>
            <a:ext cx="8200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Franklin Gothic Book" panose="020B0503020102020204" pitchFamily="34" charset="0"/>
              </a:rPr>
              <a:t>Sejarah UML (Unified Modelling Language)</a:t>
            </a:r>
            <a:endParaRPr lang="en-ID" sz="3200" b="1" dirty="0">
              <a:latin typeface="Franklin Gothic Book" panose="020B05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7C567-E51D-E466-3311-EF934FA8FB2D}"/>
              </a:ext>
            </a:extLst>
          </p:cNvPr>
          <p:cNvSpPr/>
          <p:nvPr/>
        </p:nvSpPr>
        <p:spPr>
          <a:xfrm>
            <a:off x="-1" y="0"/>
            <a:ext cx="12192001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5C05C-1A80-0F68-1CB7-FDC81C2D2E09}"/>
              </a:ext>
            </a:extLst>
          </p:cNvPr>
          <p:cNvSpPr/>
          <p:nvPr/>
        </p:nvSpPr>
        <p:spPr>
          <a:xfrm>
            <a:off x="-1" y="6494481"/>
            <a:ext cx="12192001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AFCDC-5D5C-A84D-0387-8D70074B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C1550-6B97-6190-7196-A34A0D761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90023-A31C-2040-CC73-325976DC8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7C736B-5824-1686-0B01-1360C88D50CC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39E568-D385-F8A6-0BD6-FA0EF8E1B0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E6AD31-6285-8436-A54E-5CAF059B1CB6}"/>
              </a:ext>
            </a:extLst>
          </p:cNvPr>
          <p:cNvSpPr txBox="1"/>
          <p:nvPr/>
        </p:nvSpPr>
        <p:spPr>
          <a:xfrm>
            <a:off x="3251200" y="6743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800" b="1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Tujuan</a:t>
            </a:r>
            <a:r>
              <a:rPr lang="en-ID" sz="2800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2800" b="1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ID" sz="2800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800" b="1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sz="2800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UML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C906B-F721-F174-00C1-3048A8F92F93}"/>
              </a:ext>
            </a:extLst>
          </p:cNvPr>
          <p:cNvSpPr txBox="1"/>
          <p:nvPr/>
        </p:nvSpPr>
        <p:spPr>
          <a:xfrm>
            <a:off x="653143" y="1977346"/>
            <a:ext cx="431074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bahasa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permodelan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visual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kepada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para user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beragam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pemrograman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dan juga proses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umum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rekayasa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en-ID" sz="500" b="0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Menggabungkan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bermacam-macam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terbaik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pemodelan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endParaRPr lang="en-ID" sz="500" dirty="0">
              <a:solidFill>
                <a:srgbClr val="1A1A1A"/>
              </a:solidFill>
              <a:latin typeface="Roboto" panose="02000000000000000000" pitchFamily="2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visual model yang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ekspresif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pengembangan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.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9A589-DF8C-0CCC-204D-CF9CE483DEA7}"/>
              </a:ext>
            </a:extLst>
          </p:cNvPr>
          <p:cNvSpPr txBox="1"/>
          <p:nvPr/>
        </p:nvSpPr>
        <p:spPr>
          <a:xfrm>
            <a:off x="653143" y="1402779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D" i="0" dirty="0" err="1">
                <a:effectLst/>
                <a:latin typeface="Roboto" panose="02000000000000000000" pitchFamily="2" charset="0"/>
              </a:rPr>
              <a:t>Berikut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beberapa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tujuan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serta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fungsi</a:t>
            </a:r>
            <a:r>
              <a:rPr lang="en-ID" i="0" dirty="0">
                <a:effectLst/>
                <a:latin typeface="Roboto" panose="02000000000000000000" pitchFamily="2" charset="0"/>
              </a:rPr>
              <a:t>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dari</a:t>
            </a:r>
            <a:r>
              <a:rPr lang="en-ID" i="0" dirty="0">
                <a:effectLst/>
                <a:latin typeface="Roboto" panose="02000000000000000000" pitchFamily="2" charset="0"/>
              </a:rPr>
              <a:t> UML, </a:t>
            </a:r>
            <a:r>
              <a:rPr lang="en-ID" i="0" dirty="0" err="1">
                <a:effectLst/>
                <a:latin typeface="Roboto" panose="02000000000000000000" pitchFamily="2" charset="0"/>
              </a:rPr>
              <a:t>diantaranya</a:t>
            </a:r>
            <a:r>
              <a:rPr lang="en-ID" i="0" dirty="0">
                <a:effectLst/>
                <a:latin typeface="Roboto" panose="02000000000000000000" pitchFamily="2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BAA67-54E3-BC45-08BD-E46CA39877BF}"/>
              </a:ext>
            </a:extLst>
          </p:cNvPr>
          <p:cNvSpPr txBox="1"/>
          <p:nvPr/>
        </p:nvSpPr>
        <p:spPr>
          <a:xfrm>
            <a:off x="5667829" y="1977346"/>
            <a:ext cx="456474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hanya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bahasa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permodelan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visual model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software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saja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melainkan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memodelkan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beorientasi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objek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.</a:t>
            </a:r>
            <a:endParaRPr lang="en-ID" dirty="0"/>
          </a:p>
          <a:p>
            <a:pPr marL="342900" indent="-342900" algn="just">
              <a:buFont typeface="+mj-lt"/>
              <a:buAutoNum type="arabicPeriod" startAt="4"/>
            </a:pPr>
            <a:endParaRPr lang="pt-BR" sz="500" b="0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pt-BR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Mempermudah user dalam membaca sebuah sistem.</a:t>
            </a:r>
          </a:p>
          <a:p>
            <a:pPr marL="342900" indent="-342900" algn="just">
              <a:buFont typeface="+mj-lt"/>
              <a:buAutoNum type="arabicPeriod" startAt="4"/>
            </a:pPr>
            <a:endParaRPr lang="pt-BR" sz="500" b="0" i="0" dirty="0">
              <a:solidFill>
                <a:srgbClr val="1A1A1A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Berfungsi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blueprint, yang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jelas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nantinya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menjelaskan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menyeluruh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perancangan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berupa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coding </a:t>
            </a:r>
            <a:r>
              <a:rPr lang="en-ID" b="0" i="0" dirty="0" err="1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ID" b="0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 program.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B5FF3-810C-3877-ED37-A79A6BEB746B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464D8-5D92-2126-BEA2-D852C4DFC653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11AAD0-8240-DCAE-7EDE-03A13372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927420-AA5A-261F-8B86-48DD09820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AD6C80-A260-542D-070B-40D3EA209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C1467-F23B-5D1F-564C-2A0C92C28B69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7C70A2A-55B3-2E50-164C-141A4579F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7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0C207275-C0CA-ADF5-BBEC-23C6185919D6}"/>
              </a:ext>
            </a:extLst>
          </p:cNvPr>
          <p:cNvSpPr/>
          <p:nvPr/>
        </p:nvSpPr>
        <p:spPr>
          <a:xfrm>
            <a:off x="665018" y="799869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E9CBDE6-7652-23C8-6A63-0FEAC9BB8311}"/>
              </a:ext>
            </a:extLst>
          </p:cNvPr>
          <p:cNvSpPr/>
          <p:nvPr/>
        </p:nvSpPr>
        <p:spPr>
          <a:xfrm>
            <a:off x="1213658" y="799868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77EE20E-91CB-544F-0330-2B5BE7768636}"/>
              </a:ext>
            </a:extLst>
          </p:cNvPr>
          <p:cNvSpPr/>
          <p:nvPr/>
        </p:nvSpPr>
        <p:spPr>
          <a:xfrm>
            <a:off x="1762298" y="799867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7B5E3-163B-1395-B44B-E0C1F41A2F31}"/>
              </a:ext>
            </a:extLst>
          </p:cNvPr>
          <p:cNvSpPr txBox="1"/>
          <p:nvPr/>
        </p:nvSpPr>
        <p:spPr>
          <a:xfrm>
            <a:off x="2430088" y="636678"/>
            <a:ext cx="9157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latin typeface="Franklin Gothic Book" panose="020B0503020102020204" pitchFamily="34" charset="0"/>
              </a:rPr>
              <a:t>Jenis</a:t>
            </a:r>
            <a:r>
              <a:rPr lang="en-US" sz="3600" b="1" dirty="0">
                <a:latin typeface="Franklin Gothic Book" panose="020B0503020102020204" pitchFamily="34" charset="0"/>
              </a:rPr>
              <a:t> - </a:t>
            </a:r>
            <a:r>
              <a:rPr lang="en-US" sz="3600" b="1" dirty="0" err="1">
                <a:latin typeface="Franklin Gothic Book" panose="020B0503020102020204" pitchFamily="34" charset="0"/>
              </a:rPr>
              <a:t>Jenis</a:t>
            </a:r>
            <a:r>
              <a:rPr lang="en-US" sz="3600" b="1" dirty="0">
                <a:latin typeface="Franklin Gothic Book" panose="020B0503020102020204" pitchFamily="34" charset="0"/>
              </a:rPr>
              <a:t> UML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472E74-9473-2A54-EC78-BF55D4A8C9BA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19CD24-8F94-699C-4149-DD30832ECE0D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3880EB-1C4E-34BC-3310-1A43350D6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34E91F-56D7-311A-33F4-FDCBAB19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F654FD-2792-6ADB-A77D-8F7383369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548E53-AF80-F7B3-8DCC-401C52D40FBF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2ED8459-157E-0179-601E-FFCDAD89C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B6A90F-967E-3AFB-190F-481215CF56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736" y="1627614"/>
            <a:ext cx="10911135" cy="43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6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3304FD-B15F-DD5D-2DC9-3895262A1FB1}"/>
              </a:ext>
            </a:extLst>
          </p:cNvPr>
          <p:cNvGrpSpPr/>
          <p:nvPr/>
        </p:nvGrpSpPr>
        <p:grpSpPr>
          <a:xfrm>
            <a:off x="4506277" y="571062"/>
            <a:ext cx="3380300" cy="634338"/>
            <a:chOff x="0" y="1031363"/>
            <a:chExt cx="3432493" cy="7944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87A81E-2A49-C283-8CD4-FE0626C0AB2E}"/>
                </a:ext>
              </a:extLst>
            </p:cNvPr>
            <p:cNvSpPr/>
            <p:nvPr/>
          </p:nvSpPr>
          <p:spPr>
            <a:xfrm>
              <a:off x="0" y="1031363"/>
              <a:ext cx="3432493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C39065-B16D-D521-BE52-D52164395303}"/>
                </a:ext>
              </a:extLst>
            </p:cNvPr>
            <p:cNvSpPr txBox="1"/>
            <p:nvPr/>
          </p:nvSpPr>
          <p:spPr>
            <a:xfrm>
              <a:off x="0" y="1031363"/>
              <a:ext cx="3432493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sz="3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Structure Diagram</a:t>
              </a:r>
              <a:endParaRPr lang="en-ID" sz="3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634764-A95D-2746-0416-3406737B9019}"/>
              </a:ext>
            </a:extLst>
          </p:cNvPr>
          <p:cNvGrpSpPr/>
          <p:nvPr/>
        </p:nvGrpSpPr>
        <p:grpSpPr>
          <a:xfrm>
            <a:off x="303998" y="4539144"/>
            <a:ext cx="3368114" cy="424286"/>
            <a:chOff x="0" y="1870133"/>
            <a:chExt cx="1588926" cy="7944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ECC04F-324B-8B35-FBBE-DBA67EA824F6}"/>
                </a:ext>
              </a:extLst>
            </p:cNvPr>
            <p:cNvSpPr/>
            <p:nvPr/>
          </p:nvSpPr>
          <p:spPr>
            <a:xfrm>
              <a:off x="0" y="1870133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199B1B-334D-FE03-B754-55D0751D921E}"/>
                </a:ext>
              </a:extLst>
            </p:cNvPr>
            <p:cNvSpPr txBox="1"/>
            <p:nvPr/>
          </p:nvSpPr>
          <p:spPr>
            <a:xfrm>
              <a:off x="0" y="1870133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Composite Structure Diagram</a:t>
              </a:r>
              <a:endParaRPr lang="en-ID" sz="1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1FD637-D794-C0EE-E26E-D3959D97BA6B}"/>
              </a:ext>
            </a:extLst>
          </p:cNvPr>
          <p:cNvGrpSpPr/>
          <p:nvPr/>
        </p:nvGrpSpPr>
        <p:grpSpPr>
          <a:xfrm>
            <a:off x="4267202" y="1493842"/>
            <a:ext cx="3860800" cy="424287"/>
            <a:chOff x="1841347" y="2700919"/>
            <a:chExt cx="1588926" cy="7944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00FAA2-85D8-4EBA-C923-7CFC6858117A}"/>
                </a:ext>
              </a:extLst>
            </p:cNvPr>
            <p:cNvSpPr/>
            <p:nvPr/>
          </p:nvSpPr>
          <p:spPr>
            <a:xfrm>
              <a:off x="1841347" y="2700919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789127-7147-FA46-BCE4-0813C52DFFC4}"/>
                </a:ext>
              </a:extLst>
            </p:cNvPr>
            <p:cNvSpPr txBox="1"/>
            <p:nvPr/>
          </p:nvSpPr>
          <p:spPr>
            <a:xfrm>
              <a:off x="1841347" y="2700919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Object Diagram</a:t>
              </a:r>
              <a:endParaRPr lang="en-ID" sz="18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1C4534-39EC-9494-6796-5210A77EFC0E}"/>
              </a:ext>
            </a:extLst>
          </p:cNvPr>
          <p:cNvGrpSpPr/>
          <p:nvPr/>
        </p:nvGrpSpPr>
        <p:grpSpPr>
          <a:xfrm>
            <a:off x="8519885" y="4519860"/>
            <a:ext cx="3368113" cy="412601"/>
            <a:chOff x="4" y="3544171"/>
            <a:chExt cx="1580806" cy="7944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72D93F-5490-A34B-9653-228170D02601}"/>
                </a:ext>
              </a:extLst>
            </p:cNvPr>
            <p:cNvSpPr/>
            <p:nvPr/>
          </p:nvSpPr>
          <p:spPr>
            <a:xfrm>
              <a:off x="4" y="3544171"/>
              <a:ext cx="1580806" cy="79446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99E339-1627-4F8A-D862-24EB0CB621A5}"/>
                </a:ext>
              </a:extLst>
            </p:cNvPr>
            <p:cNvSpPr txBox="1"/>
            <p:nvPr/>
          </p:nvSpPr>
          <p:spPr>
            <a:xfrm>
              <a:off x="4" y="3544171"/>
              <a:ext cx="158080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Deployment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F7A456-9C31-B235-6347-2FF423F1410A}"/>
              </a:ext>
            </a:extLst>
          </p:cNvPr>
          <p:cNvGrpSpPr/>
          <p:nvPr/>
        </p:nvGrpSpPr>
        <p:grpSpPr>
          <a:xfrm>
            <a:off x="8519887" y="1474560"/>
            <a:ext cx="3368114" cy="424286"/>
            <a:chOff x="1826236" y="3556048"/>
            <a:chExt cx="1604036" cy="7944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C2D3DB-C94E-721F-02C3-AFD735F05712}"/>
                </a:ext>
              </a:extLst>
            </p:cNvPr>
            <p:cNvSpPr/>
            <p:nvPr/>
          </p:nvSpPr>
          <p:spPr>
            <a:xfrm>
              <a:off x="1826236" y="3556048"/>
              <a:ext cx="1604036" cy="794463"/>
            </a:xfrm>
            <a:prstGeom prst="rect">
              <a:avLst/>
            </a:prstGeom>
            <a:ln>
              <a:noFill/>
            </a:ln>
            <a:effectLst>
              <a:reflection endPos="0" dist="50800" dir="5400000" sy="-100000" algn="bl" rotWithShape="0"/>
            </a:effectLst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FCA02D-D867-573F-682F-7C3935865C92}"/>
                </a:ext>
              </a:extLst>
            </p:cNvPr>
            <p:cNvSpPr txBox="1"/>
            <p:nvPr/>
          </p:nvSpPr>
          <p:spPr>
            <a:xfrm>
              <a:off x="1826236" y="3556048"/>
              <a:ext cx="160403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Component Diagram</a:t>
              </a:r>
              <a:endParaRPr lang="en-ID" sz="18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CDFBF5-C29A-EA83-A604-257A628EBE8F}"/>
              </a:ext>
            </a:extLst>
          </p:cNvPr>
          <p:cNvGrpSpPr/>
          <p:nvPr/>
        </p:nvGrpSpPr>
        <p:grpSpPr>
          <a:xfrm>
            <a:off x="4267200" y="4519861"/>
            <a:ext cx="3860800" cy="412601"/>
            <a:chOff x="0" y="2707474"/>
            <a:chExt cx="1588926" cy="7944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805971-53E1-0E31-98F9-71F8D7BE08DD}"/>
                </a:ext>
              </a:extLst>
            </p:cNvPr>
            <p:cNvSpPr/>
            <p:nvPr/>
          </p:nvSpPr>
          <p:spPr>
            <a:xfrm>
              <a:off x="0" y="2707474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E69620-B151-D285-94DF-C1F84ECAD8D2}"/>
                </a:ext>
              </a:extLst>
            </p:cNvPr>
            <p:cNvSpPr txBox="1"/>
            <p:nvPr/>
          </p:nvSpPr>
          <p:spPr>
            <a:xfrm>
              <a:off x="0" y="2707474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Package Diagram</a:t>
              </a:r>
              <a:endParaRPr lang="en-ID" sz="18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0EF606-7D64-89FA-3E5A-1DF2B43524C7}"/>
              </a:ext>
            </a:extLst>
          </p:cNvPr>
          <p:cNvGrpSpPr/>
          <p:nvPr/>
        </p:nvGrpSpPr>
        <p:grpSpPr>
          <a:xfrm>
            <a:off x="303999" y="1493842"/>
            <a:ext cx="3368114" cy="424287"/>
            <a:chOff x="1841347" y="1870332"/>
            <a:chExt cx="1588926" cy="7944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1AB70C-FC90-647B-1442-5E1648D078B3}"/>
                </a:ext>
              </a:extLst>
            </p:cNvPr>
            <p:cNvSpPr/>
            <p:nvPr/>
          </p:nvSpPr>
          <p:spPr>
            <a:xfrm>
              <a:off x="1841347" y="1870332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D1743C-80BC-2188-4B84-D8F985375FD1}"/>
                </a:ext>
              </a:extLst>
            </p:cNvPr>
            <p:cNvSpPr txBox="1"/>
            <p:nvPr/>
          </p:nvSpPr>
          <p:spPr>
            <a:xfrm>
              <a:off x="1841347" y="1870332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Class Diagram</a:t>
              </a:r>
              <a:endParaRPr lang="en-ID" sz="1800" kern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93BF6FE-51DD-12CD-B92E-513E04E17911}"/>
              </a:ext>
            </a:extLst>
          </p:cNvPr>
          <p:cNvSpPr txBox="1"/>
          <p:nvPr/>
        </p:nvSpPr>
        <p:spPr>
          <a:xfrm>
            <a:off x="303998" y="1918129"/>
            <a:ext cx="336811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 err="1">
                <a:latin typeface="Franklin Gothic Book" panose="020B0503020102020204" pitchFamily="34" charset="0"/>
              </a:rPr>
              <a:t>Jenis</a:t>
            </a:r>
            <a:r>
              <a:rPr lang="en-ID" sz="1700" dirty="0">
                <a:latin typeface="Franklin Gothic Book" panose="020B0503020102020204" pitchFamily="34" charset="0"/>
              </a:rPr>
              <a:t> diagram pada UML yang </a:t>
            </a:r>
            <a:r>
              <a:rPr lang="en-ID" sz="1700" dirty="0" err="1">
                <a:latin typeface="Franklin Gothic Book" panose="020B0503020102020204" pitchFamily="34" charset="0"/>
              </a:rPr>
              <a:t>digunakan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menggambarkan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paket-paket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atau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kelas-kelas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pada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digunakan</a:t>
            </a:r>
            <a:r>
              <a:rPr lang="en-ID" sz="1700" dirty="0">
                <a:latin typeface="Franklin Gothic Book" panose="020B0503020102020204" pitchFamily="34" charset="0"/>
              </a:rPr>
              <a:t> pada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8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705B88-F8EC-42BA-5449-F2EA35F86EDA}"/>
              </a:ext>
            </a:extLst>
          </p:cNvPr>
          <p:cNvSpPr txBox="1"/>
          <p:nvPr/>
        </p:nvSpPr>
        <p:spPr>
          <a:xfrm>
            <a:off x="4267200" y="1888082"/>
            <a:ext cx="3860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>
                <a:latin typeface="Franklin Gothic Book" panose="020B0503020102020204" pitchFamily="34" charset="0"/>
              </a:rPr>
              <a:t>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menunjukan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gambaran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struktur</a:t>
            </a:r>
            <a:r>
              <a:rPr lang="en-ID" sz="1700" dirty="0">
                <a:latin typeface="Franklin Gothic Book" panose="020B0503020102020204" pitchFamily="34" charset="0"/>
              </a:rPr>
              <a:t> model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di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jangka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waktu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tertentu</a:t>
            </a:r>
            <a:r>
              <a:rPr lang="en-ID" sz="1700" dirty="0">
                <a:latin typeface="Franklin Gothic Book" panose="020B0503020102020204" pitchFamily="34" charset="0"/>
              </a:rPr>
              <a:t>. Diagram </a:t>
            </a:r>
            <a:r>
              <a:rPr lang="en-ID" sz="1700" dirty="0" err="1">
                <a:latin typeface="Franklin Gothic Book" panose="020B0503020102020204" pitchFamily="34" charset="0"/>
              </a:rPr>
              <a:t>ini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bergantung</a:t>
            </a:r>
            <a:r>
              <a:rPr lang="en-ID" sz="1700" dirty="0">
                <a:latin typeface="Franklin Gothic Book" panose="020B0503020102020204" pitchFamily="34" charset="0"/>
              </a:rPr>
              <a:t> pada class 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dibuat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B6F90-BC96-2249-35AA-DC6A7266A766}"/>
              </a:ext>
            </a:extLst>
          </p:cNvPr>
          <p:cNvSpPr txBox="1"/>
          <p:nvPr/>
        </p:nvSpPr>
        <p:spPr>
          <a:xfrm>
            <a:off x="8519885" y="1839691"/>
            <a:ext cx="336811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 err="1">
                <a:latin typeface="Franklin Gothic Book" panose="020B0503020102020204" pitchFamily="34" charset="0"/>
              </a:rPr>
              <a:t>Merupakan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dibuat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menunjukkan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struktur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ketergantungan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antara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komponen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di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suatu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 </a:t>
            </a:r>
            <a:r>
              <a:rPr lang="en-ID" sz="1700" dirty="0" err="1">
                <a:latin typeface="Franklin Gothic Book" panose="020B0503020102020204" pitchFamily="34" charset="0"/>
              </a:rPr>
              <a:t>Komponen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tersebut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adalah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hal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fisik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program yang </a:t>
            </a:r>
            <a:r>
              <a:rPr lang="en-ID" sz="1700" dirty="0" err="1">
                <a:latin typeface="Franklin Gothic Book" panose="020B0503020102020204" pitchFamily="34" charset="0"/>
              </a:rPr>
              <a:t>dimodelkan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terlihat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saat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dijalankan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4B478E-95A0-4E17-79CB-385465986004}"/>
              </a:ext>
            </a:extLst>
          </p:cNvPr>
          <p:cNvSpPr txBox="1"/>
          <p:nvPr/>
        </p:nvSpPr>
        <p:spPr>
          <a:xfrm>
            <a:off x="303999" y="4963430"/>
            <a:ext cx="336811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>
                <a:latin typeface="Franklin Gothic Book" panose="020B0503020102020204" pitchFamily="34" charset="0"/>
              </a:rPr>
              <a:t>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menjelaskan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struktur</a:t>
            </a:r>
            <a:r>
              <a:rPr lang="en-ID" sz="1700" dirty="0">
                <a:latin typeface="Franklin Gothic Book" panose="020B0503020102020204" pitchFamily="34" charset="0"/>
              </a:rPr>
              <a:t> internal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component, class, dan use case </a:t>
            </a:r>
            <a:r>
              <a:rPr lang="en-ID" sz="1700" dirty="0" err="1">
                <a:latin typeface="Franklin Gothic Book" panose="020B0503020102020204" pitchFamily="34" charset="0"/>
              </a:rPr>
              <a:t>termasuk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klasifikasi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hubungan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dimiliki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sebuah</a:t>
            </a:r>
            <a:r>
              <a:rPr lang="en-ID" sz="1700" dirty="0">
                <a:latin typeface="Franklin Gothic Book" panose="020B0503020102020204" pitchFamily="34" charset="0"/>
              </a:rPr>
              <a:t> program.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99FD9-2123-DC82-38BC-B33DAB4CEE4D}"/>
              </a:ext>
            </a:extLst>
          </p:cNvPr>
          <p:cNvSpPr txBox="1"/>
          <p:nvPr/>
        </p:nvSpPr>
        <p:spPr>
          <a:xfrm>
            <a:off x="4172506" y="4932461"/>
            <a:ext cx="40478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 err="1">
                <a:latin typeface="Franklin Gothic Book" panose="020B0503020102020204" pitchFamily="34" charset="0"/>
              </a:rPr>
              <a:t>Merupakan</a:t>
            </a:r>
            <a:r>
              <a:rPr lang="en-ID" sz="1700" dirty="0">
                <a:latin typeface="Franklin Gothic Book" panose="020B0503020102020204" pitchFamily="34" charset="0"/>
              </a:rPr>
              <a:t> diagram yang </a:t>
            </a:r>
            <a:r>
              <a:rPr lang="en-ID" sz="1700" dirty="0" err="1">
                <a:latin typeface="Franklin Gothic Book" panose="020B0503020102020204" pitchFamily="34" charset="0"/>
              </a:rPr>
              <a:t>memiliki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fungsi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mengumpulkan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kelas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memperlihatkan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penyusunan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dari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elemen</a:t>
            </a:r>
            <a:r>
              <a:rPr lang="en-ID" sz="1700" dirty="0">
                <a:latin typeface="Franklin Gothic Book" panose="020B0503020102020204" pitchFamily="34" charset="0"/>
              </a:rPr>
              <a:t> model </a:t>
            </a:r>
            <a:r>
              <a:rPr lang="en-ID" sz="1700" dirty="0" err="1">
                <a:latin typeface="Franklin Gothic Book" panose="020B0503020102020204" pitchFamily="34" charset="0"/>
              </a:rPr>
              <a:t>dalam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18C14-4B91-A8E3-8A61-49F86CA66F59}"/>
              </a:ext>
            </a:extLst>
          </p:cNvPr>
          <p:cNvSpPr txBox="1"/>
          <p:nvPr/>
        </p:nvSpPr>
        <p:spPr>
          <a:xfrm>
            <a:off x="8533603" y="4961688"/>
            <a:ext cx="3368113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700" dirty="0">
                <a:latin typeface="Franklin Gothic Book" panose="020B0503020102020204" pitchFamily="34" charset="0"/>
              </a:rPr>
              <a:t>Tata </a:t>
            </a:r>
            <a:r>
              <a:rPr lang="en-ID" sz="1700" dirty="0" err="1">
                <a:latin typeface="Franklin Gothic Book" panose="020B0503020102020204" pitchFamily="34" charset="0"/>
              </a:rPr>
              <a:t>letak</a:t>
            </a:r>
            <a:r>
              <a:rPr lang="en-ID" sz="1700" dirty="0">
                <a:latin typeface="Franklin Gothic Book" panose="020B0503020102020204" pitchFamily="34" charset="0"/>
              </a:rPr>
              <a:t> program </a:t>
            </a:r>
            <a:r>
              <a:rPr lang="en-ID" sz="1700" dirty="0" err="1">
                <a:latin typeface="Franklin Gothic Book" panose="020B0503020102020204" pitchFamily="34" charset="0"/>
              </a:rPr>
              <a:t>secara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fisik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atau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menampilkan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bagian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aplikasi</a:t>
            </a:r>
            <a:r>
              <a:rPr lang="en-ID" sz="1700" dirty="0">
                <a:latin typeface="Franklin Gothic Book" panose="020B0503020102020204" pitchFamily="34" charset="0"/>
              </a:rPr>
              <a:t> yang </a:t>
            </a:r>
            <a:r>
              <a:rPr lang="en-ID" sz="1700" dirty="0" err="1">
                <a:latin typeface="Franklin Gothic Book" panose="020B0503020102020204" pitchFamily="34" charset="0"/>
              </a:rPr>
              <a:t>ada</a:t>
            </a:r>
            <a:r>
              <a:rPr lang="en-ID" sz="1700" dirty="0">
                <a:latin typeface="Franklin Gothic Book" panose="020B0503020102020204" pitchFamily="34" charset="0"/>
              </a:rPr>
              <a:t> pada </a:t>
            </a:r>
            <a:r>
              <a:rPr lang="en-ID" sz="1700" dirty="0" err="1">
                <a:latin typeface="Franklin Gothic Book" panose="020B0503020102020204" pitchFamily="34" charset="0"/>
              </a:rPr>
              <a:t>perangkat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keras</a:t>
            </a:r>
            <a:r>
              <a:rPr lang="en-ID" sz="1700" dirty="0">
                <a:latin typeface="Franklin Gothic Book" panose="020B0503020102020204" pitchFamily="34" charset="0"/>
              </a:rPr>
              <a:t> dan </a:t>
            </a:r>
            <a:r>
              <a:rPr lang="en-ID" sz="1700" dirty="0" err="1">
                <a:latin typeface="Franklin Gothic Book" panose="020B0503020102020204" pitchFamily="34" charset="0"/>
              </a:rPr>
              <a:t>digunakan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untuk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menerapkan</a:t>
            </a:r>
            <a:r>
              <a:rPr lang="en-ID" sz="1700" dirty="0">
                <a:latin typeface="Franklin Gothic Book" panose="020B0503020102020204" pitchFamily="34" charset="0"/>
              </a:rPr>
              <a:t> </a:t>
            </a:r>
            <a:r>
              <a:rPr lang="en-ID" sz="1700" dirty="0" err="1">
                <a:latin typeface="Franklin Gothic Book" panose="020B0503020102020204" pitchFamily="34" charset="0"/>
              </a:rPr>
              <a:t>sistem</a:t>
            </a:r>
            <a:r>
              <a:rPr lang="en-ID" sz="17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F852D68-7472-93C4-6C9A-26EB43E51CEB}"/>
              </a:ext>
            </a:extLst>
          </p:cNvPr>
          <p:cNvSpPr/>
          <p:nvPr/>
        </p:nvSpPr>
        <p:spPr>
          <a:xfrm>
            <a:off x="3801687" y="692531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2FFF07A-05AE-B331-24BE-5046224A803F}"/>
              </a:ext>
            </a:extLst>
          </p:cNvPr>
          <p:cNvSpPr/>
          <p:nvPr/>
        </p:nvSpPr>
        <p:spPr>
          <a:xfrm rot="10800000">
            <a:off x="8163754" y="692531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987424-2E9C-17F6-39B6-8DE57A3D4D2C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A0A3CD-A33A-89FD-A367-731DB9D490DA}"/>
              </a:ext>
            </a:extLst>
          </p:cNvPr>
          <p:cNvSpPr/>
          <p:nvPr/>
        </p:nvSpPr>
        <p:spPr>
          <a:xfrm>
            <a:off x="-1" y="6494481"/>
            <a:ext cx="12192001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90A3F9-6D68-5FB5-AC18-880E5A9A9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5AE0878-3A3D-DCFF-659D-6361FAFC3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18244AF-C850-F025-D8D1-D2B620EFB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EC933D-95A6-74F0-7EDB-F1A59D5B85FA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3926DE65-63A6-54DC-7086-F76D1CCDC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7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14BF05-09DE-F26C-50BD-2F47083CC1E7}"/>
              </a:ext>
            </a:extLst>
          </p:cNvPr>
          <p:cNvGrpSpPr/>
          <p:nvPr/>
        </p:nvGrpSpPr>
        <p:grpSpPr>
          <a:xfrm>
            <a:off x="4405850" y="876492"/>
            <a:ext cx="3380300" cy="634338"/>
            <a:chOff x="3775301" y="1031363"/>
            <a:chExt cx="3432493" cy="7944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2D94CB-CD23-455C-78F3-55F845B43F8E}"/>
                </a:ext>
              </a:extLst>
            </p:cNvPr>
            <p:cNvSpPr/>
            <p:nvPr/>
          </p:nvSpPr>
          <p:spPr>
            <a:xfrm>
              <a:off x="3775301" y="1031363"/>
              <a:ext cx="3432493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274E2E-330F-43F5-74EE-1AB31863AFCD}"/>
                </a:ext>
              </a:extLst>
            </p:cNvPr>
            <p:cNvSpPr txBox="1"/>
            <p:nvPr/>
          </p:nvSpPr>
          <p:spPr>
            <a:xfrm>
              <a:off x="3775301" y="1031363"/>
              <a:ext cx="3432493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Behavior Diagram</a:t>
              </a:r>
              <a:endParaRPr lang="en-ID" sz="3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B91E70-2299-ECE2-1AE5-D778AF0A9079}"/>
              </a:ext>
            </a:extLst>
          </p:cNvPr>
          <p:cNvGrpSpPr/>
          <p:nvPr/>
        </p:nvGrpSpPr>
        <p:grpSpPr>
          <a:xfrm>
            <a:off x="246745" y="2191171"/>
            <a:ext cx="3785650" cy="634339"/>
            <a:chOff x="4687193" y="1869585"/>
            <a:chExt cx="1588926" cy="7944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50A769-102C-32C4-E8DE-A7A814F64513}"/>
                </a:ext>
              </a:extLst>
            </p:cNvPr>
            <p:cNvSpPr/>
            <p:nvPr/>
          </p:nvSpPr>
          <p:spPr>
            <a:xfrm>
              <a:off x="4687193" y="1869585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EFB1B3-03BA-A035-04D9-DC3F12E5D438}"/>
                </a:ext>
              </a:extLst>
            </p:cNvPr>
            <p:cNvSpPr txBox="1"/>
            <p:nvPr/>
          </p:nvSpPr>
          <p:spPr>
            <a:xfrm>
              <a:off x="4687193" y="1869585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Use Case Diagram</a:t>
              </a:r>
              <a:endParaRPr lang="en-ID" sz="24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5ADAFF-4D5F-0170-F891-9CC2504925C7}"/>
              </a:ext>
            </a:extLst>
          </p:cNvPr>
          <p:cNvGrpSpPr/>
          <p:nvPr/>
        </p:nvGrpSpPr>
        <p:grpSpPr>
          <a:xfrm>
            <a:off x="4203175" y="2191170"/>
            <a:ext cx="3785650" cy="634339"/>
            <a:chOff x="4687193" y="2715728"/>
            <a:chExt cx="1588926" cy="7944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ABA046-A684-0580-2D96-592C8C5D95B9}"/>
                </a:ext>
              </a:extLst>
            </p:cNvPr>
            <p:cNvSpPr/>
            <p:nvPr/>
          </p:nvSpPr>
          <p:spPr>
            <a:xfrm>
              <a:off x="4687193" y="2715728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C78131-9250-AA95-7B00-296A2F2A9265}"/>
                </a:ext>
              </a:extLst>
            </p:cNvPr>
            <p:cNvSpPr txBox="1"/>
            <p:nvPr/>
          </p:nvSpPr>
          <p:spPr>
            <a:xfrm>
              <a:off x="4687193" y="2715728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400" dirty="0">
                  <a:solidFill>
                    <a:prstClr val="white"/>
                  </a:solidFill>
                  <a:latin typeface="Calibri" panose="020F0502020204030204"/>
                </a:rPr>
                <a:t>Activity Diagram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72359C-ABDA-7CB8-D538-BD42526D3E9B}"/>
              </a:ext>
            </a:extLst>
          </p:cNvPr>
          <p:cNvGrpSpPr/>
          <p:nvPr/>
        </p:nvGrpSpPr>
        <p:grpSpPr>
          <a:xfrm>
            <a:off x="8159605" y="2196664"/>
            <a:ext cx="3785650" cy="634339"/>
            <a:chOff x="4687193" y="3547285"/>
            <a:chExt cx="1588926" cy="7944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7F952-884B-66FD-7BBB-A907593D85C0}"/>
                </a:ext>
              </a:extLst>
            </p:cNvPr>
            <p:cNvSpPr/>
            <p:nvPr/>
          </p:nvSpPr>
          <p:spPr>
            <a:xfrm>
              <a:off x="4687193" y="3547285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B926C3-8979-F7FE-0C4A-4D891D534991}"/>
                </a:ext>
              </a:extLst>
            </p:cNvPr>
            <p:cNvSpPr txBox="1"/>
            <p:nvPr/>
          </p:nvSpPr>
          <p:spPr>
            <a:xfrm>
              <a:off x="4687193" y="3547285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400" dirty="0" err="1">
                  <a:solidFill>
                    <a:prstClr val="white"/>
                  </a:solidFill>
                  <a:latin typeface="Calibri" panose="020F0502020204030204"/>
                </a:rPr>
                <a:t>Statemachine</a:t>
              </a:r>
              <a:r>
                <a:rPr lang="en-ID" sz="2400" dirty="0">
                  <a:solidFill>
                    <a:prstClr val="white"/>
                  </a:solidFill>
                  <a:latin typeface="Calibri" panose="020F0502020204030204"/>
                </a:rPr>
                <a:t> Diagram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C38BF8B-DB68-BADE-12C4-2810089ED805}"/>
              </a:ext>
            </a:extLst>
          </p:cNvPr>
          <p:cNvSpPr txBox="1"/>
          <p:nvPr/>
        </p:nvSpPr>
        <p:spPr>
          <a:xfrm>
            <a:off x="246744" y="2825509"/>
            <a:ext cx="3785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Urutan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interaksi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memiliki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keterkaitan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antara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aktor</a:t>
            </a:r>
            <a:r>
              <a:rPr lang="en-ID" dirty="0">
                <a:latin typeface="Franklin Gothic Book" panose="020B0503020102020204" pitchFamily="34" charset="0"/>
              </a:rPr>
              <a:t>. Use case diagram </a:t>
            </a:r>
            <a:r>
              <a:rPr lang="en-ID" dirty="0" err="1">
                <a:latin typeface="Franklin Gothic Book" panose="020B0503020102020204" pitchFamily="34" charset="0"/>
              </a:rPr>
              <a:t>dijalankan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cara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menggambarkan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tipe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interaksi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diantara</a:t>
            </a:r>
            <a:r>
              <a:rPr lang="en-ID" dirty="0">
                <a:latin typeface="Franklin Gothic Book" panose="020B0503020102020204" pitchFamily="34" charset="0"/>
              </a:rPr>
              <a:t> user yang </a:t>
            </a:r>
            <a:r>
              <a:rPr lang="en-ID" dirty="0" err="1">
                <a:latin typeface="Franklin Gothic Book" panose="020B0503020102020204" pitchFamily="34" charset="0"/>
              </a:rPr>
              <a:t>terlibat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6F92E-85D1-E441-1A3F-C7C2FE91AE1E}"/>
              </a:ext>
            </a:extLst>
          </p:cNvPr>
          <p:cNvSpPr txBox="1"/>
          <p:nvPr/>
        </p:nvSpPr>
        <p:spPr>
          <a:xfrm>
            <a:off x="4203175" y="2825509"/>
            <a:ext cx="37856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diagram yang </a:t>
            </a:r>
            <a:r>
              <a:rPr lang="en-ID" dirty="0" err="1">
                <a:latin typeface="Franklin Gothic Book" panose="020B0503020102020204" pitchFamily="34" charset="0"/>
              </a:rPr>
              <a:t>menunjukan</a:t>
            </a:r>
            <a:r>
              <a:rPr lang="en-ID" dirty="0">
                <a:latin typeface="Franklin Gothic Book" panose="020B0503020102020204" pitchFamily="34" charset="0"/>
              </a:rPr>
              <a:t> model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metode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ada</a:t>
            </a:r>
            <a:r>
              <a:rPr lang="en-ID" dirty="0">
                <a:latin typeface="Franklin Gothic Book" panose="020B0503020102020204" pitchFamily="34" charset="0"/>
              </a:rPr>
              <a:t> di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 Diagram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menggambarkan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perancangan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, proses </a:t>
            </a:r>
            <a:r>
              <a:rPr lang="en-ID" dirty="0" err="1">
                <a:latin typeface="Franklin Gothic Book" panose="020B0503020102020204" pitchFamily="34" charset="0"/>
              </a:rPr>
              <a:t>awal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berjalan</a:t>
            </a:r>
            <a:r>
              <a:rPr lang="en-ID" dirty="0">
                <a:latin typeface="Franklin Gothic Book" panose="020B0503020102020204" pitchFamily="34" charset="0"/>
              </a:rPr>
              <a:t>, </a:t>
            </a:r>
            <a:r>
              <a:rPr lang="en-ID" dirty="0" err="1">
                <a:latin typeface="Franklin Gothic Book" panose="020B0503020102020204" pitchFamily="34" charset="0"/>
              </a:rPr>
              <a:t>keputusan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dapat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, dan </a:t>
            </a:r>
            <a:r>
              <a:rPr lang="en-ID" dirty="0" err="1">
                <a:latin typeface="Franklin Gothic Book" panose="020B0503020102020204" pitchFamily="34" charset="0"/>
              </a:rPr>
              <a:t>akhir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sistem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16B4CC-7CDD-EC7E-11AC-11A75664DE54}"/>
              </a:ext>
            </a:extLst>
          </p:cNvPr>
          <p:cNvSpPr txBox="1"/>
          <p:nvPr/>
        </p:nvSpPr>
        <p:spPr>
          <a:xfrm>
            <a:off x="8077867" y="2825509"/>
            <a:ext cx="38673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diagram </a:t>
            </a:r>
            <a:r>
              <a:rPr lang="en-ID" dirty="0" err="1">
                <a:latin typeface="Franklin Gothic Book" panose="020B0503020102020204" pitchFamily="34" charset="0"/>
              </a:rPr>
              <a:t>dalam</a:t>
            </a:r>
            <a:r>
              <a:rPr lang="en-ID" dirty="0">
                <a:latin typeface="Franklin Gothic Book" panose="020B0503020102020204" pitchFamily="34" charset="0"/>
              </a:rPr>
              <a:t> UML yang </a:t>
            </a:r>
            <a:r>
              <a:rPr lang="en-ID" dirty="0" err="1">
                <a:latin typeface="Franklin Gothic Book" panose="020B0503020102020204" pitchFamily="34" charset="0"/>
              </a:rPr>
              <a:t>memberikan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gambaran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tentang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perubahan</a:t>
            </a:r>
            <a:r>
              <a:rPr lang="en-ID" dirty="0">
                <a:latin typeface="Franklin Gothic Book" panose="020B0503020102020204" pitchFamily="34" charset="0"/>
              </a:rPr>
              <a:t> dan </a:t>
            </a:r>
            <a:r>
              <a:rPr lang="en-ID" dirty="0" err="1">
                <a:latin typeface="Franklin Gothic Book" panose="020B0503020102020204" pitchFamily="34" charset="0"/>
              </a:rPr>
              <a:t>transisi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kondisi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objek</a:t>
            </a:r>
            <a:r>
              <a:rPr lang="en-ID" dirty="0">
                <a:latin typeface="Franklin Gothic Book" panose="020B0503020102020204" pitchFamily="34" charset="0"/>
              </a:rPr>
              <a:t> yang </a:t>
            </a:r>
            <a:r>
              <a:rPr lang="en-ID" dirty="0" err="1">
                <a:latin typeface="Franklin Gothic Book" panose="020B0503020102020204" pitchFamily="34" charset="0"/>
              </a:rPr>
              <a:t>terdapat</a:t>
            </a:r>
            <a:r>
              <a:rPr lang="en-ID" dirty="0">
                <a:latin typeface="Franklin Gothic Book" panose="020B0503020102020204" pitchFamily="34" charset="0"/>
              </a:rPr>
              <a:t> pada program yang </a:t>
            </a:r>
            <a:r>
              <a:rPr lang="en-ID" dirty="0" err="1">
                <a:latin typeface="Franklin Gothic Book" panose="020B0503020102020204" pitchFamily="34" charset="0"/>
              </a:rPr>
              <a:t>terjadi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karena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transisi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ke</a:t>
            </a:r>
            <a:r>
              <a:rPr lang="en-ID" dirty="0">
                <a:latin typeface="Franklin Gothic Book" panose="020B0503020102020204" pitchFamily="34" charset="0"/>
              </a:rPr>
              <a:t> status </a:t>
            </a:r>
            <a:r>
              <a:rPr lang="en-ID" dirty="0" err="1">
                <a:latin typeface="Franklin Gothic Book" panose="020B0503020102020204" pitchFamily="34" charset="0"/>
              </a:rPr>
              <a:t>lainnya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DBBC3ED5-98B5-2910-B483-0AEC97AF0530}"/>
              </a:ext>
            </a:extLst>
          </p:cNvPr>
          <p:cNvSpPr/>
          <p:nvPr/>
        </p:nvSpPr>
        <p:spPr>
          <a:xfrm>
            <a:off x="3801687" y="970100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1AE2F46A-DAF2-C40F-5E0D-927AD096E0A0}"/>
              </a:ext>
            </a:extLst>
          </p:cNvPr>
          <p:cNvSpPr/>
          <p:nvPr/>
        </p:nvSpPr>
        <p:spPr>
          <a:xfrm rot="10800000">
            <a:off x="7926848" y="970100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809B4-D05B-7CAC-23D3-40F03C76CAA3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C4C3B0-90EC-03C4-D209-78B6750AC46C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65AFB62-751C-2678-8F8B-A72D26190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0E00B7-AFE4-0A98-2E8D-36DE53F16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890E7C-74C3-42CC-C496-0045B8885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7DFDEF-F023-0183-46A6-63265B61A0C8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0497FF1-1E55-2F72-F652-694C59E08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DA28E1-D2E7-272F-A7BC-FD74FCED3D38}"/>
              </a:ext>
            </a:extLst>
          </p:cNvPr>
          <p:cNvGrpSpPr/>
          <p:nvPr/>
        </p:nvGrpSpPr>
        <p:grpSpPr>
          <a:xfrm>
            <a:off x="4190126" y="750805"/>
            <a:ext cx="3811747" cy="794463"/>
            <a:chOff x="7540306" y="1031363"/>
            <a:chExt cx="3432493" cy="7944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D0D847-3A84-DDF2-C092-3B8B6A651D0C}"/>
                </a:ext>
              </a:extLst>
            </p:cNvPr>
            <p:cNvSpPr/>
            <p:nvPr/>
          </p:nvSpPr>
          <p:spPr>
            <a:xfrm>
              <a:off x="7540306" y="1031363"/>
              <a:ext cx="3432493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B811F3-5FAB-0F43-8F18-74FF83E5D76C}"/>
                </a:ext>
              </a:extLst>
            </p:cNvPr>
            <p:cNvSpPr txBox="1"/>
            <p:nvPr/>
          </p:nvSpPr>
          <p:spPr>
            <a:xfrm>
              <a:off x="7540306" y="1031363"/>
              <a:ext cx="3432493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3200" b="0" i="0" kern="1200" dirty="0"/>
                <a:t>Interaction </a:t>
              </a:r>
              <a:r>
                <a:rPr lang="en-US" sz="3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 Diagram</a:t>
              </a:r>
              <a:endParaRPr lang="en-ID" sz="32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6BB732-98C6-7495-B907-B97EEA0B2206}"/>
              </a:ext>
            </a:extLst>
          </p:cNvPr>
          <p:cNvGrpSpPr/>
          <p:nvPr/>
        </p:nvGrpSpPr>
        <p:grpSpPr>
          <a:xfrm>
            <a:off x="495298" y="2212137"/>
            <a:ext cx="4991100" cy="463485"/>
            <a:chOff x="9383873" y="1873121"/>
            <a:chExt cx="1588926" cy="7944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98EF28-5EAF-D0A2-FBB4-2C2213A3A3B0}"/>
                </a:ext>
              </a:extLst>
            </p:cNvPr>
            <p:cNvSpPr/>
            <p:nvPr/>
          </p:nvSpPr>
          <p:spPr>
            <a:xfrm>
              <a:off x="9383873" y="1873121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128C3D-5DAD-98D3-629A-2D5222D75AD1}"/>
                </a:ext>
              </a:extLst>
            </p:cNvPr>
            <p:cNvSpPr txBox="1"/>
            <p:nvPr/>
          </p:nvSpPr>
          <p:spPr>
            <a:xfrm>
              <a:off x="9383873" y="1873121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Sequence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D75652-6250-3278-5180-A5E3E4BEF3BE}"/>
              </a:ext>
            </a:extLst>
          </p:cNvPr>
          <p:cNvGrpSpPr/>
          <p:nvPr/>
        </p:nvGrpSpPr>
        <p:grpSpPr>
          <a:xfrm>
            <a:off x="6705602" y="2212137"/>
            <a:ext cx="4991100" cy="463485"/>
            <a:chOff x="9383869" y="2721655"/>
            <a:chExt cx="1588926" cy="7944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656D-3755-C92A-0290-739BACD68220}"/>
                </a:ext>
              </a:extLst>
            </p:cNvPr>
            <p:cNvSpPr/>
            <p:nvPr/>
          </p:nvSpPr>
          <p:spPr>
            <a:xfrm>
              <a:off x="9383869" y="2721655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E2CE4-B9A5-B68D-9CED-04502804D8A3}"/>
                </a:ext>
              </a:extLst>
            </p:cNvPr>
            <p:cNvSpPr txBox="1"/>
            <p:nvPr/>
          </p:nvSpPr>
          <p:spPr>
            <a:xfrm>
              <a:off x="9383869" y="2721655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Communication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409F05-FEF3-6CA6-9E6F-E9184B7A9A1F}"/>
              </a:ext>
            </a:extLst>
          </p:cNvPr>
          <p:cNvGrpSpPr/>
          <p:nvPr/>
        </p:nvGrpSpPr>
        <p:grpSpPr>
          <a:xfrm>
            <a:off x="495298" y="4206996"/>
            <a:ext cx="4991100" cy="463486"/>
            <a:chOff x="7540953" y="1871532"/>
            <a:chExt cx="1588926" cy="7944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61A85A-3641-BE1D-ECE1-BDDD12D9E345}"/>
                </a:ext>
              </a:extLst>
            </p:cNvPr>
            <p:cNvSpPr/>
            <p:nvPr/>
          </p:nvSpPr>
          <p:spPr>
            <a:xfrm>
              <a:off x="7540953" y="1871532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C116C5-2B8E-A7C4-0A3A-40C820154FDA}"/>
                </a:ext>
              </a:extLst>
            </p:cNvPr>
            <p:cNvSpPr txBox="1"/>
            <p:nvPr/>
          </p:nvSpPr>
          <p:spPr>
            <a:xfrm>
              <a:off x="7540953" y="1871532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Interaction Overview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E537C8-2D20-DAD8-A362-9282CA3B5080}"/>
              </a:ext>
            </a:extLst>
          </p:cNvPr>
          <p:cNvGrpSpPr/>
          <p:nvPr/>
        </p:nvGrpSpPr>
        <p:grpSpPr>
          <a:xfrm>
            <a:off x="6705602" y="4206996"/>
            <a:ext cx="4991100" cy="463485"/>
            <a:chOff x="7540953" y="2718477"/>
            <a:chExt cx="1588926" cy="7944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4B756F-382E-B0E8-9EA5-71DFA28BB60D}"/>
                </a:ext>
              </a:extLst>
            </p:cNvPr>
            <p:cNvSpPr/>
            <p:nvPr/>
          </p:nvSpPr>
          <p:spPr>
            <a:xfrm>
              <a:off x="7540953" y="2718477"/>
              <a:ext cx="1588926" cy="794463"/>
            </a:xfrm>
            <a:prstGeom prst="rect">
              <a:avLst/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4E4BF5-89D7-4319-521D-139E6EDE6E5E}"/>
                </a:ext>
              </a:extLst>
            </p:cNvPr>
            <p:cNvSpPr txBox="1"/>
            <p:nvPr/>
          </p:nvSpPr>
          <p:spPr>
            <a:xfrm>
              <a:off x="7540953" y="2718477"/>
              <a:ext cx="1588926" cy="7944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1800" b="0" i="0" kern="1200" dirty="0"/>
                <a:t>Timing Diagram</a:t>
              </a:r>
              <a:endParaRPr lang="en-ID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BAC859-2826-1352-C599-6157BDEDF1FC}"/>
              </a:ext>
            </a:extLst>
          </p:cNvPr>
          <p:cNvSpPr txBox="1"/>
          <p:nvPr/>
        </p:nvSpPr>
        <p:spPr>
          <a:xfrm>
            <a:off x="495298" y="2675622"/>
            <a:ext cx="4991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latin typeface="Franklin Gothic Book" panose="020B0503020102020204" pitchFamily="34" charset="0"/>
              </a:rPr>
              <a:t>diagram UML yang </a:t>
            </a:r>
            <a:r>
              <a:rPr lang="en-ID" dirty="0" err="1">
                <a:latin typeface="Franklin Gothic Book" panose="020B0503020102020204" pitchFamily="34" charset="0"/>
              </a:rPr>
              <a:t>menggambarkan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hubungan</a:t>
            </a:r>
            <a:endParaRPr lang="en-ID" dirty="0">
              <a:latin typeface="Franklin Gothic Book" panose="020B0503020102020204" pitchFamily="34" charset="0"/>
            </a:endParaRPr>
          </a:p>
          <a:p>
            <a:pPr algn="just"/>
            <a:r>
              <a:rPr lang="en-ID" dirty="0">
                <a:latin typeface="Franklin Gothic Book" panose="020B0503020102020204" pitchFamily="34" charset="0"/>
              </a:rPr>
              <a:t>di </a:t>
            </a:r>
            <a:r>
              <a:rPr lang="en-ID" dirty="0" err="1">
                <a:latin typeface="Franklin Gothic Book" panose="020B0503020102020204" pitchFamily="34" charset="0"/>
              </a:rPr>
              <a:t>objek</a:t>
            </a:r>
            <a:r>
              <a:rPr lang="en-ID" dirty="0">
                <a:latin typeface="Franklin Gothic Book" panose="020B0503020102020204" pitchFamily="34" charset="0"/>
              </a:rPr>
              <a:t> yang di </a:t>
            </a:r>
            <a:r>
              <a:rPr lang="en-ID" dirty="0" err="1">
                <a:latin typeface="Franklin Gothic Book" panose="020B0503020102020204" pitchFamily="34" charset="0"/>
              </a:rPr>
              <a:t>dasarkan</a:t>
            </a:r>
            <a:r>
              <a:rPr lang="en-ID" dirty="0">
                <a:latin typeface="Franklin Gothic Book" panose="020B0503020102020204" pitchFamily="34" charset="0"/>
              </a:rPr>
              <a:t> pada </a:t>
            </a:r>
            <a:r>
              <a:rPr lang="en-ID" dirty="0" err="1">
                <a:latin typeface="Franklin Gothic Book" panose="020B0503020102020204" pitchFamily="34" charset="0"/>
              </a:rPr>
              <a:t>urutan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waktu</a:t>
            </a:r>
            <a:r>
              <a:rPr lang="en-ID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5590C-B199-B30E-8BAC-7DC7B47773F4}"/>
              </a:ext>
            </a:extLst>
          </p:cNvPr>
          <p:cNvSpPr txBox="1"/>
          <p:nvPr/>
        </p:nvSpPr>
        <p:spPr>
          <a:xfrm>
            <a:off x="6705602" y="2675622"/>
            <a:ext cx="4991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Merupakan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jenis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diagram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terdapat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pada UML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menjelaskan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proses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terjadinya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aktivitas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dan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interaksi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pada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suatu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sistem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31ACD-07C9-1687-CD30-FEAFBC7BED64}"/>
              </a:ext>
            </a:extLst>
          </p:cNvPr>
          <p:cNvSpPr txBox="1"/>
          <p:nvPr/>
        </p:nvSpPr>
        <p:spPr>
          <a:xfrm>
            <a:off x="495298" y="4670481"/>
            <a:ext cx="4991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latin typeface="Franklin Gothic Book" panose="020B0503020102020204" pitchFamily="34" charset="0"/>
              </a:rPr>
              <a:t>Merupakan</a:t>
            </a:r>
            <a:r>
              <a:rPr lang="en-ID" dirty="0">
                <a:latin typeface="Franklin Gothic Book" panose="020B0503020102020204" pitchFamily="34" charset="0"/>
              </a:rPr>
              <a:t> salah </a:t>
            </a:r>
            <a:r>
              <a:rPr lang="en-ID" dirty="0" err="1">
                <a:latin typeface="Franklin Gothic Book" panose="020B0503020102020204" pitchFamily="34" charset="0"/>
              </a:rPr>
              <a:t>satu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jenis</a:t>
            </a:r>
            <a:r>
              <a:rPr lang="en-ID" dirty="0">
                <a:latin typeface="Franklin Gothic Book" panose="020B0503020102020204" pitchFamily="34" charset="0"/>
              </a:rPr>
              <a:t> diagram yang </a:t>
            </a:r>
            <a:r>
              <a:rPr lang="en-ID" dirty="0" err="1">
                <a:latin typeface="Franklin Gothic Book" panose="020B0503020102020204" pitchFamily="34" charset="0"/>
              </a:rPr>
              <a:t>berfungsi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untuk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menunjukan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visualisasi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dari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hubungan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kerjasama</a:t>
            </a:r>
            <a:r>
              <a:rPr lang="en-ID" dirty="0">
                <a:latin typeface="Franklin Gothic Book" panose="020B0503020102020204" pitchFamily="34" charset="0"/>
              </a:rPr>
              <a:t> </a:t>
            </a:r>
            <a:r>
              <a:rPr lang="en-ID" dirty="0" err="1">
                <a:latin typeface="Franklin Gothic Book" panose="020B0503020102020204" pitchFamily="34" charset="0"/>
              </a:rPr>
              <a:t>antara</a:t>
            </a:r>
            <a:r>
              <a:rPr lang="en-ID" dirty="0">
                <a:latin typeface="Franklin Gothic Book" panose="020B0503020102020204" pitchFamily="34" charset="0"/>
              </a:rPr>
              <a:t> activity </a:t>
            </a:r>
            <a:r>
              <a:rPr lang="en-ID" dirty="0" err="1">
                <a:latin typeface="Franklin Gothic Book" panose="020B0503020102020204" pitchFamily="34" charset="0"/>
              </a:rPr>
              <a:t>dengan</a:t>
            </a:r>
            <a:r>
              <a:rPr lang="en-ID" dirty="0">
                <a:latin typeface="Franklin Gothic Book" panose="020B0503020102020204" pitchFamily="34" charset="0"/>
              </a:rPr>
              <a:t> sequence diagram.</a:t>
            </a:r>
          </a:p>
          <a:p>
            <a:br>
              <a:rPr lang="en-ID" dirty="0">
                <a:latin typeface="Franklin Gothic Book" panose="020B0503020102020204" pitchFamily="34" charset="0"/>
              </a:rPr>
            </a:b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9CC0CF-61DB-8E20-9A42-8ED672BEE15A}"/>
              </a:ext>
            </a:extLst>
          </p:cNvPr>
          <p:cNvSpPr txBox="1"/>
          <p:nvPr/>
        </p:nvSpPr>
        <p:spPr>
          <a:xfrm>
            <a:off x="6705602" y="4654485"/>
            <a:ext cx="4991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diagram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fokus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waktu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bentuk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lain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interaksi</a:t>
            </a: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diagram.</a:t>
            </a:r>
          </a:p>
          <a:p>
            <a:br>
              <a:rPr lang="en-ID" dirty="0"/>
            </a:br>
            <a:endParaRPr lang="en-ID" dirty="0"/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3E3D811-94EE-D3FD-6610-CE8377D69C99}"/>
              </a:ext>
            </a:extLst>
          </p:cNvPr>
          <p:cNvSpPr/>
          <p:nvPr/>
        </p:nvSpPr>
        <p:spPr>
          <a:xfrm>
            <a:off x="3639806" y="94263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0C28CE08-BB62-0BF9-8875-3025F2C1783E}"/>
              </a:ext>
            </a:extLst>
          </p:cNvPr>
          <p:cNvSpPr/>
          <p:nvPr/>
        </p:nvSpPr>
        <p:spPr>
          <a:xfrm rot="10800000">
            <a:off x="8086680" y="942634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C03347-EF35-C130-0A35-4C106AD7E7BC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B03A2B-B3C6-7FC3-EC51-B9C9199E2AEB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09E8F5-A4B1-4D24-8D36-DF674CF0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F4E8B3-DCE8-5790-BF80-D1BBEFC33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15B074-5E76-DB24-7665-2EC9AE223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2CAFCA-FCA8-3B59-0991-2267AD4A65C7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3163AB5-EC15-258E-463B-80F5ED591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A96B46-3B9E-939C-DF51-EC48D1180B8B}"/>
              </a:ext>
            </a:extLst>
          </p:cNvPr>
          <p:cNvSpPr txBox="1"/>
          <p:nvPr/>
        </p:nvSpPr>
        <p:spPr>
          <a:xfrm>
            <a:off x="576349" y="1878965"/>
            <a:ext cx="1095617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200" dirty="0">
                <a:latin typeface="Franklin Gothic Book" panose="020B0503020102020204" pitchFamily="34" charset="0"/>
              </a:rPr>
              <a:t>UML </a:t>
            </a:r>
            <a:r>
              <a:rPr lang="en-ID" sz="2200" dirty="0" err="1">
                <a:latin typeface="Franklin Gothic Book" panose="020B0503020102020204" pitchFamily="34" charset="0"/>
              </a:rPr>
              <a:t>adalah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bahasa</a:t>
            </a:r>
            <a:r>
              <a:rPr lang="en-ID" sz="2200" dirty="0">
                <a:latin typeface="Franklin Gothic Book" panose="020B0503020102020204" pitchFamily="34" charset="0"/>
              </a:rPr>
              <a:t> visual yang </a:t>
            </a:r>
            <a:r>
              <a:rPr lang="en-ID" sz="2200" dirty="0" err="1">
                <a:latin typeface="Franklin Gothic Book" panose="020B0503020102020204" pitchFamily="34" charset="0"/>
              </a:rPr>
              <a:t>menggambarkan</a:t>
            </a:r>
            <a:r>
              <a:rPr lang="en-ID" sz="2200" dirty="0">
                <a:latin typeface="Franklin Gothic Book" panose="020B0503020102020204" pitchFamily="34" charset="0"/>
              </a:rPr>
              <a:t>, </a:t>
            </a:r>
            <a:r>
              <a:rPr lang="en-ID" sz="2200" dirty="0" err="1">
                <a:latin typeface="Franklin Gothic Book" panose="020B0503020102020204" pitchFamily="34" charset="0"/>
              </a:rPr>
              <a:t>merepresentasikan</a:t>
            </a:r>
            <a:r>
              <a:rPr lang="en-ID" sz="2200" dirty="0">
                <a:latin typeface="Franklin Gothic Book" panose="020B0503020102020204" pitchFamily="34" charset="0"/>
              </a:rPr>
              <a:t>, </a:t>
            </a:r>
            <a:r>
              <a:rPr lang="en-ID" sz="2200" dirty="0" err="1">
                <a:latin typeface="Franklin Gothic Book" panose="020B0503020102020204" pitchFamily="34" charset="0"/>
              </a:rPr>
              <a:t>atau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menjelaskan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bagaimana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sebuah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bekerja</a:t>
            </a:r>
            <a:r>
              <a:rPr lang="en-ID" sz="2200" dirty="0">
                <a:latin typeface="Franklin Gothic Book" panose="020B0503020102020204" pitchFamily="34" charset="0"/>
              </a:rPr>
              <a:t> dan </a:t>
            </a:r>
            <a:r>
              <a:rPr lang="en-ID" sz="2200" dirty="0" err="1">
                <a:latin typeface="Franklin Gothic Book" panose="020B0503020102020204" pitchFamily="34" charset="0"/>
              </a:rPr>
              <a:t>pemecahan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suatu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masalah</a:t>
            </a:r>
            <a:r>
              <a:rPr lang="en-ID" sz="2200" dirty="0">
                <a:latin typeface="Franklin Gothic Book" panose="020B0503020102020204" pitchFamily="34" charset="0"/>
              </a:rPr>
              <a:t>. </a:t>
            </a:r>
            <a:r>
              <a:rPr lang="en-ID" sz="2200" dirty="0" err="1">
                <a:latin typeface="Franklin Gothic Book" panose="020B0503020102020204" pitchFamily="34" charset="0"/>
              </a:rPr>
              <a:t>Ini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artinya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dapat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menggunakan</a:t>
            </a:r>
            <a:r>
              <a:rPr lang="en-ID" sz="2200" dirty="0">
                <a:latin typeface="Franklin Gothic Book" panose="020B0503020102020204" pitchFamily="34" charset="0"/>
              </a:rPr>
              <a:t> UML </a:t>
            </a:r>
            <a:r>
              <a:rPr lang="en-ID" sz="2200" dirty="0" err="1">
                <a:latin typeface="Franklin Gothic Book" panose="020B0503020102020204" pitchFamily="34" charset="0"/>
              </a:rPr>
              <a:t>untuk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visualisasi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kepada</a:t>
            </a:r>
            <a:r>
              <a:rPr lang="en-ID" sz="2200" dirty="0">
                <a:latin typeface="Franklin Gothic Book" panose="020B0503020102020204" pitchFamily="34" charset="0"/>
              </a:rPr>
              <a:t> user agar </a:t>
            </a:r>
            <a:r>
              <a:rPr lang="en-ID" sz="2200" dirty="0" err="1">
                <a:latin typeface="Franklin Gothic Book" panose="020B0503020102020204" pitchFamily="34" charset="0"/>
              </a:rPr>
              <a:t>lebih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mudah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kita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pahami</a:t>
            </a:r>
            <a:r>
              <a:rPr lang="en-ID" sz="2200" dirty="0">
                <a:latin typeface="Franklin Gothic Book" panose="020B0503020102020204" pitchFamily="34" charset="0"/>
              </a:rPr>
              <a:t>. </a:t>
            </a:r>
          </a:p>
          <a:p>
            <a:pPr algn="just"/>
            <a:endParaRPr lang="en-ID" sz="2200" dirty="0">
              <a:latin typeface="Franklin Gothic Book" panose="020B0503020102020204" pitchFamily="34" charset="0"/>
            </a:endParaRPr>
          </a:p>
          <a:p>
            <a:pPr algn="just"/>
            <a:r>
              <a:rPr lang="en-ID" sz="2200" dirty="0">
                <a:latin typeface="Franklin Gothic Book" panose="020B0503020102020204" pitchFamily="34" charset="0"/>
              </a:rPr>
              <a:t>salah </a:t>
            </a:r>
            <a:r>
              <a:rPr lang="en-ID" sz="2200" dirty="0" err="1">
                <a:latin typeface="Franklin Gothic Book" panose="020B0503020102020204" pitchFamily="34" charset="0"/>
              </a:rPr>
              <a:t>satu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alasan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menggunakan</a:t>
            </a:r>
            <a:r>
              <a:rPr lang="en-ID" sz="2200" dirty="0">
                <a:latin typeface="Franklin Gothic Book" panose="020B0503020102020204" pitchFamily="34" charset="0"/>
              </a:rPr>
              <a:t> UML </a:t>
            </a:r>
            <a:r>
              <a:rPr lang="en-ID" sz="2200" dirty="0" err="1">
                <a:latin typeface="Franklin Gothic Book" panose="020B0503020102020204" pitchFamily="34" charset="0"/>
              </a:rPr>
              <a:t>adalah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untuk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mempermudah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penyampaian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alur</a:t>
            </a:r>
            <a:r>
              <a:rPr lang="en-ID" sz="2200" dirty="0">
                <a:latin typeface="Franklin Gothic Book" panose="020B0503020102020204" pitchFamily="34" charset="0"/>
              </a:rPr>
              <a:t> dan </a:t>
            </a:r>
            <a:r>
              <a:rPr lang="en-ID" sz="2200" dirty="0" err="1">
                <a:latin typeface="Franklin Gothic Book" panose="020B0503020102020204" pitchFamily="34" charset="0"/>
              </a:rPr>
              <a:t>cara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kerja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dari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sistem</a:t>
            </a:r>
            <a:r>
              <a:rPr lang="en-ID" sz="2200" dirty="0">
                <a:latin typeface="Franklin Gothic Book" panose="020B0503020102020204" pitchFamily="34" charset="0"/>
              </a:rPr>
              <a:t> Anda </a:t>
            </a:r>
            <a:r>
              <a:rPr lang="en-ID" sz="2200" dirty="0" err="1">
                <a:latin typeface="Franklin Gothic Book" panose="020B0503020102020204" pitchFamily="34" charset="0"/>
              </a:rPr>
              <a:t>kepada</a:t>
            </a:r>
            <a:r>
              <a:rPr lang="en-ID" sz="2200" dirty="0">
                <a:latin typeface="Franklin Gothic Book" panose="020B0503020102020204" pitchFamily="34" charset="0"/>
              </a:rPr>
              <a:t> user </a:t>
            </a:r>
            <a:r>
              <a:rPr lang="en-ID" sz="2200" dirty="0" err="1">
                <a:latin typeface="Franklin Gothic Book" panose="020B0503020102020204" pitchFamily="34" charset="0"/>
              </a:rPr>
              <a:t>atau</a:t>
            </a:r>
            <a:r>
              <a:rPr lang="en-ID" sz="2200" dirty="0">
                <a:latin typeface="Franklin Gothic Book" panose="020B0503020102020204" pitchFamily="34" charset="0"/>
              </a:rPr>
              <a:t> orang </a:t>
            </a:r>
            <a:r>
              <a:rPr lang="en-ID" sz="2200" dirty="0" err="1">
                <a:latin typeface="Franklin Gothic Book" panose="020B0503020102020204" pitchFamily="34" charset="0"/>
              </a:rPr>
              <a:t>awam</a:t>
            </a:r>
            <a:r>
              <a:rPr lang="en-ID" sz="2200" dirty="0">
                <a:latin typeface="Franklin Gothic Book" panose="020B0503020102020204" pitchFamily="34" charset="0"/>
              </a:rPr>
              <a:t> yang </a:t>
            </a:r>
            <a:r>
              <a:rPr lang="en-ID" sz="2200" dirty="0" err="1">
                <a:latin typeface="Franklin Gothic Book" panose="020B0503020102020204" pitchFamily="34" charset="0"/>
              </a:rPr>
              <a:t>tidak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mengenal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banyak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tentang</a:t>
            </a:r>
            <a:r>
              <a:rPr lang="en-ID" sz="2200" dirty="0">
                <a:latin typeface="Franklin Gothic Book" panose="020B0503020102020204" pitchFamily="34" charset="0"/>
              </a:rPr>
              <a:t> </a:t>
            </a:r>
            <a:r>
              <a:rPr lang="en-ID" sz="2200" dirty="0" err="1">
                <a:latin typeface="Franklin Gothic Book" panose="020B0503020102020204" pitchFamily="34" charset="0"/>
              </a:rPr>
              <a:t>teknologi</a:t>
            </a:r>
            <a:r>
              <a:rPr lang="en-ID" sz="2200" dirty="0">
                <a:latin typeface="Franklin Gothic Book" panose="020B0503020102020204" pitchFamily="34" charset="0"/>
              </a:rPr>
              <a:t> yang Anda </a:t>
            </a:r>
            <a:r>
              <a:rPr lang="en-ID" sz="2200" dirty="0" err="1">
                <a:latin typeface="Franklin Gothic Book" panose="020B0503020102020204" pitchFamily="34" charset="0"/>
              </a:rPr>
              <a:t>gunakan</a:t>
            </a:r>
            <a:endParaRPr lang="en-ID" sz="2200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7F528-64FE-C677-6CF2-61C9EFF13459}"/>
              </a:ext>
            </a:extLst>
          </p:cNvPr>
          <p:cNvSpPr txBox="1"/>
          <p:nvPr/>
        </p:nvSpPr>
        <p:spPr>
          <a:xfrm>
            <a:off x="4424449" y="1143734"/>
            <a:ext cx="3817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Kesimpulan UML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72FC1E-32C2-7AE0-1DC0-1C7B5ACB3A5A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06AD6-CE1C-3BAE-EF18-2A921231F5AC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49475B-5A14-CDEA-70F8-B2D1405B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C8AB2-32CE-6526-8936-BCC44860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689790-1702-CAFF-7DE7-5535167C8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4A4DDE-343C-01CC-E86F-639F522B597B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B45594-5770-E359-FB0E-0F1BD86DF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E719-9C72-22F8-1650-8F19DBAE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104" y="1806771"/>
            <a:ext cx="6825792" cy="3180008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sz="2400" dirty="0">
                <a:hlinkClick r:id="rId2"/>
              </a:rPr>
              <a:t>https://idcloudhost.com/panduan/mengenal-uml-pengertian-dan-sejarahnya/#Mengapa_Butuh_UML</a:t>
            </a:r>
            <a:endParaRPr lang="en-ID" sz="2400" dirty="0"/>
          </a:p>
          <a:p>
            <a:pPr algn="just"/>
            <a:r>
              <a:rPr lang="en-ID" sz="2400" dirty="0">
                <a:hlinkClick r:id="rId3"/>
              </a:rPr>
              <a:t>https://itkampus.com/pengertian-uml/</a:t>
            </a:r>
            <a:endParaRPr lang="en-ID" sz="2400" dirty="0"/>
          </a:p>
          <a:p>
            <a:pPr algn="just"/>
            <a:r>
              <a:rPr lang="en-ID" sz="2400" dirty="0">
                <a:hlinkClick r:id="rId4"/>
              </a:rPr>
              <a:t>https://lambeturah.id/pengertian-uml/</a:t>
            </a:r>
          </a:p>
          <a:p>
            <a:pPr algn="just"/>
            <a:r>
              <a:rPr lang="en-ID" sz="2400" dirty="0">
                <a:hlinkClick r:id="rId4"/>
              </a:rPr>
              <a:t>https://www.pinhome.id/blog/pengertian-flowchart/</a:t>
            </a:r>
            <a:endParaRPr lang="en-ID" sz="2400" dirty="0"/>
          </a:p>
          <a:p>
            <a:pPr algn="just"/>
            <a:r>
              <a:rPr lang="en-ID" sz="2400" dirty="0">
                <a:hlinkClick r:id="rId5"/>
              </a:rPr>
              <a:t>https://adammuiz.com/flowchart/</a:t>
            </a:r>
            <a:endParaRPr lang="en-ID" sz="2400" dirty="0"/>
          </a:p>
          <a:p>
            <a:pPr algn="just"/>
            <a:r>
              <a:rPr lang="en-ID" sz="2400" dirty="0">
                <a:hlinkClick r:id="rId6"/>
              </a:rPr>
              <a:t>https://www.dicoding.com/blog/flowchart-adalah/</a:t>
            </a:r>
            <a:endParaRPr lang="en-ID" sz="2400" dirty="0"/>
          </a:p>
          <a:p>
            <a:pPr algn="just"/>
            <a:endParaRPr lang="en-ID" sz="2400" dirty="0"/>
          </a:p>
          <a:p>
            <a:pPr algn="just"/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329B9-362D-5E6C-C2E4-BEECC35A42A7}"/>
              </a:ext>
            </a:extLst>
          </p:cNvPr>
          <p:cNvSpPr txBox="1"/>
          <p:nvPr/>
        </p:nvSpPr>
        <p:spPr>
          <a:xfrm>
            <a:off x="1413236" y="1082345"/>
            <a:ext cx="4516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Franklin Gothic Book" panose="020B0503020102020204" pitchFamily="34" charset="0"/>
              </a:rPr>
              <a:t>Referensi</a:t>
            </a:r>
            <a:endParaRPr lang="en-ID" sz="3600" b="1" dirty="0"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D5E66-8B66-C023-E076-52ECADC00293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F37E1-1F18-EF05-1310-C76EF71828E9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301B9-FFB1-5E15-2EFA-7C436A90A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7C96F-7F82-50C1-CF22-859FC0ED9D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050F2-33F2-28E0-D05D-9B2FD634A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0CA281-65E0-CC8B-D16A-D6CD1CB9A496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485149F-1EF9-4B2D-5EE9-897406EA70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3694B-AC07-EAC3-4C39-6BE3A0BC4491}"/>
              </a:ext>
            </a:extLst>
          </p:cNvPr>
          <p:cNvSpPr txBox="1"/>
          <p:nvPr/>
        </p:nvSpPr>
        <p:spPr>
          <a:xfrm>
            <a:off x="3588168" y="2756498"/>
            <a:ext cx="7079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Franklin Gothic Book" panose="020B0503020102020204" pitchFamily="34" charset="0"/>
              </a:rPr>
              <a:t>TERIMAKASIH</a:t>
            </a:r>
            <a:r>
              <a:rPr lang="en-US" sz="6000" b="1" dirty="0">
                <a:latin typeface="Franklin Gothic Book" panose="020B0503020102020204" pitchFamily="34" charset="0"/>
              </a:rPr>
              <a:t> </a:t>
            </a:r>
            <a:endParaRPr lang="en-ID" sz="6000" b="1" dirty="0">
              <a:latin typeface="Franklin Gothic Book" panose="020B0503020102020204" pitchFamily="34" charset="0"/>
            </a:endParaRPr>
          </a:p>
          <a:p>
            <a:r>
              <a:rPr lang="en-US" sz="6000" b="1" dirty="0">
                <a:latin typeface="Franklin Gothic Book" panose="020B0503020102020204" pitchFamily="34" charset="0"/>
              </a:rPr>
              <a:t> 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9D816-2EC1-A801-00C5-D6B33E8205F7}"/>
              </a:ext>
            </a:extLst>
          </p:cNvPr>
          <p:cNvSpPr txBox="1"/>
          <p:nvPr/>
        </p:nvSpPr>
        <p:spPr>
          <a:xfrm>
            <a:off x="3857043" y="5949592"/>
            <a:ext cx="4546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Pesantren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PeTIK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II YBM PLN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Denanyar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Utara,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Plosogeneng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Kec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.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Kabupaten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Jombang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Jawa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 Timur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1F5360-C318-ED8F-C459-AFB9F80F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420" y="5476421"/>
            <a:ext cx="413998" cy="465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9D7C8-FBC3-DFB8-F3F3-CCD282519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01" y="5502548"/>
            <a:ext cx="924172" cy="4651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A1C007-4EB6-BD60-3E46-1C556C33983D}"/>
              </a:ext>
            </a:extLst>
          </p:cNvPr>
          <p:cNvCxnSpPr>
            <a:cxnSpLocks/>
          </p:cNvCxnSpPr>
          <p:nvPr/>
        </p:nvCxnSpPr>
        <p:spPr>
          <a:xfrm>
            <a:off x="5869261" y="5523063"/>
            <a:ext cx="0" cy="361955"/>
          </a:xfrm>
          <a:prstGeom prst="line">
            <a:avLst/>
          </a:prstGeom>
          <a:ln w="381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3A28BBE-43B1-CFEB-F7AF-4CF02A1E4D7D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AA792D-4669-5D81-E8BA-759A6061E42F}"/>
              </a:ext>
            </a:extLst>
          </p:cNvPr>
          <p:cNvSpPr/>
          <p:nvPr/>
        </p:nvSpPr>
        <p:spPr>
          <a:xfrm>
            <a:off x="-1" y="6494481"/>
            <a:ext cx="12192001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0DAC41-D138-B206-B0D8-E99F3385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520A21-9BEF-630B-0810-7ABA58834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2CD4C1-3891-8FD4-0AAF-88B1FECB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B72CE3-EC97-1216-F397-23BAF2F7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753A24-0734-62CF-806C-6FFD10E3401B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2D470-5D29-945F-395B-71782A9DE499}"/>
              </a:ext>
            </a:extLst>
          </p:cNvPr>
          <p:cNvSpPr txBox="1"/>
          <p:nvPr/>
        </p:nvSpPr>
        <p:spPr>
          <a:xfrm>
            <a:off x="1432764" y="2566949"/>
            <a:ext cx="5326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FLOWCHART ?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0FD31-7E57-A202-6ED0-EA2ADE029872}"/>
              </a:ext>
            </a:extLst>
          </p:cNvPr>
          <p:cNvSpPr txBox="1"/>
          <p:nvPr/>
        </p:nvSpPr>
        <p:spPr>
          <a:xfrm>
            <a:off x="2186762" y="1684947"/>
            <a:ext cx="3422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APA ITU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879D1-5A75-266C-A5B3-2D0B239E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78" y="1110662"/>
            <a:ext cx="4293428" cy="4293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734653-DCE1-6E92-B719-52F33A8648A7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B45A3-4E8C-AA60-499D-05782D7F181D}"/>
              </a:ext>
            </a:extLst>
          </p:cNvPr>
          <p:cNvSpPr/>
          <p:nvPr/>
        </p:nvSpPr>
        <p:spPr>
          <a:xfrm>
            <a:off x="-1" y="6494481"/>
            <a:ext cx="12192001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279450-E3F7-010A-BEC1-5D8BAE34A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33867-B857-2981-6C3A-699846FAD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E665DE-38A8-A2CC-B1AD-B4DE0B2DD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DDB686-3A75-4A35-AE84-962C460C9F72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3701D4C-25F7-0FC0-D64F-260ECE9F8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7844-65A8-7A25-E2E9-F22680E9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05" y="798262"/>
            <a:ext cx="6525344" cy="1325563"/>
          </a:xfrm>
        </p:spPr>
        <p:txBody>
          <a:bodyPr/>
          <a:lstStyle/>
          <a:p>
            <a:r>
              <a:rPr lang="en-US" b="1" dirty="0">
                <a:latin typeface="Franklin Gothic Book" panose="020B0503020102020204" pitchFamily="34" charset="0"/>
              </a:rPr>
              <a:t>PENGERTIAN FLOWCHART</a:t>
            </a:r>
            <a:endParaRPr lang="en-ID" b="1" dirty="0">
              <a:latin typeface="Franklin Gothic Book" panose="020B05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4299F6-690C-39C8-67C4-1BE11D0E65D9}"/>
              </a:ext>
            </a:extLst>
          </p:cNvPr>
          <p:cNvSpPr txBox="1">
            <a:spLocks/>
          </p:cNvSpPr>
          <p:nvPr/>
        </p:nvSpPr>
        <p:spPr>
          <a:xfrm>
            <a:off x="1896003" y="2412149"/>
            <a:ext cx="4856747" cy="187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D" sz="1800" dirty="0">
                <a:latin typeface="Franklin Gothic Book" panose="020B0503020102020204" pitchFamily="34" charset="0"/>
              </a:rPr>
              <a:t>Flowchart </a:t>
            </a:r>
            <a:r>
              <a:rPr lang="en-ID" sz="1800" dirty="0" err="1">
                <a:latin typeface="Franklin Gothic Book" panose="020B0503020102020204" pitchFamily="34" charset="0"/>
              </a:rPr>
              <a:t>atau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bagan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alur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adalah</a:t>
            </a:r>
            <a:r>
              <a:rPr lang="en-ID" sz="1800" dirty="0">
                <a:latin typeface="Franklin Gothic Book" panose="020B0503020102020204" pitchFamily="34" charset="0"/>
              </a:rPr>
              <a:t> diagram yang </a:t>
            </a:r>
            <a:r>
              <a:rPr lang="en-ID" sz="1800" dirty="0" err="1">
                <a:latin typeface="Franklin Gothic Book" panose="020B0503020102020204" pitchFamily="34" charset="0"/>
              </a:rPr>
              <a:t>menampilkan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langkah-langkah</a:t>
            </a:r>
            <a:r>
              <a:rPr lang="en-ID" sz="1800" dirty="0">
                <a:latin typeface="Franklin Gothic Book" panose="020B0503020102020204" pitchFamily="34" charset="0"/>
              </a:rPr>
              <a:t> dan </a:t>
            </a:r>
            <a:r>
              <a:rPr lang="en-ID" sz="1800" dirty="0" err="1">
                <a:latin typeface="Franklin Gothic Book" panose="020B0503020102020204" pitchFamily="34" charset="0"/>
              </a:rPr>
              <a:t>keputusan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untuk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melakukan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sebuah</a:t>
            </a:r>
            <a:r>
              <a:rPr lang="en-ID" sz="1800" dirty="0">
                <a:latin typeface="Franklin Gothic Book" panose="020B0503020102020204" pitchFamily="34" charset="0"/>
              </a:rPr>
              <a:t> proses </a:t>
            </a:r>
            <a:r>
              <a:rPr lang="en-ID" sz="1800" dirty="0" err="1">
                <a:latin typeface="Franklin Gothic Book" panose="020B0503020102020204" pitchFamily="34" charset="0"/>
              </a:rPr>
              <a:t>dari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suatu</a:t>
            </a:r>
            <a:r>
              <a:rPr lang="en-ID" sz="1800" dirty="0">
                <a:latin typeface="Franklin Gothic Book" panose="020B0503020102020204" pitchFamily="34" charset="0"/>
              </a:rPr>
              <a:t> program. </a:t>
            </a:r>
            <a:r>
              <a:rPr lang="en-ID" sz="1800" dirty="0" err="1">
                <a:latin typeface="Franklin Gothic Book" panose="020B0503020102020204" pitchFamily="34" charset="0"/>
              </a:rPr>
              <a:t>Setiap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langkah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digambarkan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dalam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bentuk</a:t>
            </a:r>
            <a:r>
              <a:rPr lang="en-ID" sz="1800" dirty="0">
                <a:latin typeface="Franklin Gothic Book" panose="020B0503020102020204" pitchFamily="34" charset="0"/>
              </a:rPr>
              <a:t> diagram dan </a:t>
            </a:r>
            <a:r>
              <a:rPr lang="en-ID" sz="1800" dirty="0" err="1">
                <a:latin typeface="Franklin Gothic Book" panose="020B0503020102020204" pitchFamily="34" charset="0"/>
              </a:rPr>
              <a:t>dihubungkan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dengan</a:t>
            </a:r>
            <a:r>
              <a:rPr lang="en-ID" sz="1800" dirty="0">
                <a:latin typeface="Franklin Gothic Book" panose="020B0503020102020204" pitchFamily="34" charset="0"/>
              </a:rPr>
              <a:t> garis </a:t>
            </a:r>
            <a:r>
              <a:rPr lang="en-ID" sz="1800" dirty="0" err="1">
                <a:latin typeface="Franklin Gothic Book" panose="020B0503020102020204" pitchFamily="34" charset="0"/>
              </a:rPr>
              <a:t>atau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arah</a:t>
            </a:r>
            <a:r>
              <a:rPr lang="en-ID" sz="1800" dirty="0">
                <a:latin typeface="Franklin Gothic Book" panose="020B0503020102020204" pitchFamily="34" charset="0"/>
              </a:rPr>
              <a:t> </a:t>
            </a:r>
            <a:r>
              <a:rPr lang="en-ID" sz="1800" dirty="0" err="1">
                <a:latin typeface="Franklin Gothic Book" panose="020B0503020102020204" pitchFamily="34" charset="0"/>
              </a:rPr>
              <a:t>panah</a:t>
            </a:r>
            <a:r>
              <a:rPr lang="en-ID" sz="1800" dirty="0">
                <a:latin typeface="Franklin Gothic Book" panose="020B05030201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FE554-2740-AC32-8C6E-34BADCBC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7778" l="889" r="97778">
                        <a14:foregroundMark x1="33333" y1="6667" x2="33333" y2="6667"/>
                        <a14:foregroundMark x1="42667" y1="2222" x2="42667" y2="2222"/>
                        <a14:foregroundMark x1="4889" y1="45333" x2="4889" y2="45333"/>
                        <a14:foregroundMark x1="2222" y1="57333" x2="2222" y2="57333"/>
                        <a14:foregroundMark x1="1333" y1="51111" x2="1333" y2="51111"/>
                        <a14:foregroundMark x1="20444" y1="96889" x2="20444" y2="96889"/>
                        <a14:foregroundMark x1="48000" y1="97778" x2="48000" y2="97778"/>
                        <a14:foregroundMark x1="92444" y1="96444" x2="92444" y2="96444"/>
                        <a14:foregroundMark x1="95111" y1="84444" x2="95111" y2="84444"/>
                        <a14:foregroundMark x1="97778" y1="49778" x2="97778" y2="4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96" y="2123825"/>
            <a:ext cx="2796089" cy="27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8FA025-EF50-D331-A697-2EE8AD95AD55}"/>
              </a:ext>
            </a:extLst>
          </p:cNvPr>
          <p:cNvSpPr txBox="1"/>
          <p:nvPr/>
        </p:nvSpPr>
        <p:spPr>
          <a:xfrm>
            <a:off x="1696995" y="2306594"/>
            <a:ext cx="55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Book" panose="020B0503020102020204" pitchFamily="34" charset="0"/>
              </a:rPr>
              <a:t>“</a:t>
            </a:r>
            <a:endParaRPr lang="en-ID" sz="3600" dirty="0">
              <a:latin typeface="Franklin Gothic Book" panose="020B05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CE0FD-FDA2-E294-CD6A-22CFF23B115F}"/>
              </a:ext>
            </a:extLst>
          </p:cNvPr>
          <p:cNvSpPr txBox="1"/>
          <p:nvPr/>
        </p:nvSpPr>
        <p:spPr>
          <a:xfrm>
            <a:off x="3562866" y="3686093"/>
            <a:ext cx="40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Book" panose="020B0503020102020204" pitchFamily="34" charset="0"/>
              </a:rPr>
              <a:t>”</a:t>
            </a:r>
            <a:endParaRPr lang="en-ID" sz="3600" dirty="0">
              <a:latin typeface="Franklin Gothic Book" panose="020B0503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F79BC-07DB-3DB9-BC89-4B30A5787AAA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D5F242-1459-F6BA-177C-E67D52085FE5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222907-6621-BD8A-EE73-A06657BB9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EA241E-ADEE-13A5-41B4-C5309FF4A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6D7ABD-31B9-6926-A41D-18B1020CD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F4C98-123F-D496-0C13-A66F94566390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0A43B-A5C1-CFEA-E31D-2DC87B48A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5531A1-37CD-C81D-86C0-3E00298C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44" y="1853754"/>
            <a:ext cx="5257801" cy="2913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E7AC3-7943-37D5-2F57-23A12421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83"/>
            <a:ext cx="10515600" cy="1325563"/>
          </a:xfrm>
        </p:spPr>
        <p:txBody>
          <a:bodyPr/>
          <a:lstStyle/>
          <a:p>
            <a:r>
              <a:rPr lang="en-US" b="1" dirty="0">
                <a:latin typeface="Franklin Gothic Book" panose="020B0503020102020204" pitchFamily="34" charset="0"/>
              </a:rPr>
              <a:t>FUNGSI FLOWCHART</a:t>
            </a:r>
            <a:endParaRPr lang="en-ID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FAFD-F499-FC46-3510-2F5D8095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5678979" cy="24803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Fungsi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utama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flowchart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adalah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memberi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gambaran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jalannya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sebuah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program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satu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proses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ke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proses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lainnya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.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Sehingga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,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alur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program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menjadi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mudah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dipahami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oleh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semua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orang.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Selain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itu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,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fungsi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lain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dari</a:t>
            </a:r>
            <a:r>
              <a:rPr lang="en-ID" sz="2400" dirty="0">
                <a:solidFill>
                  <a:srgbClr val="555555"/>
                </a:solidFill>
                <a:latin typeface="Franklin Gothic Book" panose="020B0503020102020204" pitchFamily="34" charset="0"/>
              </a:rPr>
              <a:t> 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adalah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menyederhanakan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rangkaian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prosedur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agar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memudahkan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pemahaman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terhadap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informasi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tersebut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n-ID" sz="2400" dirty="0">
              <a:latin typeface="Franklin Gothic Book" panose="020B05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7FE2C-3871-996B-D8F9-850FA35CB3C4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AE7A2-0211-5EE0-18AF-92DDFF6E6882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16E3AE-A71E-AA74-8B24-2B73EB908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4F38D4-67B0-8452-3FA4-97C7EB72D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9ADDC-89FB-3470-1E76-938EBFE2D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0A6569-79C4-E12C-28E7-74278243B940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92C2C60-0542-0F12-1ECB-59E573764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F611-1349-53E2-E54D-E9EB2F2F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-14136"/>
            <a:ext cx="10515600" cy="1325563"/>
          </a:xfrm>
        </p:spPr>
        <p:txBody>
          <a:bodyPr/>
          <a:lstStyle/>
          <a:p>
            <a:r>
              <a:rPr lang="en-US" b="1" dirty="0">
                <a:latin typeface="Franklin Gothic Book" panose="020B0503020102020204" pitchFamily="34" charset="0"/>
              </a:rPr>
              <a:t>JENIS – JENIS FLOWCHART</a:t>
            </a:r>
            <a:endParaRPr lang="en-ID" b="1" dirty="0">
              <a:latin typeface="Franklin Gothic Book" panose="020B05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1392D-BB4B-81CD-5BAB-2D401FB0AC47}"/>
              </a:ext>
            </a:extLst>
          </p:cNvPr>
          <p:cNvSpPr txBox="1"/>
          <p:nvPr/>
        </p:nvSpPr>
        <p:spPr>
          <a:xfrm>
            <a:off x="381001" y="845502"/>
            <a:ext cx="245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000" b="1" i="0" dirty="0" err="1">
                <a:effectLst/>
                <a:latin typeface="Franklin Gothic Book" panose="020B0503020102020204" pitchFamily="34" charset="0"/>
              </a:rPr>
              <a:t>dokumen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493DF-C373-B0D4-1D77-75F817E63580}"/>
              </a:ext>
            </a:extLst>
          </p:cNvPr>
          <p:cNvSpPr txBox="1"/>
          <p:nvPr/>
        </p:nvSpPr>
        <p:spPr>
          <a:xfrm>
            <a:off x="380999" y="1155355"/>
            <a:ext cx="587017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Pertama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ada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flowchart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dokumen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(</a:t>
            </a:r>
            <a:r>
              <a:rPr lang="en-ID" sz="1900" b="0" i="1" dirty="0">
                <a:effectLst/>
                <a:latin typeface="Franklin Gothic Book" panose="020B0503020102020204" pitchFamily="34" charset="0"/>
              </a:rPr>
              <a:t>document flowchart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)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atau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bisa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juga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disebut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dengan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 </a:t>
            </a:r>
            <a:r>
              <a:rPr lang="en-ID" sz="1900" b="0" i="1" dirty="0">
                <a:effectLst/>
                <a:latin typeface="Franklin Gothic Book" panose="020B0503020102020204" pitchFamily="34" charset="0"/>
              </a:rPr>
              <a:t>paperwork flowchart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. Flowchart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dokumen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berfungsi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untuk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menelusuri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alur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form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dari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satu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bagian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ke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bagian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yang lain,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termasuk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bagaimana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laporan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diproses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,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dicatat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, dan </a:t>
            </a:r>
            <a:r>
              <a:rPr lang="en-ID" sz="1900" b="0" i="0" dirty="0" err="1">
                <a:effectLst/>
                <a:latin typeface="Franklin Gothic Book" panose="020B0503020102020204" pitchFamily="34" charset="0"/>
              </a:rPr>
              <a:t>disimpan</a:t>
            </a:r>
            <a:r>
              <a:rPr lang="en-ID" sz="1900" b="0" i="0" dirty="0">
                <a:effectLst/>
                <a:latin typeface="Franklin Gothic Book" panose="020B0503020102020204" pitchFamily="34" charset="0"/>
              </a:rPr>
              <a:t>.</a:t>
            </a:r>
            <a:endParaRPr lang="en-ID" sz="1900" dirty="0">
              <a:latin typeface="Franklin Gothic Book" panose="020B0503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1981C-0D69-CEB9-0C7C-AAEF66C6171E}"/>
              </a:ext>
            </a:extLst>
          </p:cNvPr>
          <p:cNvSpPr txBox="1"/>
          <p:nvPr/>
        </p:nvSpPr>
        <p:spPr>
          <a:xfrm>
            <a:off x="6744867" y="3148065"/>
            <a:ext cx="317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proses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6D64A-6D88-CFC9-0D90-6C42555C7A94}"/>
              </a:ext>
            </a:extLst>
          </p:cNvPr>
          <p:cNvSpPr txBox="1"/>
          <p:nvPr/>
        </p:nvSpPr>
        <p:spPr>
          <a:xfrm>
            <a:off x="6718510" y="1164969"/>
            <a:ext cx="530204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</a:t>
            </a:r>
            <a:r>
              <a:rPr lang="en-ID" sz="1900" dirty="0" err="1">
                <a:latin typeface="Franklin Gothic Book" panose="020B0503020102020204" pitchFamily="34" charset="0"/>
              </a:rPr>
              <a:t>ini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menggambarkan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rinci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dari</a:t>
            </a:r>
            <a:r>
              <a:rPr lang="en-ID" sz="1900" dirty="0">
                <a:latin typeface="Franklin Gothic Book" panose="020B0503020102020204" pitchFamily="34" charset="0"/>
              </a:rPr>
              <a:t> proses program. Flowchart program </a:t>
            </a:r>
            <a:r>
              <a:rPr lang="en-ID" sz="1900" dirty="0" err="1">
                <a:latin typeface="Franklin Gothic Book" panose="020B0503020102020204" pitchFamily="34" charset="0"/>
              </a:rPr>
              <a:t>terdiri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dari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dua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macam</a:t>
            </a:r>
            <a:r>
              <a:rPr lang="en-ID" sz="1900" dirty="0">
                <a:latin typeface="Franklin Gothic Book" panose="020B0503020102020204" pitchFamily="34" charset="0"/>
              </a:rPr>
              <a:t>, </a:t>
            </a:r>
            <a:r>
              <a:rPr lang="en-ID" sz="1900" dirty="0" err="1">
                <a:latin typeface="Franklin Gothic Book" panose="020B0503020102020204" pitchFamily="34" charset="0"/>
              </a:rPr>
              <a:t>antara</a:t>
            </a:r>
            <a:r>
              <a:rPr lang="en-ID" sz="1900" dirty="0">
                <a:latin typeface="Franklin Gothic Book" panose="020B0503020102020204" pitchFamily="34" charset="0"/>
              </a:rPr>
              <a:t> lain: flowchart </a:t>
            </a:r>
            <a:r>
              <a:rPr lang="en-ID" sz="1900" dirty="0" err="1">
                <a:latin typeface="Franklin Gothic Book" panose="020B0503020102020204" pitchFamily="34" charset="0"/>
              </a:rPr>
              <a:t>logika</a:t>
            </a:r>
            <a:r>
              <a:rPr lang="en-ID" sz="1900" dirty="0">
                <a:latin typeface="Franklin Gothic Book" panose="020B0503020102020204" pitchFamily="34" charset="0"/>
              </a:rPr>
              <a:t> program (program logic flowchart) dan flowchart program </a:t>
            </a:r>
            <a:r>
              <a:rPr lang="en-ID" sz="1900" dirty="0" err="1">
                <a:latin typeface="Franklin Gothic Book" panose="020B0503020102020204" pitchFamily="34" charset="0"/>
              </a:rPr>
              <a:t>komputer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terinci</a:t>
            </a:r>
            <a:r>
              <a:rPr lang="en-ID" sz="1900" dirty="0">
                <a:latin typeface="Franklin Gothic Book" panose="020B0503020102020204" pitchFamily="34" charset="0"/>
              </a:rPr>
              <a:t> (detailed computer program flowchart).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A5D49-9F40-0BFD-01B7-A9738EB53ADF}"/>
              </a:ext>
            </a:extLst>
          </p:cNvPr>
          <p:cNvSpPr txBox="1"/>
          <p:nvPr/>
        </p:nvSpPr>
        <p:spPr>
          <a:xfrm>
            <a:off x="381000" y="2990703"/>
            <a:ext cx="2152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000" b="1" i="0" dirty="0" err="1">
                <a:effectLst/>
                <a:latin typeface="Franklin Gothic Book" panose="020B0503020102020204" pitchFamily="34" charset="0"/>
              </a:rPr>
              <a:t>sistem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11A0C-CF2A-6881-DF36-1BE3E9EBE8A8}"/>
              </a:ext>
            </a:extLst>
          </p:cNvPr>
          <p:cNvSpPr txBox="1"/>
          <p:nvPr/>
        </p:nvSpPr>
        <p:spPr>
          <a:xfrm>
            <a:off x="6734013" y="3475080"/>
            <a:ext cx="530204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proses </a:t>
            </a:r>
            <a:r>
              <a:rPr lang="en-ID" sz="1900" dirty="0" err="1">
                <a:latin typeface="Franklin Gothic Book" panose="020B0503020102020204" pitchFamily="34" charset="0"/>
              </a:rPr>
              <a:t>adalah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penggambaran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rekayasa</a:t>
            </a:r>
            <a:r>
              <a:rPr lang="en-ID" sz="1900" dirty="0">
                <a:latin typeface="Franklin Gothic Book" panose="020B0503020102020204" pitchFamily="34" charset="0"/>
              </a:rPr>
              <a:t> industrial </a:t>
            </a:r>
            <a:r>
              <a:rPr lang="en-ID" sz="1900" dirty="0" err="1">
                <a:latin typeface="Franklin Gothic Book" panose="020B0503020102020204" pitchFamily="34" charset="0"/>
              </a:rPr>
              <a:t>dengan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merinci</a:t>
            </a:r>
            <a:r>
              <a:rPr lang="en-ID" sz="1900" dirty="0">
                <a:latin typeface="Franklin Gothic Book" panose="020B0503020102020204" pitchFamily="34" charset="0"/>
              </a:rPr>
              <a:t> dan </a:t>
            </a:r>
            <a:r>
              <a:rPr lang="en-ID" sz="1900" dirty="0" err="1">
                <a:latin typeface="Franklin Gothic Book" panose="020B0503020102020204" pitchFamily="34" charset="0"/>
              </a:rPr>
              <a:t>menganalisis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langkah-langkah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selanjutnya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suatu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atau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65E28-9DFD-16E6-9507-1D967E7F8BC1}"/>
              </a:ext>
            </a:extLst>
          </p:cNvPr>
          <p:cNvSpPr txBox="1"/>
          <p:nvPr/>
        </p:nvSpPr>
        <p:spPr>
          <a:xfrm>
            <a:off x="6744867" y="852560"/>
            <a:ext cx="220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program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DCE1F-AC0B-2C8E-8DAC-BA4DB00D9E1B}"/>
              </a:ext>
            </a:extLst>
          </p:cNvPr>
          <p:cNvSpPr txBox="1"/>
          <p:nvPr/>
        </p:nvSpPr>
        <p:spPr>
          <a:xfrm>
            <a:off x="381000" y="3360035"/>
            <a:ext cx="587017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adalah</a:t>
            </a:r>
            <a:r>
              <a:rPr lang="en-ID" sz="1900" dirty="0">
                <a:latin typeface="Franklin Gothic Book" panose="020B0503020102020204" pitchFamily="34" charset="0"/>
              </a:rPr>
              <a:t> flowchart yang </a:t>
            </a:r>
            <a:r>
              <a:rPr lang="en-ID" sz="1900" dirty="0" err="1">
                <a:latin typeface="Franklin Gothic Book" panose="020B0503020102020204" pitchFamily="34" charset="0"/>
              </a:rPr>
              <a:t>menampilkan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tahapan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atau</a:t>
            </a:r>
            <a:r>
              <a:rPr lang="en-ID" sz="1900" dirty="0">
                <a:latin typeface="Franklin Gothic Book" panose="020B0503020102020204" pitchFamily="34" charset="0"/>
              </a:rPr>
              <a:t> proses </a:t>
            </a:r>
            <a:r>
              <a:rPr lang="en-ID" sz="1900" dirty="0" err="1">
                <a:latin typeface="Franklin Gothic Book" panose="020B0503020102020204" pitchFamily="34" charset="0"/>
              </a:rPr>
              <a:t>kerja</a:t>
            </a:r>
            <a:r>
              <a:rPr lang="en-ID" sz="1900" dirty="0">
                <a:latin typeface="Franklin Gothic Book" panose="020B0503020102020204" pitchFamily="34" charset="0"/>
              </a:rPr>
              <a:t> yang </a:t>
            </a:r>
            <a:r>
              <a:rPr lang="en-ID" sz="1900" dirty="0" err="1">
                <a:latin typeface="Franklin Gothic Book" panose="020B0503020102020204" pitchFamily="34" charset="0"/>
              </a:rPr>
              <a:t>sedang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berlangsung</a:t>
            </a:r>
            <a:r>
              <a:rPr lang="en-ID" sz="1900" dirty="0">
                <a:latin typeface="Franklin Gothic Book" panose="020B0503020102020204" pitchFamily="34" charset="0"/>
              </a:rPr>
              <a:t> di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secara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menyeluruh</a:t>
            </a:r>
            <a:r>
              <a:rPr lang="en-ID" sz="1900" dirty="0">
                <a:latin typeface="Franklin Gothic Book" panose="020B0503020102020204" pitchFamily="34" charset="0"/>
              </a:rPr>
              <a:t>. </a:t>
            </a:r>
            <a:r>
              <a:rPr lang="en-ID" sz="1900" dirty="0" err="1">
                <a:latin typeface="Franklin Gothic Book" panose="020B0503020102020204" pitchFamily="34" charset="0"/>
              </a:rPr>
              <a:t>Selain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itu</a:t>
            </a:r>
            <a:r>
              <a:rPr lang="en-ID" sz="1900" dirty="0">
                <a:latin typeface="Franklin Gothic Book" panose="020B0503020102020204" pitchFamily="34" charset="0"/>
              </a:rPr>
              <a:t> flowchart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 juga </a:t>
            </a:r>
            <a:r>
              <a:rPr lang="en-ID" sz="1900" dirty="0" err="1">
                <a:latin typeface="Franklin Gothic Book" panose="020B0503020102020204" pitchFamily="34" charset="0"/>
              </a:rPr>
              <a:t>menguraikan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urutan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dari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setiap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yang </a:t>
            </a:r>
            <a:r>
              <a:rPr lang="en-ID" sz="1900" dirty="0" err="1">
                <a:latin typeface="Franklin Gothic Book" panose="020B0503020102020204" pitchFamily="34" charset="0"/>
              </a:rPr>
              <a:t>ada</a:t>
            </a:r>
            <a:r>
              <a:rPr lang="en-ID" sz="1900" dirty="0">
                <a:latin typeface="Franklin Gothic Book" panose="020B0503020102020204" pitchFamily="34" charset="0"/>
              </a:rPr>
              <a:t> di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system.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EBD4E-3794-2280-915F-4CD8620DD7FE}"/>
              </a:ext>
            </a:extLst>
          </p:cNvPr>
          <p:cNvSpPr txBox="1"/>
          <p:nvPr/>
        </p:nvSpPr>
        <p:spPr>
          <a:xfrm>
            <a:off x="4916062" y="4897682"/>
            <a:ext cx="2331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>
                <a:effectLst/>
                <a:latin typeface="Franklin Gothic Book" panose="020B0503020102020204" pitchFamily="34" charset="0"/>
              </a:rPr>
              <a:t>Flowchart </a:t>
            </a:r>
            <a:r>
              <a:rPr lang="en-ID" sz="2000" b="1" i="0" dirty="0" err="1">
                <a:effectLst/>
                <a:latin typeface="Franklin Gothic Book" panose="020B0503020102020204" pitchFamily="34" charset="0"/>
              </a:rPr>
              <a:t>skematik</a:t>
            </a:r>
            <a:endParaRPr lang="en-ID" sz="2000" dirty="0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F1CBB-C242-E2AE-D856-DEEEA9755356}"/>
              </a:ext>
            </a:extLst>
          </p:cNvPr>
          <p:cNvSpPr txBox="1"/>
          <p:nvPr/>
        </p:nvSpPr>
        <p:spPr>
          <a:xfrm>
            <a:off x="380999" y="5202313"/>
            <a:ext cx="1146809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900" dirty="0">
                <a:latin typeface="Franklin Gothic Book" panose="020B0503020102020204" pitchFamily="34" charset="0"/>
              </a:rPr>
              <a:t>Flowchart </a:t>
            </a:r>
            <a:r>
              <a:rPr lang="en-ID" sz="1900" dirty="0" err="1">
                <a:latin typeface="Franklin Gothic Book" panose="020B0503020102020204" pitchFamily="34" charset="0"/>
              </a:rPr>
              <a:t>ini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menampilkan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alur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prosedur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suatu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, </a:t>
            </a:r>
            <a:r>
              <a:rPr lang="en-ID" sz="1900" dirty="0" err="1">
                <a:latin typeface="Franklin Gothic Book" panose="020B0503020102020204" pitchFamily="34" charset="0"/>
              </a:rPr>
              <a:t>hampir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sama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dengan</a:t>
            </a:r>
            <a:r>
              <a:rPr lang="en-ID" sz="1900" dirty="0">
                <a:latin typeface="Franklin Gothic Book" panose="020B0503020102020204" pitchFamily="34" charset="0"/>
              </a:rPr>
              <a:t> flowchart </a:t>
            </a:r>
            <a:r>
              <a:rPr lang="en-ID" sz="1900" dirty="0" err="1">
                <a:latin typeface="Franklin Gothic Book" panose="020B0503020102020204" pitchFamily="34" charset="0"/>
              </a:rPr>
              <a:t>sistem</a:t>
            </a:r>
            <a:r>
              <a:rPr lang="en-ID" sz="1900" dirty="0">
                <a:latin typeface="Franklin Gothic Book" panose="020B0503020102020204" pitchFamily="34" charset="0"/>
              </a:rPr>
              <a:t>. </a:t>
            </a:r>
            <a:r>
              <a:rPr lang="en-ID" sz="1900" dirty="0" err="1">
                <a:latin typeface="Franklin Gothic Book" panose="020B0503020102020204" pitchFamily="34" charset="0"/>
              </a:rPr>
              <a:t>Namun</a:t>
            </a:r>
            <a:r>
              <a:rPr lang="en-ID" sz="1900" dirty="0">
                <a:latin typeface="Franklin Gothic Book" panose="020B0503020102020204" pitchFamily="34" charset="0"/>
              </a:rPr>
              <a:t>, </a:t>
            </a:r>
            <a:r>
              <a:rPr lang="en-ID" sz="1900" dirty="0" err="1">
                <a:latin typeface="Franklin Gothic Book" panose="020B0503020102020204" pitchFamily="34" charset="0"/>
              </a:rPr>
              <a:t>ada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perbedaan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penggunaan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simbol-simbol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menggambarkan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alur</a:t>
            </a:r>
            <a:r>
              <a:rPr lang="en-ID" sz="1900" dirty="0">
                <a:latin typeface="Franklin Gothic Book" panose="020B0503020102020204" pitchFamily="34" charset="0"/>
              </a:rPr>
              <a:t>. </a:t>
            </a:r>
            <a:r>
              <a:rPr lang="en-ID" sz="1900" dirty="0" err="1">
                <a:latin typeface="Franklin Gothic Book" panose="020B0503020102020204" pitchFamily="34" charset="0"/>
              </a:rPr>
              <a:t>Selain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simbol-simbol</a:t>
            </a:r>
            <a:r>
              <a:rPr lang="en-ID" sz="1900" dirty="0">
                <a:latin typeface="Franklin Gothic Book" panose="020B0503020102020204" pitchFamily="34" charset="0"/>
              </a:rPr>
              <a:t>, flowchart </a:t>
            </a:r>
            <a:r>
              <a:rPr lang="en-ID" sz="1900" dirty="0" err="1">
                <a:latin typeface="Franklin Gothic Book" panose="020B0503020102020204" pitchFamily="34" charset="0"/>
              </a:rPr>
              <a:t>skematik</a:t>
            </a:r>
            <a:r>
              <a:rPr lang="en-ID" sz="1900" dirty="0">
                <a:latin typeface="Franklin Gothic Book" panose="020B0503020102020204" pitchFamily="34" charset="0"/>
              </a:rPr>
              <a:t> juga </a:t>
            </a:r>
            <a:r>
              <a:rPr lang="en-ID" sz="1900" dirty="0" err="1">
                <a:latin typeface="Franklin Gothic Book" panose="020B0503020102020204" pitchFamily="34" charset="0"/>
              </a:rPr>
              <a:t>menggunakan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gambar-gambar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komputer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serta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peralatan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lainnya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untuk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mempermudah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dalam</a:t>
            </a:r>
            <a:r>
              <a:rPr lang="en-ID" sz="1900" dirty="0">
                <a:latin typeface="Franklin Gothic Book" panose="020B0503020102020204" pitchFamily="34" charset="0"/>
              </a:rPr>
              <a:t> </a:t>
            </a:r>
            <a:r>
              <a:rPr lang="en-ID" sz="1900" dirty="0" err="1">
                <a:latin typeface="Franklin Gothic Book" panose="020B0503020102020204" pitchFamily="34" charset="0"/>
              </a:rPr>
              <a:t>pembacaan</a:t>
            </a:r>
            <a:r>
              <a:rPr lang="en-ID" sz="1900" dirty="0">
                <a:latin typeface="Franklin Gothic Book" panose="020B0503020102020204" pitchFamily="34" charset="0"/>
              </a:rPr>
              <a:t> flowchart </a:t>
            </a:r>
            <a:r>
              <a:rPr lang="en-ID" sz="1900" dirty="0" err="1">
                <a:latin typeface="Franklin Gothic Book" panose="020B0503020102020204" pitchFamily="34" charset="0"/>
              </a:rPr>
              <a:t>untuk</a:t>
            </a:r>
            <a:r>
              <a:rPr lang="en-ID" sz="1900" dirty="0">
                <a:latin typeface="Franklin Gothic Book" panose="020B0503020102020204" pitchFamily="34" charset="0"/>
              </a:rPr>
              <a:t> orang </a:t>
            </a:r>
            <a:r>
              <a:rPr lang="en-ID" sz="1900" dirty="0" err="1">
                <a:latin typeface="Franklin Gothic Book" panose="020B0503020102020204" pitchFamily="34" charset="0"/>
              </a:rPr>
              <a:t>awam</a:t>
            </a:r>
            <a:r>
              <a:rPr lang="en-ID" sz="19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A063AB-28D6-DD04-CE86-C58DCBA692FC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C1AB2B-1E3E-9F45-6AD8-1C838018BE40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C1544E-C35D-9892-1641-B05D6992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BB3416-16DA-B30D-4D72-B49279BBF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74A805-51E0-EC3B-131F-433D77F19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0A3176-AF4E-DA53-2636-BECCE1C3EA66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15CCDFC-6E34-FF3B-8E07-0099E6C233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F875-3ED8-28E8-CAA1-907707BD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3" y="479110"/>
            <a:ext cx="5706979" cy="910222"/>
          </a:xfrm>
        </p:spPr>
        <p:txBody>
          <a:bodyPr/>
          <a:lstStyle/>
          <a:p>
            <a:r>
              <a:rPr lang="en-ID" b="1" dirty="0" err="1">
                <a:latin typeface="Franklin Gothic Book" panose="020B0503020102020204" pitchFamily="34" charset="0"/>
              </a:rPr>
              <a:t>Simbol</a:t>
            </a:r>
            <a:r>
              <a:rPr lang="en-ID" b="1" dirty="0">
                <a:latin typeface="Franklin Gothic Book" panose="020B0503020102020204" pitchFamily="34" charset="0"/>
              </a:rPr>
              <a:t> 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FC314-F0B5-287D-AAB0-2943BCF8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52" y="1282046"/>
            <a:ext cx="6878053" cy="4906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98754-A3EE-172C-16B9-699A68A9180F}"/>
              </a:ext>
            </a:extLst>
          </p:cNvPr>
          <p:cNvSpPr txBox="1"/>
          <p:nvPr/>
        </p:nvSpPr>
        <p:spPr>
          <a:xfrm>
            <a:off x="569493" y="1193598"/>
            <a:ext cx="4035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0" dirty="0">
                <a:effectLst/>
                <a:latin typeface="Franklin Gothic Book" panose="020B0503020102020204" pitchFamily="34" charset="0"/>
              </a:rPr>
              <a:t>Pada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dasarnya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simbol-simbol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dalam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flowchart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memiliki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arti yang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berbeda-beda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.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Berikut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adalah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simbol-simbol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sering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digunakan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dalam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proses </a:t>
            </a:r>
            <a:r>
              <a:rPr lang="en-ID" b="0" i="0" dirty="0" err="1">
                <a:effectLst/>
                <a:latin typeface="Franklin Gothic Book" panose="020B0503020102020204" pitchFamily="34" charset="0"/>
              </a:rPr>
              <a:t>pembuatan</a:t>
            </a:r>
            <a:r>
              <a:rPr lang="en-ID" b="0" i="0" dirty="0">
                <a:effectLst/>
                <a:latin typeface="Franklin Gothic Book" panose="020B0503020102020204" pitchFamily="34" charset="0"/>
              </a:rPr>
              <a:t> flowchart</a:t>
            </a: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65EB8-3A68-E5F7-D7CD-61CDDF169D17}"/>
              </a:ext>
            </a:extLst>
          </p:cNvPr>
          <p:cNvSpPr txBox="1"/>
          <p:nvPr/>
        </p:nvSpPr>
        <p:spPr>
          <a:xfrm>
            <a:off x="569493" y="2771754"/>
            <a:ext cx="4035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Simbol-simbol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di pada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gambar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 di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samping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memiliki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jenis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fungsi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berbeda-beda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. Ada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berfungsi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menghubungkan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satu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lainnya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flow, on-page dan off-page reference.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Selain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itu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ada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juga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berfungsi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menunjukan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suatu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proses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sedang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berjalan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, dan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terakhir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terdapat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simbol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berfungsi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memasukan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input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menampilkan</a:t>
            </a:r>
            <a:r>
              <a:rPr lang="en-ID" b="0" i="0" dirty="0">
                <a:solidFill>
                  <a:srgbClr val="555555"/>
                </a:solidFill>
                <a:effectLst/>
                <a:latin typeface="Franklin Gothic Book" panose="020B0503020102020204" pitchFamily="34" charset="0"/>
              </a:rPr>
              <a:t> output.</a:t>
            </a:r>
            <a:endParaRPr lang="en-ID" dirty="0"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57EF6-390D-4011-5945-CF04DB8A7A08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ABCA1-8D28-FCDF-1E83-A2D8EC9CEED4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369DD-4B3E-FBDD-7AA7-13122B6F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2E034C-DC90-6120-F06E-C424371BC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8B76B-F64C-8EFB-AB89-0FA83A4D2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7E009C-103F-9B78-F5BC-896E7FE920F2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41D8D6B-469E-DF44-2B1C-644361DD2B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DA61-633C-F211-F40D-18655D21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Franklin Gothic Book" panose="020B0503020102020204" pitchFamily="34" charset="0"/>
              </a:rPr>
              <a:t>kesimpulan</a:t>
            </a:r>
            <a:endParaRPr lang="en-ID" b="1" dirty="0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F604A-2581-FF1A-6F94-3E433ADF4863}"/>
              </a:ext>
            </a:extLst>
          </p:cNvPr>
          <p:cNvSpPr txBox="1"/>
          <p:nvPr/>
        </p:nvSpPr>
        <p:spPr>
          <a:xfrm>
            <a:off x="1515687" y="1874728"/>
            <a:ext cx="9160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 err="1">
                <a:latin typeface="Franklin Gothic Book" panose="020B0503020102020204" pitchFamily="34" charset="0"/>
              </a:rPr>
              <a:t>Dengan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menggunakan</a:t>
            </a:r>
            <a:r>
              <a:rPr lang="en-ID" sz="2400" dirty="0">
                <a:latin typeface="Franklin Gothic Book" panose="020B0503020102020204" pitchFamily="34" charset="0"/>
              </a:rPr>
              <a:t> flowchart </a:t>
            </a:r>
            <a:r>
              <a:rPr lang="en-ID" sz="2400" dirty="0" err="1">
                <a:latin typeface="Franklin Gothic Book" panose="020B0503020102020204" pitchFamily="34" charset="0"/>
              </a:rPr>
              <a:t>kamu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dapat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lebih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mudah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menjelaskan</a:t>
            </a:r>
            <a:r>
              <a:rPr lang="en-ID" sz="2400" dirty="0">
                <a:latin typeface="Franklin Gothic Book" panose="020B0503020102020204" pitchFamily="34" charset="0"/>
              </a:rPr>
              <a:t> proses </a:t>
            </a:r>
            <a:r>
              <a:rPr lang="en-ID" sz="2400" dirty="0" err="1">
                <a:latin typeface="Franklin Gothic Book" panose="020B0503020102020204" pitchFamily="34" charset="0"/>
              </a:rPr>
              <a:t>berjalannya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suatu</a:t>
            </a:r>
            <a:r>
              <a:rPr lang="en-ID" sz="2400" dirty="0">
                <a:latin typeface="Franklin Gothic Book" panose="020B0503020102020204" pitchFamily="34" charset="0"/>
              </a:rPr>
              <a:t> program, </a:t>
            </a:r>
            <a:r>
              <a:rPr lang="en-ID" sz="2400" dirty="0" err="1">
                <a:latin typeface="Franklin Gothic Book" panose="020B0503020102020204" pitchFamily="34" charset="0"/>
              </a:rPr>
              <a:t>karena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fungsi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dari</a:t>
            </a:r>
            <a:r>
              <a:rPr lang="en-ID" sz="2400" dirty="0">
                <a:latin typeface="Franklin Gothic Book" panose="020B0503020102020204" pitchFamily="34" charset="0"/>
              </a:rPr>
              <a:t> flowchart </a:t>
            </a:r>
            <a:r>
              <a:rPr lang="en-ID" sz="2400" dirty="0" err="1">
                <a:latin typeface="Franklin Gothic Book" panose="020B0503020102020204" pitchFamily="34" charset="0"/>
              </a:rPr>
              <a:t>adalah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menjabarkan</a:t>
            </a:r>
            <a:r>
              <a:rPr lang="en-ID" sz="2400" dirty="0">
                <a:latin typeface="Franklin Gothic Book" panose="020B0503020102020204" pitchFamily="34" charset="0"/>
              </a:rPr>
              <a:t> proses-proses yang </a:t>
            </a:r>
            <a:r>
              <a:rPr lang="en-ID" sz="2400" dirty="0" err="1">
                <a:latin typeface="Franklin Gothic Book" panose="020B0503020102020204" pitchFamily="34" charset="0"/>
              </a:rPr>
              <a:t>berjalan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menggunakan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simbol</a:t>
            </a:r>
            <a:r>
              <a:rPr lang="en-ID" sz="2400" dirty="0">
                <a:latin typeface="Franklin Gothic Book" panose="020B0503020102020204" pitchFamily="34" charset="0"/>
              </a:rPr>
              <a:t>. Flowchart </a:t>
            </a:r>
            <a:r>
              <a:rPr lang="en-ID" sz="2400" dirty="0" err="1">
                <a:latin typeface="Franklin Gothic Book" panose="020B0503020102020204" pitchFamily="34" charset="0"/>
              </a:rPr>
              <a:t>ini</a:t>
            </a:r>
            <a:r>
              <a:rPr lang="en-ID" sz="2400" dirty="0">
                <a:latin typeface="Franklin Gothic Book" panose="020B0503020102020204" pitchFamily="34" charset="0"/>
              </a:rPr>
              <a:t> juga </a:t>
            </a:r>
            <a:r>
              <a:rPr lang="en-ID" sz="2400" dirty="0" err="1">
                <a:latin typeface="Franklin Gothic Book" panose="020B0503020102020204" pitchFamily="34" charset="0"/>
              </a:rPr>
              <a:t>dapat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digunakan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sebagai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alat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menyampaikan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informasi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tentang</a:t>
            </a:r>
            <a:r>
              <a:rPr lang="en-ID" sz="2400" dirty="0">
                <a:latin typeface="Franklin Gothic Book" panose="020B0503020102020204" pitchFamily="34" charset="0"/>
              </a:rPr>
              <a:t> program </a:t>
            </a:r>
            <a:r>
              <a:rPr lang="en-ID" sz="2400" dirty="0" err="1">
                <a:latin typeface="Franklin Gothic Book" panose="020B0503020102020204" pitchFamily="34" charset="0"/>
              </a:rPr>
              <a:t>kepada</a:t>
            </a:r>
            <a:r>
              <a:rPr lang="en-ID" sz="2400" dirty="0">
                <a:latin typeface="Franklin Gothic Book" panose="020B0503020102020204" pitchFamily="34" charset="0"/>
              </a:rPr>
              <a:t> orang lain.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ACA21-22E5-A129-8DD3-4C3DC9983F48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8FD9E-BA62-8FE4-354E-B3C4841D67D6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8FB7B-E0EF-9B8A-478B-ABCDA831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E995D-E41C-58DA-3811-0C85A158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CE2F5-2E61-7DD8-4E41-25D85458E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6EC91-60F2-41AB-1101-17280F73F6E5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FDA4602-4C6C-2F90-E837-BFE4F9398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02D470-5D29-945F-395B-71782A9DE499}"/>
              </a:ext>
            </a:extLst>
          </p:cNvPr>
          <p:cNvSpPr txBox="1"/>
          <p:nvPr/>
        </p:nvSpPr>
        <p:spPr>
          <a:xfrm>
            <a:off x="2407240" y="2503907"/>
            <a:ext cx="737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Franklin Gothic Book" panose="020B0503020102020204" pitchFamily="34" charset="0"/>
              </a:rPr>
              <a:t>Unified Modelling Language</a:t>
            </a:r>
          </a:p>
          <a:p>
            <a:pPr algn="ctr"/>
            <a:r>
              <a:rPr lang="en-US" sz="4800" b="1" dirty="0">
                <a:latin typeface="Franklin Gothic Book" panose="020B0503020102020204" pitchFamily="34" charset="0"/>
              </a:rPr>
              <a:t>(UML)</a:t>
            </a:r>
            <a:endParaRPr lang="en-ID" sz="4800" dirty="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0FD31-7E57-A202-6ED0-EA2ADE029872}"/>
              </a:ext>
            </a:extLst>
          </p:cNvPr>
          <p:cNvSpPr txBox="1"/>
          <p:nvPr/>
        </p:nvSpPr>
        <p:spPr>
          <a:xfrm>
            <a:off x="4532983" y="1488244"/>
            <a:ext cx="3126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APA ITU?</a:t>
            </a:r>
            <a:endParaRPr lang="en-ID" sz="6000" b="1" dirty="0">
              <a:latin typeface="Franklin Gothic Book" panose="020B05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E375C-81A9-4593-5036-4CD0091C8C30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EE034-EBDD-3EED-5482-7DBD01EA5C5A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10045-5C07-3D83-FDF0-BA2218FB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E09E2-CE5B-9651-8C18-7FA2F4A3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78F49A-13B6-523D-8059-7333380FA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9F918-09FE-C47D-B8EC-96BF2729C1C8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948F9-E298-A361-57C8-F61B732B36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Chevron 5">
            <a:extLst>
              <a:ext uri="{FF2B5EF4-FFF2-40B4-BE49-F238E27FC236}">
                <a16:creationId xmlns:a16="http://schemas.microsoft.com/office/drawing/2014/main" id="{7D9E48CB-2346-FBFE-B2E8-61BB54911EF9}"/>
              </a:ext>
            </a:extLst>
          </p:cNvPr>
          <p:cNvSpPr/>
          <p:nvPr/>
        </p:nvSpPr>
        <p:spPr>
          <a:xfrm>
            <a:off x="665018" y="698269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612C75B-B69B-A6D1-C4CD-BD6A13196121}"/>
              </a:ext>
            </a:extLst>
          </p:cNvPr>
          <p:cNvSpPr/>
          <p:nvPr/>
        </p:nvSpPr>
        <p:spPr>
          <a:xfrm>
            <a:off x="1213658" y="698268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DF02036-A9CB-6F9E-370F-136C655D083E}"/>
              </a:ext>
            </a:extLst>
          </p:cNvPr>
          <p:cNvSpPr/>
          <p:nvPr/>
        </p:nvSpPr>
        <p:spPr>
          <a:xfrm>
            <a:off x="1762298" y="698267"/>
            <a:ext cx="465513" cy="39139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1E9E7-FACF-DC87-86EB-FEF2BAA86A83}"/>
              </a:ext>
            </a:extLst>
          </p:cNvPr>
          <p:cNvSpPr txBox="1"/>
          <p:nvPr/>
        </p:nvSpPr>
        <p:spPr>
          <a:xfrm>
            <a:off x="2430088" y="601578"/>
            <a:ext cx="9157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Franklin Gothic Book" panose="020B0503020102020204" pitchFamily="34" charset="0"/>
              </a:rPr>
              <a:t>Pengertian</a:t>
            </a:r>
            <a:r>
              <a:rPr lang="en-US" sz="3200" b="1" dirty="0">
                <a:latin typeface="Franklin Gothic Book" panose="020B0503020102020204" pitchFamily="34" charset="0"/>
              </a:rPr>
              <a:t> Unified Modelling Language (UML)</a:t>
            </a:r>
            <a:endParaRPr lang="en-ID" sz="3200" b="1" dirty="0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1A54B-F7AC-6BA1-92C4-7400B444FC94}"/>
              </a:ext>
            </a:extLst>
          </p:cNvPr>
          <p:cNvSpPr txBox="1"/>
          <p:nvPr/>
        </p:nvSpPr>
        <p:spPr>
          <a:xfrm>
            <a:off x="536755" y="1634415"/>
            <a:ext cx="111336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>
                <a:latin typeface="Franklin Gothic Book" panose="020B0503020102020204" pitchFamily="34" charset="0"/>
              </a:rPr>
              <a:t>Unified Modelling Language (UML) </a:t>
            </a:r>
            <a:r>
              <a:rPr lang="en-ID" sz="2400" dirty="0" err="1">
                <a:latin typeface="Franklin Gothic Book" panose="020B0503020102020204" pitchFamily="34" charset="0"/>
              </a:rPr>
              <a:t>merupakan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metode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pemodelan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disajikan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secara</a:t>
            </a:r>
            <a:r>
              <a:rPr lang="en-ID" sz="2400" dirty="0">
                <a:latin typeface="Franklin Gothic Book" panose="020B0503020102020204" pitchFamily="34" charset="0"/>
              </a:rPr>
              <a:t> visual yang </a:t>
            </a:r>
            <a:r>
              <a:rPr lang="en-ID" sz="2400" dirty="0" err="1">
                <a:latin typeface="Franklin Gothic Book" panose="020B0503020102020204" pitchFamily="34" charset="0"/>
              </a:rPr>
              <a:t>bertujuan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menunjukan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perancangan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sistem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berorientasi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objek</a:t>
            </a:r>
            <a:r>
              <a:rPr lang="en-ID" sz="2400" dirty="0">
                <a:latin typeface="Franklin Gothic Book" panose="020B0503020102020204" pitchFamily="34" charset="0"/>
              </a:rPr>
              <a:t>. UML juga </a:t>
            </a:r>
            <a:r>
              <a:rPr lang="en-ID" sz="2400" dirty="0" err="1">
                <a:latin typeface="Franklin Gothic Book" panose="020B0503020102020204" pitchFamily="34" charset="0"/>
              </a:rPr>
              <a:t>dapat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dikatakan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sebagai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alat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menjadi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standar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dalam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visualisasi</a:t>
            </a:r>
            <a:r>
              <a:rPr lang="en-ID" sz="2400" dirty="0">
                <a:latin typeface="Franklin Gothic Book" panose="020B0503020102020204" pitchFamily="34" charset="0"/>
              </a:rPr>
              <a:t>, </a:t>
            </a:r>
            <a:r>
              <a:rPr lang="en-ID" sz="2400" dirty="0" err="1">
                <a:latin typeface="Franklin Gothic Book" panose="020B0503020102020204" pitchFamily="34" charset="0"/>
              </a:rPr>
              <a:t>perancangan</a:t>
            </a:r>
            <a:r>
              <a:rPr lang="en-ID" sz="2400" dirty="0">
                <a:latin typeface="Franklin Gothic Book" panose="020B0503020102020204" pitchFamily="34" charset="0"/>
              </a:rPr>
              <a:t>, dan </a:t>
            </a:r>
            <a:r>
              <a:rPr lang="en-ID" sz="2400" dirty="0" err="1">
                <a:latin typeface="Franklin Gothic Book" panose="020B0503020102020204" pitchFamily="34" charset="0"/>
              </a:rPr>
              <a:t>dokumentasi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sistem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aplikasi</a:t>
            </a:r>
            <a:r>
              <a:rPr lang="en-ID" sz="2400" dirty="0">
                <a:latin typeface="Franklin Gothic Book" panose="020B0503020102020204" pitchFamily="34" charset="0"/>
              </a:rPr>
              <a:t>. </a:t>
            </a:r>
            <a:r>
              <a:rPr lang="en-ID" sz="2400" dirty="0" err="1">
                <a:latin typeface="Franklin Gothic Book" panose="020B0503020102020204" pitchFamily="34" charset="0"/>
              </a:rPr>
              <a:t>Saat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ini</a:t>
            </a:r>
            <a:r>
              <a:rPr lang="en-ID" sz="2400" dirty="0">
                <a:latin typeface="Franklin Gothic Book" panose="020B0503020102020204" pitchFamily="34" charset="0"/>
              </a:rPr>
              <a:t>, UML juga </a:t>
            </a:r>
            <a:r>
              <a:rPr lang="en-ID" sz="2400" dirty="0" err="1">
                <a:latin typeface="Franklin Gothic Book" panose="020B0503020102020204" pitchFamily="34" charset="0"/>
              </a:rPr>
              <a:t>telah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menjadi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bahasa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standar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digunakan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dalam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penulisan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arsitektur</a:t>
            </a:r>
            <a:r>
              <a:rPr lang="en-ID" sz="2400" dirty="0"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ID" sz="2400" dirty="0">
              <a:latin typeface="Franklin Gothic Book" panose="020B0503020102020204" pitchFamily="34" charset="0"/>
            </a:endParaRPr>
          </a:p>
          <a:p>
            <a:pPr algn="just"/>
            <a:r>
              <a:rPr lang="en-ID" sz="2400" dirty="0">
                <a:latin typeface="Franklin Gothic Book" panose="020B0503020102020204" pitchFamily="34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D6C3C-D2E2-B597-8973-A921AB52CA4B}"/>
              </a:ext>
            </a:extLst>
          </p:cNvPr>
          <p:cNvSpPr txBox="1"/>
          <p:nvPr/>
        </p:nvSpPr>
        <p:spPr>
          <a:xfrm>
            <a:off x="536754" y="4317430"/>
            <a:ext cx="11133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>
                <a:latin typeface="Franklin Gothic Book" panose="020B0503020102020204" pitchFamily="34" charset="0"/>
              </a:rPr>
              <a:t>Rosa-</a:t>
            </a:r>
            <a:r>
              <a:rPr lang="en-ID" sz="2400" dirty="0" err="1">
                <a:latin typeface="Franklin Gothic Book" panose="020B0503020102020204" pitchFamily="34" charset="0"/>
              </a:rPr>
              <a:t>Salahudin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menyebutkan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bahwa</a:t>
            </a:r>
            <a:r>
              <a:rPr lang="en-ID" sz="2400" dirty="0">
                <a:latin typeface="Franklin Gothic Book" panose="020B0503020102020204" pitchFamily="34" charset="0"/>
              </a:rPr>
              <a:t> UML </a:t>
            </a:r>
            <a:r>
              <a:rPr lang="en-ID" sz="2400" dirty="0" err="1">
                <a:latin typeface="Franklin Gothic Book" panose="020B0503020102020204" pitchFamily="34" charset="0"/>
              </a:rPr>
              <a:t>adalah</a:t>
            </a:r>
            <a:r>
              <a:rPr lang="en-ID" sz="2400" dirty="0">
                <a:latin typeface="Franklin Gothic Book" panose="020B0503020102020204" pitchFamily="34" charset="0"/>
              </a:rPr>
              <a:t> salah </a:t>
            </a:r>
            <a:r>
              <a:rPr lang="en-ID" sz="2400" dirty="0" err="1">
                <a:latin typeface="Franklin Gothic Book" panose="020B0503020102020204" pitchFamily="34" charset="0"/>
              </a:rPr>
              <a:t>satu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standar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dimanfaatkan</a:t>
            </a:r>
            <a:r>
              <a:rPr lang="en-ID" sz="2400" dirty="0">
                <a:latin typeface="Franklin Gothic Book" panose="020B0503020102020204" pitchFamily="34" charset="0"/>
              </a:rPr>
              <a:t> pada dunia </a:t>
            </a:r>
            <a:r>
              <a:rPr lang="en-ID" sz="2400" dirty="0" err="1">
                <a:latin typeface="Franklin Gothic Book" panose="020B0503020102020204" pitchFamily="34" charset="0"/>
              </a:rPr>
              <a:t>industri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untuk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menunjukan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kebutuhan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atau</a:t>
            </a:r>
            <a:r>
              <a:rPr lang="en-ID" sz="2400" dirty="0">
                <a:latin typeface="Franklin Gothic Book" panose="020B0503020102020204" pitchFamily="34" charset="0"/>
              </a:rPr>
              <a:t> requirement </a:t>
            </a:r>
            <a:r>
              <a:rPr lang="en-ID" sz="2400" dirty="0" err="1">
                <a:latin typeface="Franklin Gothic Book" panose="020B0503020102020204" pitchFamily="34" charset="0"/>
              </a:rPr>
              <a:t>dari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sebuah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sistem</a:t>
            </a:r>
            <a:r>
              <a:rPr lang="en-ID" sz="2400" dirty="0">
                <a:latin typeface="Franklin Gothic Book" panose="020B0503020102020204" pitchFamily="34" charset="0"/>
              </a:rPr>
              <a:t>, </a:t>
            </a:r>
            <a:r>
              <a:rPr lang="en-ID" sz="2400" dirty="0" err="1">
                <a:latin typeface="Franklin Gothic Book" panose="020B0503020102020204" pitchFamily="34" charset="0"/>
              </a:rPr>
              <a:t>membuat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analisis</a:t>
            </a:r>
            <a:r>
              <a:rPr lang="en-ID" sz="2400" dirty="0">
                <a:latin typeface="Franklin Gothic Book" panose="020B0503020102020204" pitchFamily="34" charset="0"/>
              </a:rPr>
              <a:t> dan </a:t>
            </a:r>
            <a:r>
              <a:rPr lang="en-ID" sz="2400" dirty="0" err="1">
                <a:latin typeface="Franklin Gothic Book" panose="020B0503020102020204" pitchFamily="34" charset="0"/>
              </a:rPr>
              <a:t>desain</a:t>
            </a:r>
            <a:r>
              <a:rPr lang="en-ID" sz="2400" dirty="0">
                <a:latin typeface="Franklin Gothic Book" panose="020B0503020102020204" pitchFamily="34" charset="0"/>
              </a:rPr>
              <a:t>, </a:t>
            </a:r>
            <a:r>
              <a:rPr lang="en-ID" sz="2400" dirty="0" err="1">
                <a:latin typeface="Franklin Gothic Book" panose="020B0503020102020204" pitchFamily="34" charset="0"/>
              </a:rPr>
              <a:t>serta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menggambarkan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arsitektur</a:t>
            </a:r>
            <a:r>
              <a:rPr lang="en-ID" sz="2400" dirty="0">
                <a:latin typeface="Franklin Gothic Book" panose="020B0503020102020204" pitchFamily="34" charset="0"/>
              </a:rPr>
              <a:t> yang </a:t>
            </a:r>
            <a:r>
              <a:rPr lang="en-ID" sz="2400" dirty="0" err="1">
                <a:latin typeface="Franklin Gothic Book" panose="020B0503020102020204" pitchFamily="34" charset="0"/>
              </a:rPr>
              <a:t>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digunakan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dalam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suatu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pemrograman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berorientasi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objek</a:t>
            </a:r>
            <a:r>
              <a:rPr lang="en-ID" sz="24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032D3E-2F9B-ABF0-7655-FF4E458A585E}"/>
              </a:ext>
            </a:extLst>
          </p:cNvPr>
          <p:cNvSpPr/>
          <p:nvPr/>
        </p:nvSpPr>
        <p:spPr>
          <a:xfrm>
            <a:off x="0" y="0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94E3D-8E6E-A764-01E6-9DCFA6B9CE1F}"/>
              </a:ext>
            </a:extLst>
          </p:cNvPr>
          <p:cNvSpPr/>
          <p:nvPr/>
        </p:nvSpPr>
        <p:spPr>
          <a:xfrm>
            <a:off x="0" y="6494481"/>
            <a:ext cx="12192000" cy="3635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0">
                <a:schemeClr val="accent3">
                  <a:lumMod val="45000"/>
                  <a:lumOff val="55000"/>
                </a:schemeClr>
              </a:gs>
              <a:gs pos="52000">
                <a:schemeClr val="accent3">
                  <a:lumMod val="45000"/>
                  <a:lumOff val="55000"/>
                </a:schemeClr>
              </a:gs>
              <a:gs pos="69000">
                <a:schemeClr val="accent3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2D98-741B-8A45-2DE8-E98295FF9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4" b="90123" l="8235" r="94824">
                        <a14:foregroundMark x1="50353" y1="8395" x2="50353" y2="8395"/>
                        <a14:foregroundMark x1="94824" y1="71111" x2="94824" y2="71111"/>
                        <a14:foregroundMark x1="80471" y1="90370" x2="80471" y2="90370"/>
                        <a14:foregroundMark x1="48235" y1="56543" x2="48235" y2="56543"/>
                        <a14:foregroundMark x1="58824" y1="57037" x2="58824" y2="57037"/>
                        <a14:foregroundMark x1="42588" y1="58272" x2="42588" y2="58272"/>
                        <a14:foregroundMark x1="8235" y1="66420" x2="8235" y2="6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198" y="34408"/>
            <a:ext cx="340364" cy="3243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A94E08-A4AD-A384-E3E8-889EDB0EA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56980"/>
            <a:ext cx="222106" cy="2495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4B983E-0C0B-D5B7-EBFF-C110FC3CB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1" y="60939"/>
            <a:ext cx="495810" cy="2495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62DDBB-7B97-664F-43BA-6F6B7C9A890E}"/>
              </a:ext>
            </a:extLst>
          </p:cNvPr>
          <p:cNvCxnSpPr>
            <a:cxnSpLocks/>
          </p:cNvCxnSpPr>
          <p:nvPr/>
        </p:nvCxnSpPr>
        <p:spPr>
          <a:xfrm>
            <a:off x="422854" y="56688"/>
            <a:ext cx="0" cy="249850"/>
          </a:xfrm>
          <a:prstGeom prst="line">
            <a:avLst/>
          </a:prstGeom>
          <a:ln w="12700">
            <a:solidFill>
              <a:srgbClr val="286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A84B69F-3CAF-CE6E-83E4-ABC8C4564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992" y1="47325" x2="23992" y2="47325"/>
                        <a14:foregroundMark x1="25053" y1="53909" x2="25053" y2="53909"/>
                        <a14:foregroundMark x1="49045" y1="22016" x2="49045" y2="22016"/>
                        <a14:foregroundMark x1="47346" y1="13580" x2="47346" y2="13580"/>
                        <a14:foregroundMark x1="72187" y1="46296" x2="72187" y2="46296"/>
                        <a14:foregroundMark x1="71762" y1="55144" x2="71762" y2="55144"/>
                        <a14:foregroundMark x1="51168" y1="80041" x2="51168" y2="80041"/>
                        <a14:foregroundMark x1="50531" y1="87243" x2="50531" y2="87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34" y="-29343"/>
            <a:ext cx="382512" cy="3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8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1207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Bebas Neue</vt:lpstr>
      <vt:lpstr>Calibri</vt:lpstr>
      <vt:lpstr>Calibri Light</vt:lpstr>
      <vt:lpstr>Franklin Gothic Book</vt:lpstr>
      <vt:lpstr>Open Sans</vt:lpstr>
      <vt:lpstr>Roboto</vt:lpstr>
      <vt:lpstr>Office Theme</vt:lpstr>
      <vt:lpstr>PowerPoint Presentation</vt:lpstr>
      <vt:lpstr>PowerPoint Presentation</vt:lpstr>
      <vt:lpstr>PENGERTIAN FLOWCHART</vt:lpstr>
      <vt:lpstr>FUNGSI FLOWCHART</vt:lpstr>
      <vt:lpstr>JENIS – JENIS FLOWCHART</vt:lpstr>
      <vt:lpstr>Simbol flowchart</vt:lpstr>
      <vt:lpstr>kesimpulan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12</cp:revision>
  <dcterms:created xsi:type="dcterms:W3CDTF">2022-07-05T01:11:04Z</dcterms:created>
  <dcterms:modified xsi:type="dcterms:W3CDTF">2022-07-06T02:28:26Z</dcterms:modified>
</cp:coreProperties>
</file>