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7915-6CC4-3FE4-1E43-4200D44BD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E1D36-B542-0CEE-2B31-E58260E68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AB3C-9D62-CF65-A150-45637453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1077-E5A8-8D8A-BA8A-CF2AF5C8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1C4FE-D8EC-0BDE-D916-E30E2C45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30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AE13-04B9-52B2-30F8-84B3CE11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F4FC3-00D3-D3E1-F01C-EFC19F6D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E814C-ADE7-9691-48D8-3860E72E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80090-AAB6-5F2C-0E93-BAFFEE6E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F20F-D2F1-3B17-B39D-F81566B0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0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4341E-9807-5BD3-1CD4-6D1C3A97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84E85-D3D5-8D60-1604-17C6D5E58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686E-BCDD-696C-4349-C41AB9E0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173B-1929-0C13-B6E7-1CE615F6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E8EB-0DCB-9574-DE48-D690E819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26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CB3D-6E56-EBAC-A7FF-3C5D4EEC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B83E-E72E-B988-0CE5-449722045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AFD5B-A7CF-9F44-BB2A-A195476E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CE3C-CADA-684F-2F1A-4CA3AC60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A654-CEEA-B325-FDC2-98D59DD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055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8E69-C4B6-FBC9-9A2D-ACECF4FF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938BB-7E6D-505F-9FA9-F0BE5282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CB47-F10C-43B2-C0A3-9E52B460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F322-085A-D414-991A-2C5BD5CF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36BF-18FC-087C-B2F3-4E3A53C6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53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23E-3B8A-7002-CD4E-8864DB39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898E-347F-6033-E0DE-A5FF368E8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201CD-BFD5-7188-8F6A-447A7A7B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84CBE-3C1A-9F87-5117-88EB3FB4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53C88-29FC-3C2C-21C8-62823911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D9A7-9BF6-4C73-6B16-B3F49C43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518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F7187-DA7D-B0BE-1F5D-C165A3F5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43A39-4C61-0ACD-74E4-4981107F2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5D10D-0C53-572D-3CA0-66CC39E3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BCD9C-28EA-F0D0-AC41-2F38B8D61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6CB1B-C3B3-3E39-528D-4956FBB37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1378A-562E-5DBB-6F3E-3C8C2206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4B84B-1A3C-201E-E26C-3D98C0C0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94DDB-FEBE-64A6-627C-FFFDDA22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10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470E-5D5B-E038-4EFA-4AD6A2C8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BCCAC-90AB-550C-B717-E90EFB12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081D9-5D7A-B614-8B68-D161AC58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942C0-77D7-76CD-B356-402187BD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40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AB308-933B-6072-250C-393558CD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BD16C-6F88-1F49-6B81-79E0666A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D79CA-984A-1E9E-E3BA-2403B938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22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22D0-0756-77B0-2359-826FB520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2AF4-1BF1-C6F7-9400-A5618FAE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24357-962C-B448-92B5-E18A9825F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A5441-8967-DE2B-9391-0CF0AE09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176F9-90D4-D589-0997-94737D49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C85A7-08CB-D94D-4C2C-60174346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861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E0D2-F35A-BCC5-92AA-335F541A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95105-CFEE-AD02-7A46-393A8F088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0B83-37BF-CA5D-56F2-B28C7A7A6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45E4A-652A-33D3-945C-DDA38DA24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B9402-6125-69E8-3791-24432002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6433D-58FB-61A4-37A5-564B3CE5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093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21CD9-902D-F7FD-7004-E06E7B96C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47769-D794-B457-EB87-A5D3C7A9A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E192-800C-57C3-6B18-0DFB74D1A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CBA2-C4F9-43C2-89FA-A5F231DD2A09}" type="datetimeFigureOut">
              <a:rPr lang="en-ID" smtClean="0"/>
              <a:t>08/07/2022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AD993-FCA3-2F82-D0A4-DDB15CCED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F370-42F3-CC21-261C-0EE074E8B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3F23F-821E-4B46-BFC7-AA56FA01C13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405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F4DCB-D495-FD9F-7AB3-46F2C1A8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97022" y="819686"/>
            <a:ext cx="6479459" cy="5218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2CFFF-791B-155E-0730-E032B1793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57013" y="1295009"/>
            <a:ext cx="6613087" cy="40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9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C4C3BD-A301-3847-00E0-40D9E2CD4CD9}"/>
              </a:ext>
            </a:extLst>
          </p:cNvPr>
          <p:cNvSpPr txBox="1"/>
          <p:nvPr/>
        </p:nvSpPr>
        <p:spPr>
          <a:xfrm>
            <a:off x="2407919" y="1019102"/>
            <a:ext cx="6592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PT Serif" panose="020A0603040505020204" pitchFamily="18" charset="0"/>
              </a:rPr>
              <a:t>Pengertian</a:t>
            </a:r>
            <a:r>
              <a:rPr lang="en-US" sz="4400" dirty="0">
                <a:latin typeface="PT Serif" panose="020A0603040505020204" pitchFamily="18" charset="0"/>
              </a:rPr>
              <a:t> </a:t>
            </a:r>
            <a:r>
              <a:rPr lang="en-US" sz="4400" dirty="0" err="1">
                <a:latin typeface="PT Serif" panose="020A0603040505020204" pitchFamily="18" charset="0"/>
              </a:rPr>
              <a:t>Tipe</a:t>
            </a:r>
            <a:r>
              <a:rPr lang="en-US" sz="4400" dirty="0">
                <a:latin typeface="PT Serif" panose="020A0603040505020204" pitchFamily="18" charset="0"/>
              </a:rPr>
              <a:t> Data</a:t>
            </a:r>
            <a:endParaRPr lang="en-ID" sz="4400" dirty="0">
              <a:latin typeface="PT Serif" panose="020A060304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E4F81-625C-65DC-E0C6-FC6FFAC815D9}"/>
              </a:ext>
            </a:extLst>
          </p:cNvPr>
          <p:cNvSpPr txBox="1"/>
          <p:nvPr/>
        </p:nvSpPr>
        <p:spPr>
          <a:xfrm>
            <a:off x="2407919" y="1905506"/>
            <a:ext cx="7866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Data types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atau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tipe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data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adalah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sebuah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pengklasifikasian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data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berdasarkan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jenis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data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tersebut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.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Tipe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data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dibutuhkan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agar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kompiler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dapat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mengetahui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bagaimana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sebuah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data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akan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digunakan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.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Untuk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mengembangkan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sebuah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program,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ada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beberapa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tipe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data yang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akan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kita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pelajari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. Di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antaranya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adalah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Character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, 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String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, 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Array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, </a:t>
            </a:r>
            <a:r>
              <a:rPr lang="en-ID" sz="2400" b="1" dirty="0">
                <a:solidFill>
                  <a:srgbClr val="555555"/>
                </a:solidFill>
                <a:latin typeface="PT Serif" panose="020A0603040505020204" pitchFamily="18" charset="0"/>
              </a:rPr>
              <a:t>I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nteger</a:t>
            </a:r>
            <a:r>
              <a:rPr lang="en-ID" sz="2400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 dan </a:t>
            </a:r>
            <a:r>
              <a:rPr lang="en-ID" sz="2400" b="1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Booleans</a:t>
            </a:r>
            <a:r>
              <a:rPr lang="en-ID" sz="2400" dirty="0">
                <a:solidFill>
                  <a:srgbClr val="555555"/>
                </a:solidFill>
                <a:latin typeface="PT Serif" panose="020A0603040505020204" pitchFamily="18" charset="0"/>
              </a:rPr>
              <a:t>.</a:t>
            </a:r>
            <a:endParaRPr lang="en-ID" sz="2400" dirty="0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22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628B-82C1-B123-6D7B-4857FC8C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874" y="2589117"/>
            <a:ext cx="8240317" cy="1325563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0"/>
              </a:rPr>
              <a:t>MACAM-MACAM TIPE DATA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7620C9F-666C-8359-C609-C927912B5C62}"/>
              </a:ext>
            </a:extLst>
          </p:cNvPr>
          <p:cNvSpPr txBox="1">
            <a:spLocks/>
          </p:cNvSpPr>
          <p:nvPr/>
        </p:nvSpPr>
        <p:spPr>
          <a:xfrm>
            <a:off x="5032756" y="134755"/>
            <a:ext cx="28765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PT Serif" panose="020A0603040505020204" pitchFamily="18" charset="0"/>
              </a:rPr>
              <a:t>Integer 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0D5D143-B8C0-FA4D-4DE0-97AB2C4D8E77}"/>
              </a:ext>
            </a:extLst>
          </p:cNvPr>
          <p:cNvSpPr txBox="1">
            <a:spLocks/>
          </p:cNvSpPr>
          <p:nvPr/>
        </p:nvSpPr>
        <p:spPr>
          <a:xfrm>
            <a:off x="1186641" y="4380697"/>
            <a:ext cx="4514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PT Serif" panose="020A0603040505020204" pitchFamily="18" charset="0"/>
              </a:rPr>
              <a:t>Floating point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92D4B51-2F0F-9E39-3387-746D4191789E}"/>
              </a:ext>
            </a:extLst>
          </p:cNvPr>
          <p:cNvSpPr txBox="1">
            <a:spLocks/>
          </p:cNvSpPr>
          <p:nvPr/>
        </p:nvSpPr>
        <p:spPr>
          <a:xfrm>
            <a:off x="7106015" y="4405194"/>
            <a:ext cx="4198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PT Serif" panose="020A0603040505020204" pitchFamily="18" charset="0"/>
              </a:rPr>
              <a:t>Caracter (char)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9A05578F-A3BF-0D65-9F6B-0030F37608F1}"/>
              </a:ext>
            </a:extLst>
          </p:cNvPr>
          <p:cNvSpPr txBox="1">
            <a:spLocks/>
          </p:cNvSpPr>
          <p:nvPr/>
        </p:nvSpPr>
        <p:spPr>
          <a:xfrm>
            <a:off x="1186641" y="797536"/>
            <a:ext cx="2743200" cy="89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PT Serif" panose="020A0603040505020204" pitchFamily="18" charset="0"/>
              </a:rPr>
              <a:t>Boolean 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AC79420-B50C-34C4-C142-FFB495104023}"/>
              </a:ext>
            </a:extLst>
          </p:cNvPr>
          <p:cNvSpPr txBox="1">
            <a:spLocks/>
          </p:cNvSpPr>
          <p:nvPr/>
        </p:nvSpPr>
        <p:spPr>
          <a:xfrm>
            <a:off x="8853384" y="668160"/>
            <a:ext cx="1943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PT Serif" panose="020A0603040505020204" pitchFamily="18" charset="0"/>
              </a:rPr>
              <a:t>Array</a:t>
            </a:r>
            <a:r>
              <a:rPr lang="en-US" dirty="0"/>
              <a:t> </a:t>
            </a:r>
            <a:endParaRPr lang="en-ID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CDF7C98-BD30-D4D6-46FF-FF7C0CF0DC3D}"/>
              </a:ext>
            </a:extLst>
          </p:cNvPr>
          <p:cNvCxnSpPr>
            <a:cxnSpLocks/>
          </p:cNvCxnSpPr>
          <p:nvPr/>
        </p:nvCxnSpPr>
        <p:spPr>
          <a:xfrm rot="10800000">
            <a:off x="2495045" y="1445723"/>
            <a:ext cx="1211950" cy="1180374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CF77BAE-6785-159C-3319-C3A9CBF7BE9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8729330" y="1993723"/>
            <a:ext cx="1095604" cy="930231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DEEE1A-E1CD-0BC6-280F-7DF0DFBB82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99594" y="1520522"/>
            <a:ext cx="1463636" cy="697554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9458E025-C7B4-C40F-5DD7-B823EED05D8E}"/>
              </a:ext>
            </a:extLst>
          </p:cNvPr>
          <p:cNvCxnSpPr>
            <a:cxnSpLocks/>
          </p:cNvCxnSpPr>
          <p:nvPr/>
        </p:nvCxnSpPr>
        <p:spPr>
          <a:xfrm>
            <a:off x="7106015" y="3535545"/>
            <a:ext cx="2200947" cy="1162552"/>
          </a:xfrm>
          <a:prstGeom prst="curvedConnector2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5E0C4E8-367B-AAA4-C476-90E9E535779C}"/>
              </a:ext>
            </a:extLst>
          </p:cNvPr>
          <p:cNvCxnSpPr/>
          <p:nvPr/>
        </p:nvCxnSpPr>
        <p:spPr>
          <a:xfrm rot="5400000">
            <a:off x="2981322" y="3458771"/>
            <a:ext cx="1451344" cy="1371601"/>
          </a:xfrm>
          <a:prstGeom prst="curvedConnector3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1171-37B7-274F-0D7E-AC656637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449" y="98252"/>
            <a:ext cx="2876551" cy="1325563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0"/>
              </a:rPr>
              <a:t>Integer 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CC9F-1F73-0CCE-9C21-39756ACB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449" y="1386010"/>
            <a:ext cx="7886701" cy="16810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D" b="0" i="1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Integer 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(int.)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tipe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data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terdiri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bilangan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bulat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mengandung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nilai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pecahan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desimal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),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nilai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bisa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berbentuk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angka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positif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maupun</a:t>
            </a:r>
            <a:r>
              <a:rPr lang="en-ID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negative.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Tipe</a:t>
            </a:r>
            <a:r>
              <a:rPr lang="en-US" dirty="0">
                <a:latin typeface="PT Serif" panose="020A0603040505020204" pitchFamily="18" charset="0"/>
              </a:rPr>
              <a:t> data </a:t>
            </a:r>
            <a:r>
              <a:rPr lang="en-US" dirty="0" err="1">
                <a:latin typeface="PT Serif" panose="020A0603040505020204" pitchFamily="18" charset="0"/>
              </a:rPr>
              <a:t>numerik</a:t>
            </a:r>
            <a:r>
              <a:rPr lang="en-US" dirty="0">
                <a:latin typeface="PT Serif" panose="020A0603040505020204" pitchFamily="18" charset="0"/>
              </a:rPr>
              <a:t> yang </a:t>
            </a:r>
            <a:r>
              <a:rPr lang="en-US" dirty="0" err="1">
                <a:latin typeface="PT Serif" panose="020A0603040505020204" pitchFamily="18" charset="0"/>
              </a:rPr>
              <a:t>termasuk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ke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dalam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bilangan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bulat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adalah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sebagai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berikut</a:t>
            </a:r>
            <a:r>
              <a:rPr lang="en-US" dirty="0">
                <a:latin typeface="PT Serif" panose="020A0603040505020204" pitchFamily="18" charset="0"/>
              </a:rPr>
              <a:t> :</a:t>
            </a:r>
            <a:endParaRPr lang="en-ID" dirty="0">
              <a:latin typeface="PT Serif" panose="020A0603040505020204" pitchFamily="18" charset="0"/>
            </a:endParaRPr>
          </a:p>
          <a:p>
            <a:pPr marL="0" indent="0" algn="just">
              <a:buNone/>
            </a:pP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90F1B1-2A88-AFCF-5F54-1D93F50EDEAD}"/>
              </a:ext>
            </a:extLst>
          </p:cNvPr>
          <p:cNvSpPr txBox="1">
            <a:spLocks/>
          </p:cNvSpPr>
          <p:nvPr/>
        </p:nvSpPr>
        <p:spPr>
          <a:xfrm>
            <a:off x="838199" y="2406895"/>
            <a:ext cx="1090832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ID" sz="2400" dirty="0">
              <a:latin typeface="PT Serif" panose="020A060304050502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10C03-8812-7ABB-6A9D-7AC74EB22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70" y="3732458"/>
            <a:ext cx="6312880" cy="30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7308-4466-4148-2B5C-B734C4E8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22275"/>
            <a:ext cx="4514850" cy="1325563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0"/>
              </a:rPr>
              <a:t>Floating point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1D7C-F3EC-C8CD-758E-35F10A36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690688"/>
            <a:ext cx="8782050" cy="26130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>
                <a:latin typeface="PT Serif" panose="020A0603040505020204" pitchFamily="18" charset="0"/>
              </a:rPr>
              <a:t>Tipe</a:t>
            </a:r>
            <a:r>
              <a:rPr lang="en-US" dirty="0">
                <a:latin typeface="PT Serif" panose="020A0603040505020204" pitchFamily="18" charset="0"/>
              </a:rPr>
              <a:t> data </a:t>
            </a:r>
            <a:r>
              <a:rPr lang="en-US" dirty="0" err="1">
                <a:latin typeface="PT Serif" panose="020A0603040505020204" pitchFamily="18" charset="0"/>
              </a:rPr>
              <a:t>pecahan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atau</a:t>
            </a:r>
            <a:r>
              <a:rPr lang="en-US" dirty="0">
                <a:latin typeface="PT Serif" panose="020A0603040505020204" pitchFamily="18" charset="0"/>
              </a:rPr>
              <a:t> floating point </a:t>
            </a:r>
            <a:r>
              <a:rPr lang="en-US" dirty="0" err="1">
                <a:latin typeface="PT Serif" panose="020A0603040505020204" pitchFamily="18" charset="0"/>
              </a:rPr>
              <a:t>adalah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bilangan</a:t>
            </a:r>
            <a:r>
              <a:rPr lang="en-US" dirty="0">
                <a:latin typeface="PT Serif" panose="020A0603040505020204" pitchFamily="18" charset="0"/>
              </a:rPr>
              <a:t> yang </a:t>
            </a:r>
            <a:r>
              <a:rPr lang="en-US" dirty="0" err="1">
                <a:latin typeface="PT Serif" panose="020A0603040505020204" pitchFamily="18" charset="0"/>
              </a:rPr>
              <a:t>menangani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bilangan</a:t>
            </a:r>
            <a:r>
              <a:rPr lang="en-US" dirty="0">
                <a:latin typeface="PT Serif" panose="020A0603040505020204" pitchFamily="18" charset="0"/>
              </a:rPr>
              <a:t> decimal </a:t>
            </a:r>
            <a:r>
              <a:rPr lang="en-US" dirty="0" err="1">
                <a:latin typeface="PT Serif" panose="020A0603040505020204" pitchFamily="18" charset="0"/>
              </a:rPr>
              <a:t>atau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perhitungan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secara</a:t>
            </a:r>
            <a:r>
              <a:rPr lang="en-US" dirty="0">
                <a:latin typeface="PT Serif" panose="020A0603040505020204" pitchFamily="18" charset="0"/>
              </a:rPr>
              <a:t> detail. Karena </a:t>
            </a:r>
            <a:r>
              <a:rPr lang="en-US" dirty="0" err="1">
                <a:latin typeface="PT Serif" panose="020A0603040505020204" pitchFamily="18" charset="0"/>
              </a:rPr>
              <a:t>kemampuannya</a:t>
            </a:r>
            <a:r>
              <a:rPr lang="en-US" dirty="0">
                <a:latin typeface="PT Serif" panose="020A0603040505020204" pitchFamily="18" charset="0"/>
              </a:rPr>
              <a:t>, float </a:t>
            </a:r>
            <a:r>
              <a:rPr lang="en-US" dirty="0" err="1">
                <a:latin typeface="PT Serif" panose="020A0603040505020204" pitchFamily="18" charset="0"/>
              </a:rPr>
              <a:t>berbanding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dengan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integer.terdaoat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dua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bilangan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pecahan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ini</a:t>
            </a:r>
            <a:r>
              <a:rPr lang="en-US" dirty="0">
                <a:latin typeface="PT Serif" panose="020A0603040505020204" pitchFamily="18" charset="0"/>
              </a:rPr>
              <a:t>.</a:t>
            </a:r>
            <a:endParaRPr lang="en-ID" dirty="0">
              <a:latin typeface="PT Serif" panose="020A060304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24387-F46D-204B-5DE2-6D17E0BBD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61" y="3827462"/>
            <a:ext cx="8080277" cy="26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AAE1-0B56-FD5F-B662-8FD74102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822325"/>
            <a:ext cx="10515600" cy="1325563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0"/>
              </a:rPr>
              <a:t>Caracter (char)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1674-61FB-5E07-0A4D-FE07C558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951037"/>
            <a:ext cx="8801100" cy="265112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PT Serif" panose="020A0603040505020204" pitchFamily="18" charset="0"/>
              </a:rPr>
              <a:t>Character </a:t>
            </a:r>
            <a:r>
              <a:rPr lang="en-US" dirty="0" err="1">
                <a:latin typeface="PT Serif" panose="020A0603040505020204" pitchFamily="18" charset="0"/>
              </a:rPr>
              <a:t>merupakan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tipe</a:t>
            </a:r>
            <a:r>
              <a:rPr lang="en-US" dirty="0">
                <a:latin typeface="PT Serif" panose="020A0603040505020204" pitchFamily="18" charset="0"/>
              </a:rPr>
              <a:t> data yang di </a:t>
            </a:r>
            <a:r>
              <a:rPr lang="en-US" dirty="0" err="1">
                <a:latin typeface="PT Serif" panose="020A0603040505020204" pitchFamily="18" charset="0"/>
              </a:rPr>
              <a:t>manfaatkan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untuk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menyimpan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satu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huruf</a:t>
            </a:r>
            <a:r>
              <a:rPr lang="en-US" dirty="0">
                <a:latin typeface="PT Serif" panose="020A0603040505020204" pitchFamily="18" charset="0"/>
              </a:rPr>
              <a:t>, </a:t>
            </a:r>
            <a:r>
              <a:rPr lang="en-US" dirty="0" err="1">
                <a:latin typeface="PT Serif" panose="020A0603040505020204" pitchFamily="18" charset="0"/>
              </a:rPr>
              <a:t>angka</a:t>
            </a:r>
            <a:r>
              <a:rPr lang="en-US" dirty="0">
                <a:latin typeface="PT Serif" panose="020A0603040505020204" pitchFamily="18" charset="0"/>
              </a:rPr>
              <a:t>, </a:t>
            </a:r>
            <a:r>
              <a:rPr lang="en-US" dirty="0" err="1">
                <a:latin typeface="PT Serif" panose="020A0603040505020204" pitchFamily="18" charset="0"/>
              </a:rPr>
              <a:t>tanda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baca</a:t>
            </a:r>
            <a:r>
              <a:rPr lang="en-US" dirty="0">
                <a:latin typeface="PT Serif" panose="020A0603040505020204" pitchFamily="18" charset="0"/>
              </a:rPr>
              <a:t>, symbol, </a:t>
            </a:r>
            <a:r>
              <a:rPr lang="en-US" dirty="0" err="1">
                <a:latin typeface="PT Serif" panose="020A0603040505020204" pitchFamily="18" charset="0"/>
              </a:rPr>
              <a:t>atau</a:t>
            </a:r>
            <a:r>
              <a:rPr lang="en-US" dirty="0">
                <a:latin typeface="PT Serif" panose="020A0603040505020204" pitchFamily="18" charset="0"/>
              </a:rPr>
              <a:t> space </a:t>
            </a:r>
            <a:r>
              <a:rPr lang="en-US" dirty="0" err="1">
                <a:latin typeface="PT Serif" panose="020A0603040505020204" pitchFamily="18" charset="0"/>
              </a:rPr>
              <a:t>kosong</a:t>
            </a:r>
            <a:r>
              <a:rPr lang="en-US" dirty="0">
                <a:latin typeface="PT Serif" panose="020A0603040505020204" pitchFamily="18" charset="0"/>
              </a:rPr>
              <a:t>. </a:t>
            </a:r>
            <a:r>
              <a:rPr lang="en-US" dirty="0" err="1">
                <a:latin typeface="PT Serif" panose="020A0603040505020204" pitchFamily="18" charset="0"/>
              </a:rPr>
              <a:t>Umumnya</a:t>
            </a:r>
            <a:r>
              <a:rPr lang="en-US" dirty="0">
                <a:latin typeface="PT Serif" panose="020A0603040505020204" pitchFamily="18" charset="0"/>
              </a:rPr>
              <a:t> </a:t>
            </a:r>
            <a:r>
              <a:rPr lang="en-US" dirty="0" err="1">
                <a:latin typeface="PT Serif" panose="020A0603040505020204" pitchFamily="18" charset="0"/>
              </a:rPr>
              <a:t>digunakan</a:t>
            </a:r>
            <a:r>
              <a:rPr lang="en-US" dirty="0">
                <a:latin typeface="PT Serif" panose="020A0603040505020204" pitchFamily="18" charset="0"/>
              </a:rPr>
              <a:t> pada </a:t>
            </a:r>
            <a:r>
              <a:rPr lang="en-US" dirty="0" err="1">
                <a:latin typeface="PT Serif" panose="020A0603040505020204" pitchFamily="18" charset="0"/>
              </a:rPr>
              <a:t>berbagai</a:t>
            </a:r>
            <a:r>
              <a:rPr lang="en-US" dirty="0">
                <a:latin typeface="PT Serif" panose="020A0603040505020204" pitchFamily="18" charset="0"/>
              </a:rPr>
              <a:t> Bahasa </a:t>
            </a:r>
            <a:r>
              <a:rPr lang="en-US" dirty="0" err="1">
                <a:latin typeface="PT Serif" panose="020A0603040505020204" pitchFamily="18" charset="0"/>
              </a:rPr>
              <a:t>pemrograman</a:t>
            </a:r>
            <a:r>
              <a:rPr lang="en-US" dirty="0">
                <a:latin typeface="PT Serif" panose="020A0603040505020204" pitchFamily="18" charset="0"/>
              </a:rPr>
              <a:t> di </a:t>
            </a:r>
            <a:r>
              <a:rPr lang="en-US" dirty="0" err="1">
                <a:latin typeface="PT Serif" panose="020A0603040505020204" pitchFamily="18" charset="0"/>
              </a:rPr>
              <a:t>banyak</a:t>
            </a:r>
            <a:r>
              <a:rPr lang="en-US" dirty="0">
                <a:latin typeface="PT Serif" panose="020A0603040505020204" pitchFamily="18" charset="0"/>
              </a:rPr>
              <a:t> computer modern.</a:t>
            </a:r>
            <a:endParaRPr lang="en-ID" dirty="0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1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AAE1-0B56-FD5F-B662-8FD74102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4" y="936625"/>
            <a:ext cx="2743200" cy="1325563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0"/>
              </a:rPr>
              <a:t>Boolean </a:t>
            </a:r>
            <a:endParaRPr lang="en-ID" dirty="0">
              <a:latin typeface="PT Serif" panose="020A060304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1674-61FB-5E07-0A4D-FE07C558C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924" y="2008187"/>
            <a:ext cx="8734425" cy="2841625"/>
          </a:xfrm>
        </p:spPr>
        <p:txBody>
          <a:bodyPr/>
          <a:lstStyle/>
          <a:p>
            <a:pPr marL="0" indent="0" algn="just">
              <a:buNone/>
            </a:pP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Tipe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data </a:t>
            </a:r>
            <a:r>
              <a:rPr lang="en-ID" b="0" i="1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boolean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merupakan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tipe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memiliki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dua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nilai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yaitu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benar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(</a:t>
            </a:r>
            <a:r>
              <a:rPr lang="en-ID" b="0" i="1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true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)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atau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salah (</a:t>
            </a:r>
            <a:r>
              <a:rPr lang="en-ID" b="0" i="1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false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). Nilai yang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digunakan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pada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tipe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ini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sangat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penting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dalam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mengambil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keputusan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suatu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kejadian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b="0" i="0" dirty="0" err="1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tertentu</a:t>
            </a:r>
            <a:r>
              <a:rPr lang="en-ID" b="0" i="0" dirty="0">
                <a:solidFill>
                  <a:srgbClr val="555555"/>
                </a:solidFill>
                <a:effectLst/>
                <a:latin typeface="PT Serif" panose="020A0603040505020204" pitchFamily="18" charset="0"/>
              </a:rPr>
              <a:t>.</a:t>
            </a:r>
            <a:endParaRPr lang="en-ID" dirty="0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0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6D30-F20F-65DC-8869-EAF9D9D8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274" y="879475"/>
            <a:ext cx="1943100" cy="1325563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0"/>
              </a:rPr>
              <a:t>Array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A6CED-6550-B162-15A0-2C41E8BC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924" y="1958975"/>
            <a:ext cx="9344026" cy="2136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T Serif" panose="020A0603040505020204" pitchFamily="18" charset="0"/>
              </a:rPr>
              <a:t>Array </a:t>
            </a:r>
            <a:r>
              <a:rPr lang="en-US" sz="2400" dirty="0" err="1">
                <a:latin typeface="PT Serif" panose="020A0603040505020204" pitchFamily="18" charset="0"/>
              </a:rPr>
              <a:t>adalah</a:t>
            </a:r>
            <a:r>
              <a:rPr lang="en-US" sz="2400" dirty="0">
                <a:latin typeface="PT Serif" panose="020A0603040505020204" pitchFamily="18" charset="0"/>
              </a:rPr>
              <a:t> </a:t>
            </a:r>
            <a:r>
              <a:rPr lang="en-US" sz="2400" dirty="0" err="1">
                <a:latin typeface="PT Serif" panose="020A0603040505020204" pitchFamily="18" charset="0"/>
              </a:rPr>
              <a:t>tipe</a:t>
            </a:r>
            <a:r>
              <a:rPr lang="en-US" sz="2400" dirty="0">
                <a:latin typeface="PT Serif" panose="020A0603040505020204" pitchFamily="18" charset="0"/>
              </a:rPr>
              <a:t> data </a:t>
            </a:r>
            <a:r>
              <a:rPr lang="en-US" sz="2400" dirty="0" err="1">
                <a:latin typeface="PT Serif" panose="020A0603040505020204" pitchFamily="18" charset="0"/>
              </a:rPr>
              <a:t>berbentuk</a:t>
            </a:r>
            <a:r>
              <a:rPr lang="en-US" sz="2400" dirty="0">
                <a:latin typeface="PT Serif" panose="020A0603040505020204" pitchFamily="18" charset="0"/>
              </a:rPr>
              <a:t> daftar yang </a:t>
            </a:r>
            <a:r>
              <a:rPr lang="en-US" sz="2400" dirty="0" err="1">
                <a:latin typeface="PT Serif" panose="020A0603040505020204" pitchFamily="18" charset="0"/>
              </a:rPr>
              <a:t>mampu</a:t>
            </a:r>
            <a:r>
              <a:rPr lang="en-US" sz="2400" dirty="0">
                <a:latin typeface="PT Serif" panose="020A0603040505020204" pitchFamily="18" charset="0"/>
              </a:rPr>
              <a:t> </a:t>
            </a:r>
            <a:r>
              <a:rPr lang="en-US" sz="2400" dirty="0" err="1">
                <a:latin typeface="PT Serif" panose="020A0603040505020204" pitchFamily="18" charset="0"/>
              </a:rPr>
              <a:t>mengarsip</a:t>
            </a:r>
            <a:r>
              <a:rPr lang="en-US" sz="2400" dirty="0">
                <a:latin typeface="PT Serif" panose="020A0603040505020204" pitchFamily="18" charset="0"/>
              </a:rPr>
              <a:t> </a:t>
            </a:r>
            <a:r>
              <a:rPr lang="en-US" sz="2400" dirty="0" err="1">
                <a:latin typeface="PT Serif" panose="020A0603040505020204" pitchFamily="18" charset="0"/>
              </a:rPr>
              <a:t>sejumlah</a:t>
            </a:r>
            <a:r>
              <a:rPr lang="en-US" sz="2400" dirty="0">
                <a:latin typeface="PT Serif" panose="020A0603040505020204" pitchFamily="18" charset="0"/>
              </a:rPr>
              <a:t> </a:t>
            </a:r>
            <a:r>
              <a:rPr lang="en-US" sz="2400" dirty="0" err="1">
                <a:latin typeface="PT Serif" panose="020A0603040505020204" pitchFamily="18" charset="0"/>
              </a:rPr>
              <a:t>elemen</a:t>
            </a:r>
            <a:r>
              <a:rPr lang="en-US" sz="2400" dirty="0">
                <a:latin typeface="PT Serif" panose="020A0603040505020204" pitchFamily="18" charset="0"/>
              </a:rPr>
              <a:t> </a:t>
            </a:r>
            <a:r>
              <a:rPr lang="en-US" sz="2400" dirty="0" err="1">
                <a:latin typeface="PT Serif" panose="020A0603040505020204" pitchFamily="18" charset="0"/>
              </a:rPr>
              <a:t>dalam</a:t>
            </a:r>
            <a:r>
              <a:rPr lang="en-US" sz="2400" dirty="0">
                <a:latin typeface="PT Serif" panose="020A0603040505020204" pitchFamily="18" charset="0"/>
              </a:rPr>
              <a:t> </a:t>
            </a:r>
            <a:r>
              <a:rPr lang="en-US" sz="2400" dirty="0" err="1">
                <a:latin typeface="PT Serif" panose="020A0603040505020204" pitchFamily="18" charset="0"/>
              </a:rPr>
              <a:t>urutan</a:t>
            </a:r>
            <a:r>
              <a:rPr lang="en-US" sz="2400" dirty="0">
                <a:latin typeface="PT Serif" panose="020A0603040505020204" pitchFamily="18" charset="0"/>
              </a:rPr>
              <a:t> </a:t>
            </a:r>
            <a:r>
              <a:rPr lang="en-US" sz="2400" dirty="0" err="1">
                <a:latin typeface="PT Serif" panose="020A0603040505020204" pitchFamily="18" charset="0"/>
              </a:rPr>
              <a:t>tertentu</a:t>
            </a:r>
            <a:r>
              <a:rPr lang="en-US" sz="2400" dirty="0">
                <a:latin typeface="PT Serif" panose="020A0603040505020204" pitchFamily="18" charset="0"/>
              </a:rPr>
              <a:t> </a:t>
            </a:r>
            <a:r>
              <a:rPr lang="en-US" sz="2400" dirty="0" err="1">
                <a:latin typeface="PT Serif" panose="020A0603040505020204" pitchFamily="18" charset="0"/>
              </a:rPr>
              <a:t>dari</a:t>
            </a:r>
            <a:r>
              <a:rPr lang="en-US" sz="2400" dirty="0">
                <a:latin typeface="PT Serif" panose="020A0603040505020204" pitchFamily="18" charset="0"/>
              </a:rPr>
              <a:t> </a:t>
            </a:r>
            <a:r>
              <a:rPr lang="en-US" sz="2400" dirty="0" err="1">
                <a:latin typeface="PT Serif" panose="020A0603040505020204" pitchFamily="18" charset="0"/>
              </a:rPr>
              <a:t>seluruh</a:t>
            </a:r>
            <a:r>
              <a:rPr lang="en-US" sz="2400" dirty="0">
                <a:latin typeface="PT Serif" panose="020A0603040505020204" pitchFamily="18" charset="0"/>
              </a:rPr>
              <a:t> data yang </a:t>
            </a:r>
            <a:r>
              <a:rPr lang="en-US" sz="2400" dirty="0" err="1">
                <a:latin typeface="PT Serif" panose="020A0603040505020204" pitchFamily="18" charset="0"/>
              </a:rPr>
              <a:t>serupa</a:t>
            </a:r>
            <a:r>
              <a:rPr lang="en-US" sz="2400" dirty="0">
                <a:latin typeface="PT Serif" panose="020A0603040505020204" pitchFamily="18" charset="0"/>
              </a:rPr>
              <a:t>.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Jenis</a:t>
            </a:r>
            <a:r>
              <a:rPr lang="en-ID" sz="2400" b="0" i="1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data type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 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ini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memiliki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banyak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elemen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atau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nilai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struktur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data yang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diambil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serta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diterapkan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menggunakan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indeks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integer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seperti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 0, 1, 3, 4, dan </a:t>
            </a:r>
            <a:r>
              <a:rPr lang="en-ID" sz="2400" b="0" i="0" dirty="0" err="1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seterusnya</a:t>
            </a:r>
            <a:r>
              <a:rPr lang="en-ID" sz="2400" b="0" i="0" dirty="0">
                <a:solidFill>
                  <a:srgbClr val="000000"/>
                </a:solidFill>
                <a:effectLst/>
                <a:latin typeface="PT Serif" panose="020A0603040505020204" pitchFamily="18" charset="0"/>
              </a:rPr>
              <a:t>.</a:t>
            </a:r>
            <a:endParaRPr lang="en-ID" sz="2400" dirty="0">
              <a:latin typeface="PT Serif" panose="020A060304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9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269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PT Serif</vt:lpstr>
      <vt:lpstr>Office Theme</vt:lpstr>
      <vt:lpstr>PowerPoint Presentation</vt:lpstr>
      <vt:lpstr>PowerPoint Presentation</vt:lpstr>
      <vt:lpstr>MACAM-MACAM TIPE DATA</vt:lpstr>
      <vt:lpstr>Integer </vt:lpstr>
      <vt:lpstr>Floating point</vt:lpstr>
      <vt:lpstr>Caracter (char)</vt:lpstr>
      <vt:lpstr>Boolean </vt:lpstr>
      <vt:lpstr>Array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petik</dc:creator>
  <cp:lastModifiedBy>DM-09</cp:lastModifiedBy>
  <cp:revision>3</cp:revision>
  <dcterms:created xsi:type="dcterms:W3CDTF">2022-07-08T06:10:24Z</dcterms:created>
  <dcterms:modified xsi:type="dcterms:W3CDTF">2022-07-08T07:25:52Z</dcterms:modified>
</cp:coreProperties>
</file>