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Helvetica Neue"/>
      <p:regular r:id="rId8"/>
      <p:bold r:id="rId9"/>
      <p:italic r:id="rId10"/>
      <p:boldItalic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boldItalic.fntdata"/><Relationship Id="rId10" Type="http://schemas.openxmlformats.org/officeDocument/2006/relationships/font" Target="fonts/HelveticaNeue-italic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bold.fntdata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c91c64cff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8c91c64cf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295835" y="273844"/>
            <a:ext cx="8646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295835" y="1369219"/>
            <a:ext cx="8646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295835" y="478333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88489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indent="-2984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rmAutofit/>
          </a:bodyPr>
          <a:lstStyle>
            <a:lvl1pPr indent="0" lvl="0" marL="0" rtl="0" algn="r">
              <a:buClr>
                <a:srgbClr val="888888"/>
              </a:buClr>
              <a:buSzPts val="900"/>
              <a:buFont typeface="Helvetica Neue"/>
              <a:buNone/>
              <a:defRPr sz="9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r">
              <a:buClr>
                <a:srgbClr val="888888"/>
              </a:buClr>
              <a:buSzPts val="900"/>
              <a:buFont typeface="Helvetica Neue"/>
              <a:buNone/>
              <a:defRPr sz="9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r">
              <a:buClr>
                <a:srgbClr val="888888"/>
              </a:buClr>
              <a:buSzPts val="900"/>
              <a:buFont typeface="Helvetica Neue"/>
              <a:buNone/>
              <a:defRPr sz="9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r">
              <a:buClr>
                <a:srgbClr val="888888"/>
              </a:buClr>
              <a:buSzPts val="900"/>
              <a:buFont typeface="Helvetica Neue"/>
              <a:buNone/>
              <a:defRPr sz="9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r">
              <a:buClr>
                <a:srgbClr val="888888"/>
              </a:buClr>
              <a:buSzPts val="900"/>
              <a:buFont typeface="Helvetica Neue"/>
              <a:buNone/>
              <a:defRPr sz="9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r">
              <a:buClr>
                <a:srgbClr val="888888"/>
              </a:buClr>
              <a:buSzPts val="900"/>
              <a:buFont typeface="Helvetica Neue"/>
              <a:buNone/>
              <a:defRPr sz="9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r">
              <a:buClr>
                <a:srgbClr val="888888"/>
              </a:buClr>
              <a:buSzPts val="900"/>
              <a:buFont typeface="Helvetica Neue"/>
              <a:buNone/>
              <a:defRPr sz="9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r">
              <a:buClr>
                <a:srgbClr val="888888"/>
              </a:buClr>
              <a:buSzPts val="900"/>
              <a:buFont typeface="Helvetica Neue"/>
              <a:buNone/>
              <a:defRPr sz="9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r">
              <a:buClr>
                <a:srgbClr val="888888"/>
              </a:buClr>
              <a:buSzPts val="900"/>
              <a:buFont typeface="Helvetica Neue"/>
              <a:buNone/>
              <a:defRPr sz="9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0" type="dt"/>
          </p:nvPr>
        </p:nvSpPr>
        <p:spPr>
          <a:xfrm>
            <a:off x="295835" y="478333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688489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Helvetica Neue"/>
              <a:buNone/>
              <a:defRPr sz="4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>
            <a:off x="295835" y="478333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688489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- Blank">
  <p:cSld name="Default - 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7469051" y="4848225"/>
            <a:ext cx="189000" cy="1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9A9A9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9A9A9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9A9A9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9A9A9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9A9A9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9A9A9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9A9A9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9A9A9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9A9A9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Helvetica Neue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>
            <a:off x="295835" y="478333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688489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295835" y="273844"/>
            <a:ext cx="8646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295835" y="478333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688489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7" name="Google Shape;97;p21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0" type="dt"/>
          </p:nvPr>
        </p:nvSpPr>
        <p:spPr>
          <a:xfrm>
            <a:off x="295835" y="478333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688489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295835" y="273844"/>
            <a:ext cx="8646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0" type="dt"/>
          </p:nvPr>
        </p:nvSpPr>
        <p:spPr>
          <a:xfrm>
            <a:off x="295835" y="478333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688489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  <a:defRPr sz="2400"/>
            </a:lvl1pPr>
            <a:lvl2pPr indent="-3619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  <a:defRPr sz="2100"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 sz="1800"/>
            </a:lvl3pPr>
            <a:lvl4pPr indent="-32385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 sz="1500"/>
            </a:lvl4pPr>
            <a:lvl5pPr indent="-32385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9" name="Google Shape;109;p23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3"/>
          <p:cNvSpPr txBox="1"/>
          <p:nvPr>
            <p:ph idx="10" type="dt"/>
          </p:nvPr>
        </p:nvSpPr>
        <p:spPr>
          <a:xfrm>
            <a:off x="295835" y="478333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688489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4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7" name="Google Shape;117;p24"/>
          <p:cNvSpPr txBox="1"/>
          <p:nvPr>
            <p:ph idx="10" type="dt"/>
          </p:nvPr>
        </p:nvSpPr>
        <p:spPr>
          <a:xfrm>
            <a:off x="295835" y="478333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688489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295835" y="273844"/>
            <a:ext cx="8646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 rot="5400000">
            <a:off x="2987294" y="-1322381"/>
            <a:ext cx="3263400" cy="86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0" type="dt"/>
          </p:nvPr>
        </p:nvSpPr>
        <p:spPr>
          <a:xfrm>
            <a:off x="295835" y="478333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688489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26"/>
          <p:cNvSpPr txBox="1"/>
          <p:nvPr>
            <p:ph idx="10" type="dt"/>
          </p:nvPr>
        </p:nvSpPr>
        <p:spPr>
          <a:xfrm>
            <a:off x="295835" y="478333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688489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0" y="0"/>
            <a:ext cx="92678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295835" y="273844"/>
            <a:ext cx="8646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/>
              <a:buNone/>
              <a:defRPr b="1" i="0" sz="3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295835" y="1369219"/>
            <a:ext cx="86466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TR"/>
              <a:buChar char="-"/>
              <a:defRPr b="0" i="0" sz="2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TR"/>
              <a:buChar char="-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TR"/>
              <a:buChar char="-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TR"/>
              <a:buChar char="-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TR"/>
              <a:buChar char="-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295835" y="478333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88489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.jp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7"/>
          <p:cNvPicPr preferRelativeResize="0"/>
          <p:nvPr/>
        </p:nvPicPr>
        <p:blipFill rotWithShape="1">
          <a:blip r:embed="rId3">
            <a:alphaModFix/>
          </a:blip>
          <a:srcRect b="59" l="0" r="0" t="69"/>
          <a:stretch/>
        </p:blipFill>
        <p:spPr>
          <a:xfrm>
            <a:off x="180965" y="191774"/>
            <a:ext cx="1804500" cy="18045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7" name="Google Shape;137;p27"/>
          <p:cNvSpPr txBox="1"/>
          <p:nvPr/>
        </p:nvSpPr>
        <p:spPr>
          <a:xfrm>
            <a:off x="2247125" y="1535625"/>
            <a:ext cx="6526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Developed as a spinoff from IST with the support of ISR-Lisboa, the BreastScreening-AI project uses AI to enhance breast cancer diagnosis through medical imaging. We integrate AI effectively to boost clinician trust and decision-making, improving diagnostic speed and accuracy. This technology streamlines clinical workflows and enhances patient outcomes.</a:t>
            </a:r>
            <a:endParaRPr i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7"/>
          <p:cNvSpPr txBox="1"/>
          <p:nvPr/>
        </p:nvSpPr>
        <p:spPr>
          <a:xfrm>
            <a:off x="2247125" y="519825"/>
            <a:ext cx="5364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Research Highlights</a:t>
            </a:r>
            <a:endParaRPr sz="3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Francisco Maria Calisto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7"/>
          <p:cNvSpPr/>
          <p:nvPr/>
        </p:nvSpPr>
        <p:spPr>
          <a:xfrm>
            <a:off x="180975" y="1996275"/>
            <a:ext cx="18348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Post-Doctoral Researcher</a:t>
            </a:r>
            <a:b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Human-Computer Interaction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4186" y="3248132"/>
            <a:ext cx="2854926" cy="1783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525" y="2982125"/>
            <a:ext cx="1834800" cy="20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2975" y="3248125"/>
            <a:ext cx="2675495" cy="178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9201" y="0"/>
            <a:ext cx="1834799" cy="859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