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65" r:id="rId2"/>
    <p:sldId id="257" r:id="rId3"/>
    <p:sldId id="260" r:id="rId4"/>
    <p:sldId id="264" r:id="rId5"/>
    <p:sldId id="266" r:id="rId6"/>
    <p:sldId id="267" r:id="rId7"/>
    <p:sldId id="274" r:id="rId8"/>
    <p:sldId id="262" r:id="rId9"/>
    <p:sldId id="269" r:id="rId10"/>
    <p:sldId id="271" r:id="rId11"/>
    <p:sldId id="272" r:id="rId12"/>
    <p:sldId id="273" r:id="rId13"/>
    <p:sldId id="275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DengXian" panose="02010600030101010101" pitchFamily="2" charset="-122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49C"/>
    <a:srgbClr val="FFFFFF"/>
    <a:srgbClr val="F9F9F9"/>
    <a:srgbClr val="91969A"/>
    <a:srgbClr val="6E7377"/>
    <a:srgbClr val="4C5051"/>
    <a:srgbClr val="F4F5F7"/>
    <a:srgbClr val="F7F8FA"/>
    <a:srgbClr val="1504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35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94937-32CB-4EB4-8B03-22B4D1B91776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8D8C8-C82D-46AC-A4CB-BA7B70B156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69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8D8C8-C82D-46AC-A4CB-BA7B70B1561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357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8D8C8-C82D-46AC-A4CB-BA7B70B156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29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8D8C8-C82D-46AC-A4CB-BA7B70B1561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255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8D8C8-C82D-46AC-A4CB-BA7B70B156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308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8D8C8-C82D-46AC-A4CB-BA7B70B156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849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8D8C8-C82D-46AC-A4CB-BA7B70B156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047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8D8C8-C82D-46AC-A4CB-BA7B70B156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937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8D8C8-C82D-46AC-A4CB-BA7B70B1561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392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8D8C8-C82D-46AC-A4CB-BA7B70B1561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590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8D8C8-C82D-46AC-A4CB-BA7B70B1561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81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9B42-5BC6-4704-B9C8-C954D08A0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71D5A0-BB1D-42C8-B26B-7744B4131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7BF13E-32EA-4634-80DC-8D2154CA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C4-B8DE-454E-AE11-2EF991ADA0C1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7A76A-020D-4118-B550-477C11CE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B4AEB-0FC3-4DAB-B98A-B5904E7C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7EBD-1E87-4A62-90B5-455040D8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09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F8DF4-88FC-4C7A-A6F3-46FE6E3F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F5401E-A7F9-4022-AA2F-551A6FC5B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79492-1238-4F7F-B2C5-4B985A14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C4-B8DE-454E-AE11-2EF991ADA0C1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FA9A1-CD70-4DEE-BB15-D75D7AD0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BDA60-1679-4E87-9A28-D0762DAB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7EBD-1E87-4A62-90B5-455040D8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8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EBD810-C210-41BF-85FD-2D7EE530F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F54D93-ADB3-4C3A-A22F-55A677E27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96E35-680D-45ED-B12D-FA7AAEA5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C4-B8DE-454E-AE11-2EF991ADA0C1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213AE-79FC-41C4-A6E2-30472948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F01E9-8426-4391-AA52-8E5F4416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7EBD-1E87-4A62-90B5-455040D8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51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CE04D-E3E5-4843-BB5E-E1C7D43C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2CA15-3DFC-4EF2-8155-BF5C6144E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21AE6-91A5-4B8C-B216-36422FF3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C4-B8DE-454E-AE11-2EF991ADA0C1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04879-00D7-4642-BEAA-8DB51D8E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CB1EC-78CA-4697-AC81-E56C5D1F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7EBD-1E87-4A62-90B5-455040D8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05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4A176-747A-43E1-ACA3-0E4EC92F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B7572-EFCA-4DD5-A37E-3E0D36D4D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8F1B1-F78F-47B4-A303-C2300A7F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C4-B8DE-454E-AE11-2EF991ADA0C1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49731-EC79-405F-883A-92F84921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E47D3-FC31-49AA-A045-4C1C4765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7EBD-1E87-4A62-90B5-455040D8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53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89DCE-0446-4EFE-8B28-8F52EEC5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864DB5-871D-4664-A246-B88B91C54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902C77-1B37-4481-8B81-4358B1241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D6746F-AFD7-4EC8-8A9D-AF34EDDE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C4-B8DE-454E-AE11-2EF991ADA0C1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D4BB23-7AE3-403F-8D17-7B76BA44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AA4AEA-A048-4A3B-BF93-4944D33CD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7EBD-1E87-4A62-90B5-455040D8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97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BA9EC-A07B-40C9-82F5-62EA9C8A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719994-FF53-463D-B57F-9CDC1B4BA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972133-398A-4BDA-B6A4-E77F20E42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5871D6-FDA1-4992-80A6-D2AB53652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3AEF9F-1EA6-46FC-8740-1D07EFA34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B7360F-1FE6-4796-A24E-A49FD47B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C4-B8DE-454E-AE11-2EF991ADA0C1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BD80FD-1F43-400F-B6A2-EE8E4BD6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272FE7-81CB-4035-A004-C032F93D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7EBD-1E87-4A62-90B5-455040D8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97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632D2-DDCA-4EB0-A73A-FD05A50F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41BAC2-33D4-4D98-967C-20E7CB70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C4-B8DE-454E-AE11-2EF991ADA0C1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F82D3A-2649-47A5-8F40-4136A409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3D60F3-3A79-4367-AC02-EEE5CAA3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7EBD-1E87-4A62-90B5-455040D8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77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202C2B-DD9E-4F3E-AB02-D540DC9F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C4-B8DE-454E-AE11-2EF991ADA0C1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2161B-FA50-40FE-BC84-6E8D7D99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C0FEF4-F4FC-4879-8C8E-A617ABC3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7EBD-1E87-4A62-90B5-455040D8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62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BBB7C-0FA0-45C8-919A-EBB4D2A2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627AF-41AA-42CF-B9A2-44A2E279E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0BF53-4B17-43A0-85DB-9CB80A983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81876F-B2E4-41B1-AB9D-72B4514C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C4-B8DE-454E-AE11-2EF991ADA0C1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411A12-AA39-4406-9A3D-FCFB0808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E85CA-143D-4212-A8D7-52E12002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7EBD-1E87-4A62-90B5-455040D8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39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51FFF-4D58-456A-BAB1-295C4F95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41D131-8024-4208-A15B-B30BFD2F7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A95773-8393-47E6-A9C5-51930728A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BBE0B6-7A85-4114-9AB1-73F496E5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8EC4-B8DE-454E-AE11-2EF991ADA0C1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537B68-EEE9-4509-B0A1-78F341FE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746C8E-38DA-4447-8AFB-6A7AF4A8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17EBD-1E87-4A62-90B5-455040D8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62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D47380-D7BB-4FA4-9850-73A4EC0B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617C5D-9148-42B5-A353-9B9630AF2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2A9F4-22C3-4F68-B075-D6D970C49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8EC4-B8DE-454E-AE11-2EF991ADA0C1}" type="datetimeFigureOut">
              <a:rPr lang="en-GB" smtClean="0"/>
              <a:t>09/08/2019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8DFCC-D7C3-4C0A-B458-6EE35E5EC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6E7DD-D22B-42E5-BCBB-E90E13179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17EBD-1E87-4A62-90B5-455040D89B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68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k.co.kr/news/it/view/2019/08/606600/" TargetMode="External"/><Relationship Id="rId3" Type="http://schemas.openxmlformats.org/officeDocument/2006/relationships/hyperlink" Target="https://play.google.com/store/apps/details?id=com.augmentra.viewranger.android&amp;hl=ko" TargetMode="External"/><Relationship Id="rId7" Type="http://schemas.openxmlformats.org/officeDocument/2006/relationships/hyperlink" Target="https://www.hankyung.com/economy/article/2017122431351" TargetMode="External"/><Relationship Id="rId2" Type="http://schemas.openxmlformats.org/officeDocument/2006/relationships/hyperlink" Target="https://play.google.com/store/apps/details?id=gklapp.armap&amp;hl=k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orea.kr/news/pressReleaseView.do?newsId=156342736" TargetMode="External"/><Relationship Id="rId5" Type="http://schemas.openxmlformats.org/officeDocument/2006/relationships/hyperlink" Target="https://play.google.com/store/search?q=%EC%8A%A4%ED%83%AC%ED%94%84%20%ED%8C%9D&amp;c=apps&amp;hl=ko" TargetMode="External"/><Relationship Id="rId10" Type="http://schemas.openxmlformats.org/officeDocument/2006/relationships/hyperlink" Target="http://www.index.go.kr/potal/main/EachDtlPageDetail.do?idx_cd=1652" TargetMode="External"/><Relationship Id="rId4" Type="http://schemas.openxmlformats.org/officeDocument/2006/relationships/hyperlink" Target="https://play.google.com/store/apps/details?id=me.sovs.sovs&amp;hl=ko" TargetMode="External"/><Relationship Id="rId9" Type="http://schemas.openxmlformats.org/officeDocument/2006/relationships/hyperlink" Target="http://www.index.go.kr/potal/main/EachDtlPageDetail.do?idx_cd=165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0">
            <a:extLst>
              <a:ext uri="{FF2B5EF4-FFF2-40B4-BE49-F238E27FC236}">
                <a16:creationId xmlns:a16="http://schemas.microsoft.com/office/drawing/2014/main" id="{A877725B-736E-4F86-9628-66755E99A43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03774" y="4251158"/>
            <a:ext cx="5656263" cy="1038225"/>
          </a:xfrm>
        </p:spPr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es-ES" b="1" dirty="0" err="1">
                <a:solidFill>
                  <a:srgbClr val="1AB49C"/>
                </a:solidFill>
              </a:rPr>
              <a:t>PhotUP</a:t>
            </a:r>
            <a:endParaRPr lang="es-ES" b="1" dirty="0">
              <a:solidFill>
                <a:srgbClr val="1AB49C"/>
              </a:solidFill>
            </a:endParaRPr>
          </a:p>
        </p:txBody>
      </p:sp>
      <p:sp>
        <p:nvSpPr>
          <p:cNvPr id="2051" name="Rectangle 170">
            <a:extLst>
              <a:ext uri="{FF2B5EF4-FFF2-40B4-BE49-F238E27FC236}">
                <a16:creationId xmlns:a16="http://schemas.microsoft.com/office/drawing/2014/main" id="{8665DEBD-32B7-4DC3-B58C-023CB5B86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285" y="5184608"/>
            <a:ext cx="5490752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defRPr/>
            </a:pPr>
            <a:r>
              <a:rPr lang="es-UY" sz="2500" b="1" dirty="0">
                <a:solidFill>
                  <a:srgbClr val="1AB49C"/>
                </a:solidFill>
              </a:rPr>
              <a:t>2</a:t>
            </a:r>
            <a:r>
              <a:rPr lang="ko-KR" altLang="en-US" sz="2500" b="1" dirty="0">
                <a:solidFill>
                  <a:srgbClr val="1AB49C"/>
                </a:solidFill>
              </a:rPr>
              <a:t>조</a:t>
            </a:r>
            <a:br>
              <a:rPr lang="es-UY" sz="2500" b="1" dirty="0">
                <a:solidFill>
                  <a:srgbClr val="1AB49C"/>
                </a:solidFill>
              </a:rPr>
            </a:br>
            <a:r>
              <a:rPr lang="ko-KR" altLang="en-US" sz="2500" b="1" dirty="0" err="1">
                <a:solidFill>
                  <a:srgbClr val="1AB49C"/>
                </a:solidFill>
              </a:rPr>
              <a:t>신수아</a:t>
            </a:r>
            <a:r>
              <a:rPr lang="en-US" altLang="ko-KR" sz="2500" b="1" dirty="0">
                <a:solidFill>
                  <a:srgbClr val="1AB49C"/>
                </a:solidFill>
              </a:rPr>
              <a:t>, </a:t>
            </a:r>
            <a:r>
              <a:rPr lang="ko-KR" altLang="en-US" sz="2500" b="1" dirty="0" err="1">
                <a:solidFill>
                  <a:srgbClr val="1AB49C"/>
                </a:solidFill>
              </a:rPr>
              <a:t>유도진</a:t>
            </a:r>
            <a:r>
              <a:rPr lang="en-US" altLang="ko-KR" sz="2500" b="1" dirty="0">
                <a:solidFill>
                  <a:srgbClr val="1AB49C"/>
                </a:solidFill>
              </a:rPr>
              <a:t>, </a:t>
            </a:r>
            <a:r>
              <a:rPr lang="ko-KR" altLang="en-US" sz="2500" b="1" dirty="0">
                <a:solidFill>
                  <a:srgbClr val="1AB49C"/>
                </a:solidFill>
              </a:rPr>
              <a:t>이민재</a:t>
            </a:r>
            <a:r>
              <a:rPr lang="en-US" altLang="ko-KR" sz="2500" b="1" dirty="0">
                <a:solidFill>
                  <a:srgbClr val="1AB49C"/>
                </a:solidFill>
              </a:rPr>
              <a:t>, </a:t>
            </a:r>
            <a:r>
              <a:rPr lang="ko-KR" altLang="en-US" sz="2500" b="1" dirty="0" err="1">
                <a:solidFill>
                  <a:srgbClr val="1AB49C"/>
                </a:solidFill>
              </a:rPr>
              <a:t>이선명</a:t>
            </a:r>
            <a:r>
              <a:rPr lang="en-US" altLang="ko-KR" sz="2500" b="1" dirty="0">
                <a:solidFill>
                  <a:srgbClr val="1AB49C"/>
                </a:solidFill>
              </a:rPr>
              <a:t>, </a:t>
            </a:r>
            <a:r>
              <a:rPr lang="ko-KR" altLang="en-US" sz="2500" b="1" dirty="0" err="1">
                <a:solidFill>
                  <a:srgbClr val="1AB49C"/>
                </a:solidFill>
              </a:rPr>
              <a:t>정의락</a:t>
            </a:r>
            <a:r>
              <a:rPr lang="en-US" altLang="ko-KR" sz="2500" b="1" dirty="0">
                <a:solidFill>
                  <a:srgbClr val="1AB49C"/>
                </a:solidFill>
              </a:rPr>
              <a:t>, </a:t>
            </a:r>
            <a:r>
              <a:rPr lang="ko-KR" altLang="en-US" sz="2500" b="1" dirty="0">
                <a:solidFill>
                  <a:srgbClr val="1AB49C"/>
                </a:solidFill>
              </a:rPr>
              <a:t>조민주</a:t>
            </a:r>
            <a:r>
              <a:rPr lang="en-US" altLang="ko-KR" sz="2500" b="1" dirty="0">
                <a:solidFill>
                  <a:srgbClr val="1AB49C"/>
                </a:solidFill>
              </a:rPr>
              <a:t>, </a:t>
            </a:r>
            <a:r>
              <a:rPr lang="ko-KR" altLang="en-US" sz="2500" b="1" dirty="0" err="1">
                <a:solidFill>
                  <a:srgbClr val="1AB49C"/>
                </a:solidFill>
              </a:rPr>
              <a:t>황유림</a:t>
            </a:r>
            <a:endParaRPr lang="es-ES" sz="2500" b="1" dirty="0">
              <a:solidFill>
                <a:srgbClr val="1AB49C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FBE06F-730E-4F43-96EF-CDAE650644F4}"/>
              </a:ext>
            </a:extLst>
          </p:cNvPr>
          <p:cNvSpPr/>
          <p:nvPr/>
        </p:nvSpPr>
        <p:spPr>
          <a:xfrm>
            <a:off x="0" y="-1"/>
            <a:ext cx="12192000" cy="4251159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 descr="Image result for iphone png">
            <a:extLst>
              <a:ext uri="{FF2B5EF4-FFF2-40B4-BE49-F238E27FC236}">
                <a16:creationId xmlns:a16="http://schemas.microsoft.com/office/drawing/2014/main" id="{3E6B134B-7EEF-4E67-8C10-E7F2D8FFB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8935" y="-1"/>
            <a:ext cx="6705602" cy="6705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실내, 검은색이(가) 표시된 사진&#10;&#10;자동 생성된 설명">
            <a:extLst>
              <a:ext uri="{FF2B5EF4-FFF2-40B4-BE49-F238E27FC236}">
                <a16:creationId xmlns:a16="http://schemas.microsoft.com/office/drawing/2014/main" id="{CCA16743-FF0D-456B-8E07-B12898609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39" y="1139882"/>
            <a:ext cx="2588695" cy="4456209"/>
          </a:xfrm>
          <a:prstGeom prst="rect">
            <a:avLst/>
          </a:prstGeom>
        </p:spPr>
      </p:pic>
      <p:pic>
        <p:nvPicPr>
          <p:cNvPr id="18" name="그림 17" descr="벡터그래픽이(가) 표시된 사진&#10;&#10;자동 생성된 설명">
            <a:extLst>
              <a:ext uri="{FF2B5EF4-FFF2-40B4-BE49-F238E27FC236}">
                <a16:creationId xmlns:a16="http://schemas.microsoft.com/office/drawing/2014/main" id="{9C884FA0-C2CA-411B-9523-6F356ADE7D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3669899"/>
            <a:ext cx="414950" cy="3962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C1373E-BA81-4995-B2E1-186F8CDD5E70}"/>
              </a:ext>
            </a:extLst>
          </p:cNvPr>
          <p:cNvSpPr txBox="1"/>
          <p:nvPr/>
        </p:nvSpPr>
        <p:spPr>
          <a:xfrm>
            <a:off x="3022600" y="4066492"/>
            <a:ext cx="4826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err="1">
                <a:solidFill>
                  <a:schemeClr val="bg1"/>
                </a:solidFill>
              </a:rPr>
              <a:t>PhotUP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643A6F-7C36-404D-AE0F-D292FBA3A027}"/>
              </a:ext>
            </a:extLst>
          </p:cNvPr>
          <p:cNvCxnSpPr>
            <a:cxnSpLocks/>
          </p:cNvCxnSpPr>
          <p:nvPr/>
        </p:nvCxnSpPr>
        <p:spPr>
          <a:xfrm>
            <a:off x="698493" y="471984"/>
            <a:ext cx="1900038" cy="0"/>
          </a:xfrm>
          <a:prstGeom prst="line">
            <a:avLst/>
          </a:prstGeom>
          <a:ln w="57150">
            <a:solidFill>
              <a:srgbClr val="1AB4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F6E199-53A3-4CDA-90BD-33A43D0279B3}"/>
              </a:ext>
            </a:extLst>
          </p:cNvPr>
          <p:cNvSpPr txBox="1"/>
          <p:nvPr/>
        </p:nvSpPr>
        <p:spPr>
          <a:xfrm>
            <a:off x="557813" y="433368"/>
            <a:ext cx="9559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rgbClr val="1AB49C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앱 화면 </a:t>
            </a:r>
            <a:r>
              <a:rPr lang="en-US" altLang="ko-KR" sz="5400" b="1" dirty="0">
                <a:solidFill>
                  <a:srgbClr val="1AB49C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– </a:t>
            </a:r>
            <a:r>
              <a:rPr lang="ko-KR" altLang="en-US" sz="5400" b="1" dirty="0">
                <a:solidFill>
                  <a:srgbClr val="1AB49C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첫 화면</a:t>
            </a:r>
            <a:endParaRPr lang="en-GB" sz="5400" b="1" dirty="0">
              <a:solidFill>
                <a:srgbClr val="1AB49C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003B9A-DA3F-4AC2-A9BE-852B465EDB0B}"/>
              </a:ext>
            </a:extLst>
          </p:cNvPr>
          <p:cNvSpPr/>
          <p:nvPr/>
        </p:nvSpPr>
        <p:spPr>
          <a:xfrm>
            <a:off x="698493" y="4510355"/>
            <a:ext cx="10788015" cy="1592494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962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643A6F-7C36-404D-AE0F-D292FBA3A027}"/>
              </a:ext>
            </a:extLst>
          </p:cNvPr>
          <p:cNvCxnSpPr>
            <a:cxnSpLocks/>
          </p:cNvCxnSpPr>
          <p:nvPr/>
        </p:nvCxnSpPr>
        <p:spPr>
          <a:xfrm>
            <a:off x="698493" y="471984"/>
            <a:ext cx="1900038" cy="0"/>
          </a:xfrm>
          <a:prstGeom prst="line">
            <a:avLst/>
          </a:prstGeom>
          <a:ln w="57150">
            <a:solidFill>
              <a:srgbClr val="1AB4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F6E199-53A3-4CDA-90BD-33A43D0279B3}"/>
              </a:ext>
            </a:extLst>
          </p:cNvPr>
          <p:cNvSpPr txBox="1"/>
          <p:nvPr/>
        </p:nvSpPr>
        <p:spPr>
          <a:xfrm>
            <a:off x="557813" y="433368"/>
            <a:ext cx="9559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rgbClr val="1AB49C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앱 화면 </a:t>
            </a:r>
            <a:endParaRPr lang="en-GB" sz="5400" b="1" dirty="0">
              <a:solidFill>
                <a:srgbClr val="1AB49C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003B9A-DA3F-4AC2-A9BE-852B465EDB0B}"/>
              </a:ext>
            </a:extLst>
          </p:cNvPr>
          <p:cNvSpPr/>
          <p:nvPr/>
        </p:nvSpPr>
        <p:spPr>
          <a:xfrm>
            <a:off x="698493" y="4510355"/>
            <a:ext cx="10788015" cy="1592494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78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643A6F-7C36-404D-AE0F-D292FBA3A027}"/>
              </a:ext>
            </a:extLst>
          </p:cNvPr>
          <p:cNvCxnSpPr>
            <a:cxnSpLocks/>
          </p:cNvCxnSpPr>
          <p:nvPr/>
        </p:nvCxnSpPr>
        <p:spPr>
          <a:xfrm>
            <a:off x="698493" y="471984"/>
            <a:ext cx="1900038" cy="0"/>
          </a:xfrm>
          <a:prstGeom prst="line">
            <a:avLst/>
          </a:prstGeom>
          <a:ln w="57150">
            <a:solidFill>
              <a:srgbClr val="1AB4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F6E199-53A3-4CDA-90BD-33A43D0279B3}"/>
              </a:ext>
            </a:extLst>
          </p:cNvPr>
          <p:cNvSpPr txBox="1"/>
          <p:nvPr/>
        </p:nvSpPr>
        <p:spPr>
          <a:xfrm>
            <a:off x="557813" y="433368"/>
            <a:ext cx="9559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rgbClr val="1AB49C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앱 화면 </a:t>
            </a:r>
            <a:endParaRPr lang="en-GB" sz="5400" b="1" dirty="0">
              <a:solidFill>
                <a:srgbClr val="1AB49C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003B9A-DA3F-4AC2-A9BE-852B465EDB0B}"/>
              </a:ext>
            </a:extLst>
          </p:cNvPr>
          <p:cNvSpPr/>
          <p:nvPr/>
        </p:nvSpPr>
        <p:spPr>
          <a:xfrm>
            <a:off x="698493" y="4510355"/>
            <a:ext cx="10788015" cy="1592494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75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34F44-66AA-457B-950A-B702974D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283C4B-4142-43B2-84FB-289B9EB84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>
                <a:hlinkClick r:id="rId2"/>
              </a:rPr>
              <a:t>https://play.google.com/store/apps/details?id=gklapp.armap&amp;hl=ko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https://play.google.com/store/apps/details?id=com.augmentra.viewranger.android&amp;hl=ko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https://play.google.com/store/apps/details?id=me.sovs.sovs&amp;hl=ko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https://play.google.com/store/search?q=%EC%8A%A4%ED%83%AC%ED%94%84%20%ED%8C%9D&amp;c=apps&amp;hl=ko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http://www.korea.kr/news/pressReleaseView.do?newsId=156342736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https://www.hankyung.com/economy/article/2017122431351</a:t>
            </a:r>
            <a:endParaRPr lang="en-US" altLang="ko-KR" dirty="0"/>
          </a:p>
          <a:p>
            <a:r>
              <a:rPr lang="en-US" altLang="ko-KR" dirty="0">
                <a:hlinkClick r:id="rId8"/>
              </a:rPr>
              <a:t>https://www.mk.co.kr/news/it/view/2019/08/606600/</a:t>
            </a:r>
            <a:endParaRPr lang="en-US" altLang="ko-KR" dirty="0"/>
          </a:p>
          <a:p>
            <a:r>
              <a:rPr lang="en-US" altLang="ko-KR" dirty="0">
                <a:hlinkClick r:id="rId9"/>
              </a:rPr>
              <a:t>http://www.index.go.kr/potal/main/EachDtlPageDetail.do?idx_cd=1655</a:t>
            </a:r>
            <a:endParaRPr lang="en-US" altLang="ko-KR" dirty="0"/>
          </a:p>
          <a:p>
            <a:r>
              <a:rPr lang="en-US" altLang="ko-KR" dirty="0">
                <a:hlinkClick r:id="rId10"/>
              </a:rPr>
              <a:t>http://www.index.go.kr/potal/main/EachDtlPageDetail.do?idx_cd=1652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17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38BD45-0EB4-4D3F-AEE4-00904F99B3C4}"/>
              </a:ext>
            </a:extLst>
          </p:cNvPr>
          <p:cNvSpPr txBox="1"/>
          <p:nvPr/>
        </p:nvSpPr>
        <p:spPr>
          <a:xfrm>
            <a:off x="335046" y="567599"/>
            <a:ext cx="4591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rgbClr val="1AB49C"/>
                </a:solidFill>
                <a:latin typeface="DengXian" panose="02010600030101010101" pitchFamily="2" charset="-122"/>
                <a:ea typeface="THE정고딕160" panose="02020603020101020101" pitchFamily="18" charset="-127"/>
              </a:rPr>
              <a:t>목차</a:t>
            </a:r>
            <a:endParaRPr lang="en-GB" altLang="ko-KR" sz="5400" b="1" dirty="0">
              <a:solidFill>
                <a:srgbClr val="1AB49C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395A2E6-FF3F-422B-B262-371AFCE39D4F}"/>
              </a:ext>
            </a:extLst>
          </p:cNvPr>
          <p:cNvCxnSpPr>
            <a:cxnSpLocks/>
          </p:cNvCxnSpPr>
          <p:nvPr/>
        </p:nvCxnSpPr>
        <p:spPr>
          <a:xfrm>
            <a:off x="432769" y="567599"/>
            <a:ext cx="1900038" cy="0"/>
          </a:xfrm>
          <a:prstGeom prst="line">
            <a:avLst/>
          </a:prstGeom>
          <a:ln w="57150">
            <a:solidFill>
              <a:srgbClr val="1AB4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AF25454-E0C3-476F-9B98-7D923AB16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749" y="2153679"/>
            <a:ext cx="560038" cy="4316468"/>
          </a:xfrm>
          <a:prstGeom prst="rect">
            <a:avLst/>
          </a:prstGeom>
          <a:ln>
            <a:solidFill>
              <a:srgbClr val="F7F8FA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3EE0B7-50D1-40D4-AFBA-680BEF203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815" y="2153679"/>
            <a:ext cx="560038" cy="4316468"/>
          </a:xfrm>
          <a:prstGeom prst="rect">
            <a:avLst/>
          </a:prstGeom>
          <a:ln>
            <a:solidFill>
              <a:srgbClr val="F7F8FA"/>
            </a:solidFill>
          </a:ln>
        </p:spPr>
      </p:pic>
    </p:spTree>
    <p:extLst>
      <p:ext uri="{BB962C8B-B14F-4D97-AF65-F5344CB8AC3E}">
        <p14:creationId xmlns:p14="http://schemas.microsoft.com/office/powerpoint/2010/main" val="64679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356F05-0B02-4749-AFC4-5DE2A9901202}"/>
              </a:ext>
            </a:extLst>
          </p:cNvPr>
          <p:cNvSpPr/>
          <p:nvPr/>
        </p:nvSpPr>
        <p:spPr>
          <a:xfrm>
            <a:off x="774115" y="1993922"/>
            <a:ext cx="10643770" cy="1858109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2727192-6EDF-44E2-BFAD-322514361E7A}"/>
              </a:ext>
            </a:extLst>
          </p:cNvPr>
          <p:cNvCxnSpPr>
            <a:cxnSpLocks/>
          </p:cNvCxnSpPr>
          <p:nvPr/>
        </p:nvCxnSpPr>
        <p:spPr>
          <a:xfrm>
            <a:off x="698493" y="471984"/>
            <a:ext cx="1900038" cy="0"/>
          </a:xfrm>
          <a:prstGeom prst="line">
            <a:avLst/>
          </a:prstGeom>
          <a:ln w="57150">
            <a:solidFill>
              <a:srgbClr val="1AB4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746951-113C-4261-A35C-22E8AD550922}"/>
              </a:ext>
            </a:extLst>
          </p:cNvPr>
          <p:cNvSpPr txBox="1"/>
          <p:nvPr/>
        </p:nvSpPr>
        <p:spPr>
          <a:xfrm>
            <a:off x="557814" y="433368"/>
            <a:ext cx="56397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rgbClr val="1AB49C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APP </a:t>
            </a:r>
            <a:r>
              <a:rPr lang="ko-KR" altLang="en-US" sz="5400" b="1" dirty="0">
                <a:solidFill>
                  <a:srgbClr val="1AB49C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소개</a:t>
            </a:r>
            <a:endParaRPr lang="en-GB" sz="5400" b="1" dirty="0">
              <a:solidFill>
                <a:srgbClr val="1AB49C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   </a:t>
            </a:r>
            <a:r>
              <a:rPr lang="en-GB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PhotUP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" name="AutoShape 2" descr="Image result for iphone png">
            <a:extLst>
              <a:ext uri="{FF2B5EF4-FFF2-40B4-BE49-F238E27FC236}">
                <a16:creationId xmlns:a16="http://schemas.microsoft.com/office/drawing/2014/main" id="{2A3FDF88-BF34-4799-B7C0-E13C2B44C8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207846" cy="220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8" name="Picture 4" descr="Image result for iphone png">
            <a:extLst>
              <a:ext uri="{FF2B5EF4-FFF2-40B4-BE49-F238E27FC236}">
                <a16:creationId xmlns:a16="http://schemas.microsoft.com/office/drawing/2014/main" id="{F35724D0-3E40-4B6E-8851-91D2CCC89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851" y="2008366"/>
            <a:ext cx="4744314" cy="474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E605481-43D3-48B6-A8E3-2FC95E63E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4321" y1="50562" x2="54321" y2="505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75031" y="4045574"/>
            <a:ext cx="735501" cy="8081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F75857-A5B0-492E-A301-376E7EF5E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4321" y1="50562" x2="54321" y2="505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3843" y="5218247"/>
            <a:ext cx="735501" cy="8081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E468D02-60DE-48F0-A3B8-C8DE5CF34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4321" y1="50562" x2="54321" y2="505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0445" y="4648458"/>
            <a:ext cx="735501" cy="80814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8E53B6-238F-4DC7-B78E-E359A2E4DF0D}"/>
              </a:ext>
            </a:extLst>
          </p:cNvPr>
          <p:cNvSpPr/>
          <p:nvPr/>
        </p:nvSpPr>
        <p:spPr>
          <a:xfrm>
            <a:off x="757337" y="5484446"/>
            <a:ext cx="2823209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900" dirty="0">
                <a:latin typeface="DengXian" panose="02010600030101010101" pitchFamily="2" charset="-122"/>
                <a:ea typeface="DengXian" panose="02010600030101010101" pitchFamily="2" charset="-122"/>
              </a:rPr>
              <a:t>관광지 정보 제공 서비스</a:t>
            </a:r>
            <a:endParaRPr lang="en-GB" sz="19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77B644-CC5F-4868-B721-3D31F719C125}"/>
              </a:ext>
            </a:extLst>
          </p:cNvPr>
          <p:cNvSpPr txBox="1"/>
          <p:nvPr/>
        </p:nvSpPr>
        <p:spPr>
          <a:xfrm>
            <a:off x="1725979" y="2176146"/>
            <a:ext cx="2829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App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GB" b="1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|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GB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PhotUP</a:t>
            </a:r>
            <a:endParaRPr lang="en-GB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7D4B3236-6929-44A0-89B6-78C86067000D}"/>
              </a:ext>
            </a:extLst>
          </p:cNvPr>
          <p:cNvSpPr/>
          <p:nvPr/>
        </p:nvSpPr>
        <p:spPr>
          <a:xfrm rot="5400000">
            <a:off x="7550699" y="2327821"/>
            <a:ext cx="179754" cy="15343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CDE187D1-E6F2-4C7F-AD94-72418B5C9BCF}"/>
              </a:ext>
            </a:extLst>
          </p:cNvPr>
          <p:cNvSpPr/>
          <p:nvPr/>
        </p:nvSpPr>
        <p:spPr>
          <a:xfrm rot="5400000">
            <a:off x="7510102" y="2905828"/>
            <a:ext cx="179754" cy="15343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F7417A-0E55-45B0-B00F-538EC1B65B95}"/>
              </a:ext>
            </a:extLst>
          </p:cNvPr>
          <p:cNvSpPr/>
          <p:nvPr/>
        </p:nvSpPr>
        <p:spPr>
          <a:xfrm>
            <a:off x="7875092" y="2134402"/>
            <a:ext cx="3251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ko-KR" sz="1600" dirty="0">
                <a:latin typeface="DengXian" panose="02010600030101010101" pitchFamily="2" charset="-122"/>
                <a:ea typeface="DengXian" panose="02010600030101010101" pitchFamily="2" charset="-122"/>
              </a:rPr>
              <a:t>Deep Learning</a:t>
            </a:r>
            <a:r>
              <a:rPr lang="ko-KR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 데이터 분석을 통한 관광지 찾기</a:t>
            </a:r>
            <a:endParaRPr lang="en-GB" altLang="ko-KR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8D9806-B68E-4BEA-AE04-438C4A361F25}"/>
              </a:ext>
            </a:extLst>
          </p:cNvPr>
          <p:cNvSpPr/>
          <p:nvPr/>
        </p:nvSpPr>
        <p:spPr>
          <a:xfrm>
            <a:off x="7805552" y="2804100"/>
            <a:ext cx="3012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앱 공식 </a:t>
            </a:r>
            <a:r>
              <a:rPr lang="en-US" altLang="ko-KR" sz="1600" dirty="0">
                <a:latin typeface="DengXian" panose="02010600030101010101" pitchFamily="2" charset="-122"/>
                <a:ea typeface="DengXian" panose="02010600030101010101" pitchFamily="2" charset="-122"/>
              </a:rPr>
              <a:t>SNS </a:t>
            </a:r>
            <a:r>
              <a:rPr lang="ko-KR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계정 생성</a:t>
            </a:r>
            <a:endParaRPr lang="en-GB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E8CA83B-6DF3-4E31-B000-D1084DCA975B}"/>
              </a:ext>
            </a:extLst>
          </p:cNvPr>
          <p:cNvSpPr/>
          <p:nvPr/>
        </p:nvSpPr>
        <p:spPr>
          <a:xfrm>
            <a:off x="931606" y="2772011"/>
            <a:ext cx="38726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9F9F9"/>
                </a:solidFill>
                <a:latin typeface="DengXian" panose="02010600030101010101" pitchFamily="2" charset="-122"/>
              </a:rPr>
              <a:t>각 관광지 </a:t>
            </a:r>
            <a:r>
              <a:rPr lang="ko-KR" altLang="en-US" sz="1600" dirty="0" err="1">
                <a:solidFill>
                  <a:srgbClr val="F9F9F9"/>
                </a:solidFill>
                <a:latin typeface="DengXian" panose="02010600030101010101" pitchFamily="2" charset="-122"/>
              </a:rPr>
              <a:t>포토존으로</a:t>
            </a:r>
            <a:r>
              <a:rPr lang="ko-KR" altLang="en-US" sz="1600" dirty="0">
                <a:solidFill>
                  <a:srgbClr val="F9F9F9"/>
                </a:solidFill>
                <a:latin typeface="DengXian" panose="02010600030101010101" pitchFamily="2" charset="-122"/>
              </a:rPr>
              <a:t> 안내해주며  사용자에게 각 관광지마다 최적의 사진을 찍을 수 있는 기회를 제공해준다</a:t>
            </a:r>
            <a:r>
              <a:rPr lang="en-US" altLang="ko-KR" sz="1600" dirty="0">
                <a:solidFill>
                  <a:srgbClr val="F9F9F9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.</a:t>
            </a:r>
            <a:endParaRPr lang="en-GB" altLang="ko-KR" sz="1600" dirty="0">
              <a:solidFill>
                <a:srgbClr val="F9F9F9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A4CCDBA-AD5E-4466-AB6A-35F21690BE68}"/>
              </a:ext>
            </a:extLst>
          </p:cNvPr>
          <p:cNvSpPr/>
          <p:nvPr/>
        </p:nvSpPr>
        <p:spPr>
          <a:xfrm>
            <a:off x="262010" y="4289453"/>
            <a:ext cx="331853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포토존</a:t>
            </a:r>
            <a:r>
              <a:rPr lang="ko-KR" alt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안내 서비스 </a:t>
            </a:r>
            <a:r>
              <a:rPr lang="en-US" altLang="ko-KR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(AR, GPS)</a:t>
            </a:r>
            <a:endParaRPr lang="en-GB" altLang="ko-KR" sz="19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31D4D9E-135D-41CE-A18D-2E0694879F8B}"/>
              </a:ext>
            </a:extLst>
          </p:cNvPr>
          <p:cNvSpPr/>
          <p:nvPr/>
        </p:nvSpPr>
        <p:spPr>
          <a:xfrm>
            <a:off x="8279346" y="4766322"/>
            <a:ext cx="34914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DengXian" panose="02010600030101010101" pitchFamily="2" charset="-122"/>
                <a:ea typeface="DengXian" panose="02010600030101010101" pitchFamily="2" charset="-122"/>
              </a:rPr>
              <a:t>관광지 스탬프 수집 기능 </a:t>
            </a:r>
            <a:r>
              <a:rPr lang="en-US" altLang="ko-KR" sz="2000" dirty="0">
                <a:latin typeface="DengXian" panose="02010600030101010101" pitchFamily="2" charset="-122"/>
                <a:ea typeface="DengXian" panose="02010600030101010101" pitchFamily="2" charset="-122"/>
              </a:rPr>
              <a:t>(AR, GPS)</a:t>
            </a: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FCEB3AA3-2E70-4FD5-B974-4CC28CDAD3B4}"/>
              </a:ext>
            </a:extLst>
          </p:cNvPr>
          <p:cNvSpPr/>
          <p:nvPr/>
        </p:nvSpPr>
        <p:spPr>
          <a:xfrm rot="5400000">
            <a:off x="7510102" y="3429793"/>
            <a:ext cx="179754" cy="15343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513D20A-6491-4341-861C-6D50B54944E4}"/>
              </a:ext>
            </a:extLst>
          </p:cNvPr>
          <p:cNvSpPr/>
          <p:nvPr/>
        </p:nvSpPr>
        <p:spPr>
          <a:xfrm>
            <a:off x="7805552" y="3328065"/>
            <a:ext cx="3012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앱 내장 자체 카메라</a:t>
            </a:r>
            <a:endParaRPr lang="en-GB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83B01-007F-41BD-8CE8-CA96092620A5}"/>
              </a:ext>
            </a:extLst>
          </p:cNvPr>
          <p:cNvSpPr txBox="1"/>
          <p:nvPr/>
        </p:nvSpPr>
        <p:spPr>
          <a:xfrm rot="1009721">
            <a:off x="5419943" y="3118401"/>
            <a:ext cx="156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Deep Learning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6D1EB6-5D23-4295-A114-2D708A781065}"/>
              </a:ext>
            </a:extLst>
          </p:cNvPr>
          <p:cNvSpPr txBox="1"/>
          <p:nvPr/>
        </p:nvSpPr>
        <p:spPr>
          <a:xfrm rot="20464373">
            <a:off x="5270729" y="3501967"/>
            <a:ext cx="173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빅데이터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3667F4-F7D3-422C-95E0-550A1133EEF0}"/>
              </a:ext>
            </a:extLst>
          </p:cNvPr>
          <p:cNvSpPr txBox="1"/>
          <p:nvPr/>
        </p:nvSpPr>
        <p:spPr>
          <a:xfrm rot="20576538">
            <a:off x="6030983" y="3776935"/>
            <a:ext cx="173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GPS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93FDA8-1D1D-4B8B-A12E-E661D4A2C369}"/>
              </a:ext>
            </a:extLst>
          </p:cNvPr>
          <p:cNvSpPr txBox="1"/>
          <p:nvPr/>
        </p:nvSpPr>
        <p:spPr>
          <a:xfrm rot="918137">
            <a:off x="5214472" y="4416241"/>
            <a:ext cx="173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증강현실 </a:t>
            </a:r>
            <a:r>
              <a:rPr lang="en-US" altLang="ko-KR" dirty="0">
                <a:solidFill>
                  <a:schemeClr val="bg1"/>
                </a:solidFill>
              </a:rPr>
              <a:t>(AR)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0B388E-F370-4DBC-B9E2-A25126251C79}"/>
              </a:ext>
            </a:extLst>
          </p:cNvPr>
          <p:cNvSpPr txBox="1"/>
          <p:nvPr/>
        </p:nvSpPr>
        <p:spPr>
          <a:xfrm rot="20832068">
            <a:off x="5134597" y="5063791"/>
            <a:ext cx="1945559" cy="36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Image Recognition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DA789B-EBEB-4924-B70F-E5FA121CC634}"/>
              </a:ext>
            </a:extLst>
          </p:cNvPr>
          <p:cNvSpPr txBox="1"/>
          <p:nvPr/>
        </p:nvSpPr>
        <p:spPr>
          <a:xfrm rot="819494">
            <a:off x="5778781" y="5629850"/>
            <a:ext cx="204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머신러닝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8" name="그림 27" descr="벡터그래픽이(가) 표시된 사진&#10;&#10;자동 생성된 설명">
            <a:extLst>
              <a:ext uri="{FF2B5EF4-FFF2-40B4-BE49-F238E27FC236}">
                <a16:creationId xmlns:a16="http://schemas.microsoft.com/office/drawing/2014/main" id="{FE0E3C03-8A85-4C07-A855-2E3C67AEAC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61" y="2134402"/>
            <a:ext cx="503272" cy="48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8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 animBg="1"/>
      <p:bldP spid="25" grpId="0" animBg="1"/>
      <p:bldP spid="26" grpId="0"/>
      <p:bldP spid="27" grpId="0"/>
      <p:bldP spid="31" grpId="0"/>
      <p:bldP spid="34" grpId="0"/>
      <p:bldP spid="33" grpId="0" animBg="1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643A6F-7C36-404D-AE0F-D292FBA3A027}"/>
              </a:ext>
            </a:extLst>
          </p:cNvPr>
          <p:cNvCxnSpPr>
            <a:cxnSpLocks/>
          </p:cNvCxnSpPr>
          <p:nvPr/>
        </p:nvCxnSpPr>
        <p:spPr>
          <a:xfrm>
            <a:off x="698493" y="471984"/>
            <a:ext cx="1900038" cy="0"/>
          </a:xfrm>
          <a:prstGeom prst="line">
            <a:avLst/>
          </a:prstGeom>
          <a:ln w="57150">
            <a:solidFill>
              <a:srgbClr val="1AB4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F6E199-53A3-4CDA-90BD-33A43D0279B3}"/>
              </a:ext>
            </a:extLst>
          </p:cNvPr>
          <p:cNvSpPr txBox="1"/>
          <p:nvPr/>
        </p:nvSpPr>
        <p:spPr>
          <a:xfrm>
            <a:off x="557813" y="381998"/>
            <a:ext cx="9559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rgbClr val="1AB49C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타겟층</a:t>
            </a:r>
            <a:endParaRPr lang="en-GB" sz="5400" b="1" dirty="0">
              <a:solidFill>
                <a:srgbClr val="1AB49C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003B9A-DA3F-4AC2-A9BE-852B465EDB0B}"/>
              </a:ext>
            </a:extLst>
          </p:cNvPr>
          <p:cNvSpPr/>
          <p:nvPr/>
        </p:nvSpPr>
        <p:spPr>
          <a:xfrm>
            <a:off x="557813" y="2440859"/>
            <a:ext cx="11125672" cy="2998474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ì¬íìì ëí ì´ë¯¸ì§ ê²ìê²°ê³¼">
            <a:extLst>
              <a:ext uri="{FF2B5EF4-FFF2-40B4-BE49-F238E27FC236}">
                <a16:creationId xmlns:a16="http://schemas.microsoft.com/office/drawing/2014/main" id="{8B1CCF31-D67C-465D-9B63-53684078E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054" y="1615996"/>
            <a:ext cx="4648199" cy="46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70">
            <a:extLst>
              <a:ext uri="{FF2B5EF4-FFF2-40B4-BE49-F238E27FC236}">
                <a16:creationId xmlns:a16="http://schemas.microsoft.com/office/drawing/2014/main" id="{1B5B4AF6-5C72-4B79-B8A6-C1A03EC7C99B}"/>
              </a:ext>
            </a:extLst>
          </p:cNvPr>
          <p:cNvSpPr txBox="1">
            <a:spLocks noChangeArrowheads="1"/>
          </p:cNvSpPr>
          <p:nvPr/>
        </p:nvSpPr>
        <p:spPr>
          <a:xfrm>
            <a:off x="5467622" y="3049082"/>
            <a:ext cx="6072027" cy="2005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b="1" dirty="0">
                <a:solidFill>
                  <a:srgbClr val="FFFFFF"/>
                </a:solidFill>
              </a:rPr>
              <a:t>국내여행자</a:t>
            </a:r>
            <a:endParaRPr lang="en-US" altLang="ko-KR" b="1" dirty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rgbClr val="FFFFFF"/>
                </a:solidFill>
              </a:rPr>
              <a:t>+</a:t>
            </a:r>
          </a:p>
          <a:p>
            <a:pPr algn="ctr">
              <a:defRPr/>
            </a:pPr>
            <a:r>
              <a:rPr lang="ko-KR" altLang="en-US" b="1" dirty="0">
                <a:solidFill>
                  <a:srgbClr val="FFFFFF"/>
                </a:solidFill>
              </a:rPr>
              <a:t>해외여행자</a:t>
            </a:r>
            <a:endParaRPr lang="es-ES" b="1" dirty="0">
              <a:solidFill>
                <a:srgbClr val="FFFFFF"/>
              </a:solidFill>
            </a:endParaRPr>
          </a:p>
        </p:txBody>
      </p:sp>
      <p:pic>
        <p:nvPicPr>
          <p:cNvPr id="8" name="Picture 2" descr="ì¬íìì ëí ì´ë¯¸ì§ ê²ìê²°ê³¼">
            <a:extLst>
              <a:ext uri="{FF2B5EF4-FFF2-40B4-BE49-F238E27FC236}">
                <a16:creationId xmlns:a16="http://schemas.microsoft.com/office/drawing/2014/main" id="{A1145F35-503B-4E66-A0F8-1E247287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054" y="1667367"/>
            <a:ext cx="4648199" cy="46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36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643A6F-7C36-404D-AE0F-D292FBA3A027}"/>
              </a:ext>
            </a:extLst>
          </p:cNvPr>
          <p:cNvCxnSpPr>
            <a:cxnSpLocks/>
          </p:cNvCxnSpPr>
          <p:nvPr/>
        </p:nvCxnSpPr>
        <p:spPr>
          <a:xfrm>
            <a:off x="698493" y="471984"/>
            <a:ext cx="1900038" cy="0"/>
          </a:xfrm>
          <a:prstGeom prst="line">
            <a:avLst/>
          </a:prstGeom>
          <a:ln w="57150">
            <a:solidFill>
              <a:srgbClr val="1AB4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F6E199-53A3-4CDA-90BD-33A43D0279B3}"/>
              </a:ext>
            </a:extLst>
          </p:cNvPr>
          <p:cNvSpPr txBox="1"/>
          <p:nvPr/>
        </p:nvSpPr>
        <p:spPr>
          <a:xfrm>
            <a:off x="557813" y="433368"/>
            <a:ext cx="9559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rgbClr val="1AB49C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앱을 선택하게 된 이유</a:t>
            </a:r>
            <a:endParaRPr lang="en-GB" sz="5400" b="1" dirty="0">
              <a:solidFill>
                <a:srgbClr val="1AB49C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003B9A-DA3F-4AC2-A9BE-852B465EDB0B}"/>
              </a:ext>
            </a:extLst>
          </p:cNvPr>
          <p:cNvSpPr/>
          <p:nvPr/>
        </p:nvSpPr>
        <p:spPr>
          <a:xfrm>
            <a:off x="557813" y="2440859"/>
            <a:ext cx="11125672" cy="2998474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078" name="Picture 6" descr="ìê° ì¤ë£¨ì£ì ëí ì´ë¯¸ì§ ê²ìê²°ê³¼">
            <a:extLst>
              <a:ext uri="{FF2B5EF4-FFF2-40B4-BE49-F238E27FC236}">
                <a16:creationId xmlns:a16="http://schemas.microsoft.com/office/drawing/2014/main" id="{592DA688-4C3F-4070-ABCD-ED09FD5B5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71" y="3429000"/>
            <a:ext cx="3786088" cy="27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1BC81E-1B41-42AA-874D-D7DDB7ED6FE7}"/>
              </a:ext>
            </a:extLst>
          </p:cNvPr>
          <p:cNvSpPr txBox="1"/>
          <p:nvPr/>
        </p:nvSpPr>
        <p:spPr>
          <a:xfrm>
            <a:off x="5337603" y="2825394"/>
            <a:ext cx="418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한국인이 많이 가지고 있는 흥미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18B311-29E0-4116-B13F-060709399F4B}"/>
              </a:ext>
            </a:extLst>
          </p:cNvPr>
          <p:cNvSpPr txBox="1"/>
          <p:nvPr/>
        </p:nvSpPr>
        <p:spPr>
          <a:xfrm>
            <a:off x="5337603" y="4597381"/>
            <a:ext cx="418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그 활동을 하는데 있어 도울 방법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E7D2B1-C7AA-4B99-AA44-3A7A4FA16B6D}"/>
              </a:ext>
            </a:extLst>
          </p:cNvPr>
          <p:cNvSpPr txBox="1"/>
          <p:nvPr/>
        </p:nvSpPr>
        <p:spPr>
          <a:xfrm>
            <a:off x="5337603" y="3711387"/>
            <a:ext cx="418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그 흥미를 하는 과정에서 하는 활동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C1B55E-2A83-4F43-BCFA-E1C58EA44B0F}"/>
              </a:ext>
            </a:extLst>
          </p:cNvPr>
          <p:cNvSpPr txBox="1"/>
          <p:nvPr/>
        </p:nvSpPr>
        <p:spPr>
          <a:xfrm>
            <a:off x="9664620" y="2866010"/>
            <a:ext cx="144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여행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809445-AE19-4910-94F0-D681FC94E794}"/>
              </a:ext>
            </a:extLst>
          </p:cNvPr>
          <p:cNvSpPr txBox="1"/>
          <p:nvPr/>
        </p:nvSpPr>
        <p:spPr>
          <a:xfrm>
            <a:off x="9664620" y="3711387"/>
            <a:ext cx="144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사진 찍기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635B71-32A5-456A-B682-DEA9E4EC97A9}"/>
              </a:ext>
            </a:extLst>
          </p:cNvPr>
          <p:cNvSpPr txBox="1"/>
          <p:nvPr/>
        </p:nvSpPr>
        <p:spPr>
          <a:xfrm>
            <a:off x="9664620" y="4593956"/>
            <a:ext cx="144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FF00"/>
                </a:solidFill>
              </a:rPr>
              <a:t>포토존</a:t>
            </a:r>
            <a:r>
              <a:rPr lang="ko-KR" altLang="en-US" dirty="0">
                <a:solidFill>
                  <a:srgbClr val="FFFF00"/>
                </a:solidFill>
              </a:rPr>
              <a:t> 안내</a:t>
            </a:r>
          </a:p>
        </p:txBody>
      </p:sp>
    </p:spTree>
    <p:extLst>
      <p:ext uri="{BB962C8B-B14F-4D97-AF65-F5344CB8AC3E}">
        <p14:creationId xmlns:p14="http://schemas.microsoft.com/office/powerpoint/2010/main" val="163479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3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643A6F-7C36-404D-AE0F-D292FBA3A027}"/>
              </a:ext>
            </a:extLst>
          </p:cNvPr>
          <p:cNvCxnSpPr>
            <a:cxnSpLocks/>
          </p:cNvCxnSpPr>
          <p:nvPr/>
        </p:nvCxnSpPr>
        <p:spPr>
          <a:xfrm>
            <a:off x="698493" y="471984"/>
            <a:ext cx="1900038" cy="0"/>
          </a:xfrm>
          <a:prstGeom prst="line">
            <a:avLst/>
          </a:prstGeom>
          <a:ln w="57150">
            <a:solidFill>
              <a:srgbClr val="1AB4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F6E199-53A3-4CDA-90BD-33A43D0279B3}"/>
              </a:ext>
            </a:extLst>
          </p:cNvPr>
          <p:cNvSpPr txBox="1"/>
          <p:nvPr/>
        </p:nvSpPr>
        <p:spPr>
          <a:xfrm>
            <a:off x="557813" y="433368"/>
            <a:ext cx="9559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rgbClr val="1AB49C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앱을 선택하게 된 이유</a:t>
            </a:r>
            <a:endParaRPr lang="en-GB" sz="5400" b="1" dirty="0">
              <a:solidFill>
                <a:srgbClr val="1AB49C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003B9A-DA3F-4AC2-A9BE-852B465EDB0B}"/>
              </a:ext>
            </a:extLst>
          </p:cNvPr>
          <p:cNvSpPr/>
          <p:nvPr/>
        </p:nvSpPr>
        <p:spPr>
          <a:xfrm>
            <a:off x="698493" y="5594790"/>
            <a:ext cx="11125672" cy="923330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DF35CC-FA6F-4510-8A45-63E3BF215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93" y="3037689"/>
            <a:ext cx="2535395" cy="19344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7BC8B7-FCBC-4078-83C9-79B4D7235F74}"/>
              </a:ext>
            </a:extLst>
          </p:cNvPr>
          <p:cNvSpPr txBox="1"/>
          <p:nvPr/>
        </p:nvSpPr>
        <p:spPr>
          <a:xfrm>
            <a:off x="589617" y="4971596"/>
            <a:ext cx="1859623" cy="29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출처</a:t>
            </a:r>
            <a:r>
              <a:rPr lang="en-US" altLang="ko-KR" sz="1300" dirty="0"/>
              <a:t>: </a:t>
            </a:r>
            <a:r>
              <a:rPr lang="ko-KR" altLang="en-US" sz="1300" dirty="0"/>
              <a:t>한국경제 </a:t>
            </a:r>
            <a:r>
              <a:rPr lang="en-US" altLang="ko-KR" sz="1300" dirty="0"/>
              <a:t>(2017)</a:t>
            </a:r>
            <a:endParaRPr lang="ko-KR" altLang="en-US" sz="13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14B4EAD-48B0-4E24-B93F-54CEC5778A5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888" y="1416338"/>
            <a:ext cx="4007104" cy="3190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E8EAF98-4AD8-4596-B2C5-A77964F5F07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027" y="1314469"/>
            <a:ext cx="4486138" cy="3338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0DEC88-DCE9-41AD-9663-991AD0205C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30" y="4735796"/>
            <a:ext cx="6043287" cy="5602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F815C1-51AE-46EA-B516-FACA188F4163}"/>
              </a:ext>
            </a:extLst>
          </p:cNvPr>
          <p:cNvSpPr txBox="1"/>
          <p:nvPr/>
        </p:nvSpPr>
        <p:spPr>
          <a:xfrm>
            <a:off x="4513630" y="5219666"/>
            <a:ext cx="27433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매일경제 </a:t>
            </a:r>
            <a:r>
              <a:rPr lang="en-US" altLang="ko-KR" sz="1300" dirty="0"/>
              <a:t>(2019)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87916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643A6F-7C36-404D-AE0F-D292FBA3A027}"/>
              </a:ext>
            </a:extLst>
          </p:cNvPr>
          <p:cNvCxnSpPr>
            <a:cxnSpLocks/>
          </p:cNvCxnSpPr>
          <p:nvPr/>
        </p:nvCxnSpPr>
        <p:spPr>
          <a:xfrm>
            <a:off x="698493" y="471984"/>
            <a:ext cx="1900038" cy="0"/>
          </a:xfrm>
          <a:prstGeom prst="line">
            <a:avLst/>
          </a:prstGeom>
          <a:ln w="57150">
            <a:solidFill>
              <a:srgbClr val="1AB4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F6E199-53A3-4CDA-90BD-33A43D0279B3}"/>
              </a:ext>
            </a:extLst>
          </p:cNvPr>
          <p:cNvSpPr txBox="1"/>
          <p:nvPr/>
        </p:nvSpPr>
        <p:spPr>
          <a:xfrm>
            <a:off x="557813" y="381997"/>
            <a:ext cx="9559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rgbClr val="1AB49C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앱을 선택하게 된 이유</a:t>
            </a:r>
            <a:endParaRPr lang="en-GB" sz="5400" b="1" dirty="0">
              <a:solidFill>
                <a:srgbClr val="1AB49C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003B9A-DA3F-4AC2-A9BE-852B465EDB0B}"/>
              </a:ext>
            </a:extLst>
          </p:cNvPr>
          <p:cNvSpPr/>
          <p:nvPr/>
        </p:nvSpPr>
        <p:spPr>
          <a:xfrm>
            <a:off x="698493" y="5594790"/>
            <a:ext cx="11125672" cy="923330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그림 8" descr="EMB000017306011">
            <a:extLst>
              <a:ext uri="{FF2B5EF4-FFF2-40B4-BE49-F238E27FC236}">
                <a16:creationId xmlns:a16="http://schemas.microsoft.com/office/drawing/2014/main" id="{B03D8CBD-74BB-417C-B410-940D63C2A3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13" y="1835604"/>
            <a:ext cx="4447488" cy="3186792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78E827-80C3-4855-8B4A-2320216F316C}"/>
              </a:ext>
            </a:extLst>
          </p:cNvPr>
          <p:cNvSpPr txBox="1"/>
          <p:nvPr/>
        </p:nvSpPr>
        <p:spPr>
          <a:xfrm>
            <a:off x="4923976" y="1835604"/>
            <a:ext cx="2113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‘</a:t>
            </a:r>
            <a:r>
              <a:rPr lang="ko-KR" altLang="en-US" sz="1600" dirty="0"/>
              <a:t>볼거리 제공</a:t>
            </a:r>
            <a:r>
              <a:rPr lang="en-US" altLang="ko-KR" sz="1600" dirty="0"/>
              <a:t>’</a:t>
            </a:r>
            <a:r>
              <a:rPr lang="ko-KR" altLang="en-US" sz="1600" dirty="0"/>
              <a:t>이 여행 </a:t>
            </a:r>
            <a:r>
              <a:rPr lang="ko-KR" altLang="en-US" sz="1600" dirty="0" err="1"/>
              <a:t>방문지</a:t>
            </a:r>
            <a:r>
              <a:rPr lang="ko-KR" altLang="en-US" sz="1600" dirty="0"/>
              <a:t> 선택 이유 </a:t>
            </a:r>
            <a:r>
              <a:rPr lang="en-US" altLang="ko-KR" sz="1600" dirty="0"/>
              <a:t>‘</a:t>
            </a:r>
            <a:r>
              <a:rPr lang="ko-KR" altLang="en-US" sz="1600" dirty="0"/>
              <a:t>여행지 지명도</a:t>
            </a:r>
            <a:r>
              <a:rPr lang="en-US" altLang="ko-KR" sz="1600" dirty="0"/>
              <a:t>’ </a:t>
            </a:r>
            <a:r>
              <a:rPr lang="ko-KR" altLang="en-US" sz="1600" dirty="0"/>
              <a:t>와 같이 공동 </a:t>
            </a:r>
            <a:r>
              <a:rPr lang="en-US" altLang="ko-KR" sz="1600" dirty="0"/>
              <a:t>1</a:t>
            </a:r>
            <a:r>
              <a:rPr lang="ko-KR" altLang="en-US" sz="1600" dirty="0"/>
              <a:t>위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AF2A49-6CB9-4552-9DD6-25397BB25E4D}"/>
              </a:ext>
            </a:extLst>
          </p:cNvPr>
          <p:cNvSpPr txBox="1"/>
          <p:nvPr/>
        </p:nvSpPr>
        <p:spPr>
          <a:xfrm>
            <a:off x="4923974" y="4221217"/>
            <a:ext cx="211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볼거리 사진 남기는 중요성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DA3C332-3BFB-4D63-AF34-7509128234F2}"/>
              </a:ext>
            </a:extLst>
          </p:cNvPr>
          <p:cNvCxnSpPr>
            <a:cxnSpLocks/>
          </p:cNvCxnSpPr>
          <p:nvPr/>
        </p:nvCxnSpPr>
        <p:spPr>
          <a:xfrm>
            <a:off x="5935979" y="3012897"/>
            <a:ext cx="0" cy="83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279A3F94-659D-4DDD-B2CC-CCD839DAA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032" y="1835604"/>
            <a:ext cx="4684133" cy="1384701"/>
          </a:xfrm>
          <a:prstGeom prst="rect">
            <a:avLst/>
          </a:prstGeom>
        </p:spPr>
      </p:pic>
      <p:pic>
        <p:nvPicPr>
          <p:cNvPr id="21" name="그림 20" descr="스크린샷, 벽이(가) 표시된 사진&#10;&#10;자동 생성된 설명">
            <a:extLst>
              <a:ext uri="{FF2B5EF4-FFF2-40B4-BE49-F238E27FC236}">
                <a16:creationId xmlns:a16="http://schemas.microsoft.com/office/drawing/2014/main" id="{B8110315-176C-4D65-96AF-321AB15F47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519" y="3656164"/>
            <a:ext cx="4700097" cy="13662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278F2BE-E939-4BD8-8555-56228BDE0D0D}"/>
              </a:ext>
            </a:extLst>
          </p:cNvPr>
          <p:cNvSpPr txBox="1"/>
          <p:nvPr/>
        </p:nvSpPr>
        <p:spPr>
          <a:xfrm>
            <a:off x="8537825" y="1346423"/>
            <a:ext cx="2301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응답 수 </a:t>
            </a:r>
            <a:r>
              <a:rPr lang="en-US" altLang="ko-KR" sz="1600" dirty="0"/>
              <a:t>131</a:t>
            </a:r>
            <a:r>
              <a:rPr lang="ko-KR" altLang="en-US" sz="1600" dirty="0"/>
              <a:t>명 설문지</a:t>
            </a:r>
          </a:p>
        </p:txBody>
      </p:sp>
    </p:spTree>
    <p:extLst>
      <p:ext uri="{BB962C8B-B14F-4D97-AF65-F5344CB8AC3E}">
        <p14:creationId xmlns:p14="http://schemas.microsoft.com/office/powerpoint/2010/main" val="424051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4167DE-51AE-4F1A-B160-0D44C3961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0" b="91386" l="9910" r="89961">
                        <a14:foregroundMark x1="29086" y1="32167" x2="29086" y2="32167"/>
                        <a14:foregroundMark x1="52896" y1="20996" x2="52896" y2="20996"/>
                        <a14:foregroundMark x1="79794" y1="34186" x2="79794" y2="34186"/>
                        <a14:foregroundMark x1="58687" y1="30417" x2="58687" y2="30417"/>
                        <a14:foregroundMark x1="54698" y1="30552" x2="54698" y2="30552"/>
                        <a14:foregroundMark x1="79665" y1="57604" x2="79665" y2="57604"/>
                        <a14:foregroundMark x1="27413" y1="52355" x2="27413" y2="52355"/>
                        <a14:foregroundMark x1="25869" y1="86003" x2="25869" y2="86003"/>
                        <a14:foregroundMark x1="89961" y1="86810" x2="89961" y2="86810"/>
                        <a14:foregroundMark x1="59331" y1="91386" x2="59331" y2="913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44589" y="1744608"/>
            <a:ext cx="4848828" cy="463665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643A6F-7C36-404D-AE0F-D292FBA3A027}"/>
              </a:ext>
            </a:extLst>
          </p:cNvPr>
          <p:cNvCxnSpPr>
            <a:cxnSpLocks/>
          </p:cNvCxnSpPr>
          <p:nvPr/>
        </p:nvCxnSpPr>
        <p:spPr>
          <a:xfrm>
            <a:off x="698493" y="471984"/>
            <a:ext cx="1900038" cy="0"/>
          </a:xfrm>
          <a:prstGeom prst="line">
            <a:avLst/>
          </a:prstGeom>
          <a:ln w="57150">
            <a:solidFill>
              <a:srgbClr val="1AB4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F6E199-53A3-4CDA-90BD-33A43D0279B3}"/>
              </a:ext>
            </a:extLst>
          </p:cNvPr>
          <p:cNvSpPr txBox="1"/>
          <p:nvPr/>
        </p:nvSpPr>
        <p:spPr>
          <a:xfrm>
            <a:off x="557813" y="433368"/>
            <a:ext cx="6386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우리 앱만의 </a:t>
            </a:r>
            <a:endParaRPr lang="en-US" altLang="ko-KR" sz="5400" b="1" dirty="0">
              <a:solidFill>
                <a:schemeClr val="tx1">
                  <a:lumMod val="75000"/>
                  <a:lumOff val="2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ko-KR" altLang="en-US" sz="5400" b="1" dirty="0">
                <a:solidFill>
                  <a:srgbClr val="1AB49C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특징</a:t>
            </a:r>
            <a:endParaRPr lang="en-GB" sz="5400" b="1" dirty="0">
              <a:solidFill>
                <a:srgbClr val="1AB49C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003B9A-DA3F-4AC2-A9BE-852B465EDB0B}"/>
              </a:ext>
            </a:extLst>
          </p:cNvPr>
          <p:cNvSpPr/>
          <p:nvPr/>
        </p:nvSpPr>
        <p:spPr>
          <a:xfrm>
            <a:off x="692891" y="2455639"/>
            <a:ext cx="6293257" cy="1694330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BDB3BB-9326-4BE7-BB1C-74339B0E13DD}"/>
              </a:ext>
            </a:extLst>
          </p:cNvPr>
          <p:cNvSpPr/>
          <p:nvPr/>
        </p:nvSpPr>
        <p:spPr>
          <a:xfrm>
            <a:off x="660370" y="2753246"/>
            <a:ext cx="629325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500" b="1" dirty="0">
                <a:solidFill>
                  <a:srgbClr val="F9F9F9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OUR UNIQUE SELLING POINT (USP)</a:t>
            </a:r>
            <a:endParaRPr lang="en-GB" sz="2500" b="1" dirty="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6ADB4F92-DB9C-4515-9BF9-215D7842849C}"/>
              </a:ext>
            </a:extLst>
          </p:cNvPr>
          <p:cNvSpPr/>
          <p:nvPr/>
        </p:nvSpPr>
        <p:spPr>
          <a:xfrm rot="5400000">
            <a:off x="816500" y="4768496"/>
            <a:ext cx="179754" cy="15343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1F108208-026A-46DD-BEE8-495371FDA5C9}"/>
              </a:ext>
            </a:extLst>
          </p:cNvPr>
          <p:cNvSpPr/>
          <p:nvPr/>
        </p:nvSpPr>
        <p:spPr>
          <a:xfrm rot="5400000">
            <a:off x="820408" y="5632095"/>
            <a:ext cx="179754" cy="153437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6FAEAF-4854-464D-9FEB-1F0CDB46BB22}"/>
              </a:ext>
            </a:extLst>
          </p:cNvPr>
          <p:cNvSpPr txBox="1"/>
          <p:nvPr/>
        </p:nvSpPr>
        <p:spPr>
          <a:xfrm>
            <a:off x="692890" y="3429000"/>
            <a:ext cx="6228218" cy="37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세계 최초</a:t>
            </a:r>
            <a:r>
              <a:rPr lang="en-US" altLang="ko-KR" dirty="0"/>
              <a:t> </a:t>
            </a:r>
            <a:r>
              <a:rPr lang="ko-KR" altLang="en-US" dirty="0"/>
              <a:t>관광지 </a:t>
            </a:r>
            <a:r>
              <a:rPr lang="ko-KR" altLang="en-US" dirty="0" err="1"/>
              <a:t>포토존</a:t>
            </a:r>
            <a:r>
              <a:rPr lang="ko-KR" altLang="en-US" dirty="0"/>
              <a:t> 안내 서비스 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E54CD-DECA-4A7D-BA74-13FBE6D8853A}"/>
              </a:ext>
            </a:extLst>
          </p:cNvPr>
          <p:cNvSpPr txBox="1"/>
          <p:nvPr/>
        </p:nvSpPr>
        <p:spPr>
          <a:xfrm>
            <a:off x="1126067" y="552414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국내 </a:t>
            </a:r>
            <a:r>
              <a:rPr lang="ko-KR" altLang="en-US"/>
              <a:t>및 해외 관광지 </a:t>
            </a:r>
            <a:r>
              <a:rPr lang="ko-KR" altLang="en-US" dirty="0" err="1"/>
              <a:t>스템프</a:t>
            </a:r>
            <a:r>
              <a:rPr lang="ko-KR" altLang="en-US" dirty="0"/>
              <a:t> 수집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144586-B290-4D76-9348-8EC468B8F815}"/>
              </a:ext>
            </a:extLst>
          </p:cNvPr>
          <p:cNvSpPr txBox="1"/>
          <p:nvPr/>
        </p:nvSpPr>
        <p:spPr>
          <a:xfrm>
            <a:off x="1126067" y="469565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앱 공식 자체 카메라 </a:t>
            </a:r>
            <a:r>
              <a:rPr lang="en-US" altLang="ko-KR" dirty="0"/>
              <a:t>&amp; SNS </a:t>
            </a:r>
            <a:r>
              <a:rPr lang="ko-KR" altLang="en-US" dirty="0"/>
              <a:t>계정</a:t>
            </a:r>
          </a:p>
        </p:txBody>
      </p:sp>
    </p:spTree>
    <p:extLst>
      <p:ext uri="{BB962C8B-B14F-4D97-AF65-F5344CB8AC3E}">
        <p14:creationId xmlns:p14="http://schemas.microsoft.com/office/powerpoint/2010/main" val="288387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2" grpId="0"/>
      <p:bldP spid="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B45783D-94EB-444F-8479-62E15B978552}"/>
              </a:ext>
            </a:extLst>
          </p:cNvPr>
          <p:cNvCxnSpPr>
            <a:cxnSpLocks/>
          </p:cNvCxnSpPr>
          <p:nvPr/>
        </p:nvCxnSpPr>
        <p:spPr>
          <a:xfrm>
            <a:off x="698493" y="471984"/>
            <a:ext cx="1900038" cy="0"/>
          </a:xfrm>
          <a:prstGeom prst="line">
            <a:avLst/>
          </a:prstGeom>
          <a:ln w="57150">
            <a:solidFill>
              <a:srgbClr val="1AB4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91BB3F-5D7A-4F46-B353-BDE2C7063EEE}"/>
              </a:ext>
            </a:extLst>
          </p:cNvPr>
          <p:cNvSpPr txBox="1"/>
          <p:nvPr/>
        </p:nvSpPr>
        <p:spPr>
          <a:xfrm>
            <a:off x="557813" y="433368"/>
            <a:ext cx="6386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err="1">
                <a:solidFill>
                  <a:srgbClr val="1AB49C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유사앱</a:t>
            </a:r>
            <a:r>
              <a:rPr lang="ko-KR" altLang="en-US" sz="5400" b="1" dirty="0">
                <a:solidFill>
                  <a:srgbClr val="1AB49C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비교</a:t>
            </a:r>
            <a:endParaRPr lang="en-US" altLang="ko-KR" sz="5400" b="1" dirty="0">
              <a:solidFill>
                <a:srgbClr val="1AB49C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A3A04D-4ACB-43AB-900E-A95F7684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18" y="1756277"/>
            <a:ext cx="2301561" cy="2360574"/>
          </a:xfrm>
          <a:prstGeom prst="rect">
            <a:avLst/>
          </a:prstGeom>
        </p:spPr>
      </p:pic>
      <p:pic>
        <p:nvPicPr>
          <p:cNvPr id="9" name="그림 8" descr="클립아트이(가) 표시된 사진&#10;&#10;자동 생성된 설명">
            <a:extLst>
              <a:ext uri="{FF2B5EF4-FFF2-40B4-BE49-F238E27FC236}">
                <a16:creationId xmlns:a16="http://schemas.microsoft.com/office/drawing/2014/main" id="{C80E7697-98CF-48C8-A7EE-534B29461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158" y="1763450"/>
            <a:ext cx="2415154" cy="23605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7A763E-1339-4D57-8B56-55AEA3C1A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963" y="1804589"/>
            <a:ext cx="2368037" cy="235214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1D0D0C-1E03-44B4-9BCD-B3BA4413578D}"/>
              </a:ext>
            </a:extLst>
          </p:cNvPr>
          <p:cNvSpPr/>
          <p:nvPr/>
        </p:nvSpPr>
        <p:spPr>
          <a:xfrm>
            <a:off x="688218" y="4941013"/>
            <a:ext cx="10989873" cy="1410968"/>
          </a:xfrm>
          <a:prstGeom prst="rect">
            <a:avLst/>
          </a:prstGeom>
          <a:solidFill>
            <a:srgbClr val="1AB4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36385-044F-441B-9259-4E12265E65EA}"/>
              </a:ext>
            </a:extLst>
          </p:cNvPr>
          <p:cNvSpPr txBox="1"/>
          <p:nvPr/>
        </p:nvSpPr>
        <p:spPr>
          <a:xfrm>
            <a:off x="688218" y="5077110"/>
            <a:ext cx="274494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/>
              <a:t>AR</a:t>
            </a:r>
            <a:r>
              <a:rPr lang="ko-KR" altLang="en-US" sz="1700" dirty="0"/>
              <a:t>로 현위치에서 목적지 방향과 거리 제공</a:t>
            </a:r>
            <a:endParaRPr lang="en-US" altLang="ko-K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/>
              <a:t>내비게이션 기능 </a:t>
            </a:r>
            <a:r>
              <a:rPr lang="en-US" altLang="ko-KR" sz="1700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299879-8F0C-45E6-8C08-B57BA32F7132}"/>
              </a:ext>
            </a:extLst>
          </p:cNvPr>
          <p:cNvSpPr txBox="1"/>
          <p:nvPr/>
        </p:nvSpPr>
        <p:spPr>
          <a:xfrm>
            <a:off x="698492" y="4116851"/>
            <a:ext cx="2500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1AB49C"/>
                </a:solidFill>
              </a:rPr>
              <a:t>Augmented Reality Map</a:t>
            </a:r>
          </a:p>
          <a:p>
            <a:endParaRPr lang="ko-KR" altLang="en-US" b="1" dirty="0">
              <a:solidFill>
                <a:srgbClr val="1AB49C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DB225-B6A7-45D5-8CD1-5AB1D4933BBC}"/>
              </a:ext>
            </a:extLst>
          </p:cNvPr>
          <p:cNvSpPr txBox="1"/>
          <p:nvPr/>
        </p:nvSpPr>
        <p:spPr>
          <a:xfrm>
            <a:off x="3494962" y="4101778"/>
            <a:ext cx="25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1AB49C"/>
                </a:solidFill>
              </a:rPr>
              <a:t>ViewRanger</a:t>
            </a:r>
            <a:endParaRPr lang="ko-KR" altLang="en-US" b="1" dirty="0">
              <a:solidFill>
                <a:srgbClr val="1AB49C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8AA2F-EFCF-43F1-8A3E-04A24A6117E9}"/>
              </a:ext>
            </a:extLst>
          </p:cNvPr>
          <p:cNvSpPr txBox="1"/>
          <p:nvPr/>
        </p:nvSpPr>
        <p:spPr>
          <a:xfrm>
            <a:off x="6175384" y="4162787"/>
            <a:ext cx="28749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b="1" dirty="0">
                <a:solidFill>
                  <a:srgbClr val="1AB49C"/>
                </a:solidFill>
              </a:rPr>
              <a:t>SOVS</a:t>
            </a:r>
            <a:endParaRPr lang="ko-KR" altLang="en-US" sz="1700" b="1" dirty="0">
              <a:solidFill>
                <a:srgbClr val="1AB49C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F97BED-82F2-46E3-9541-DF30AA86BA99}"/>
              </a:ext>
            </a:extLst>
          </p:cNvPr>
          <p:cNvSpPr txBox="1"/>
          <p:nvPr/>
        </p:nvSpPr>
        <p:spPr>
          <a:xfrm>
            <a:off x="9050326" y="4068232"/>
            <a:ext cx="25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1AB49C"/>
                </a:solidFill>
              </a:rPr>
              <a:t>스탬프 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34D0A7-3BAB-4852-8200-5E693284AE75}"/>
              </a:ext>
            </a:extLst>
          </p:cNvPr>
          <p:cNvSpPr txBox="1"/>
          <p:nvPr/>
        </p:nvSpPr>
        <p:spPr>
          <a:xfrm>
            <a:off x="3370084" y="5077109"/>
            <a:ext cx="274494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/>
              <a:t>풍경 인식해 </a:t>
            </a:r>
            <a:r>
              <a:rPr lang="en-US" altLang="ko-KR" sz="1700" dirty="0"/>
              <a:t>AR</a:t>
            </a:r>
            <a:r>
              <a:rPr lang="ko-KR" altLang="en-US" sz="1700" dirty="0"/>
              <a:t>로 정보 제공</a:t>
            </a:r>
            <a:endParaRPr lang="en-US" altLang="ko-K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/>
              <a:t>경로 추천</a:t>
            </a:r>
            <a:endParaRPr lang="en-US" altLang="ko-K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/>
              <a:t>여행 친구와 공유 가능</a:t>
            </a:r>
            <a:endParaRPr lang="en-US" altLang="ko-KR" sz="17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BE381-156B-4B85-90A3-4D567058D1FE}"/>
              </a:ext>
            </a:extLst>
          </p:cNvPr>
          <p:cNvSpPr txBox="1"/>
          <p:nvPr/>
        </p:nvSpPr>
        <p:spPr>
          <a:xfrm>
            <a:off x="6111237" y="5025738"/>
            <a:ext cx="27449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/>
              <a:t>실루엣으로 내가 원하는 인물구</a:t>
            </a:r>
            <a:r>
              <a:rPr lang="ko-KR" altLang="en-US" sz="1600" dirty="0"/>
              <a:t>도</a:t>
            </a:r>
            <a:r>
              <a:rPr lang="ko-KR" altLang="ko-KR" sz="1600" dirty="0"/>
              <a:t> 표현</a:t>
            </a:r>
            <a:r>
              <a:rPr lang="en-US" altLang="ko-KR" sz="1600" dirty="0"/>
              <a:t> (2</a:t>
            </a:r>
            <a:r>
              <a:rPr lang="ko-KR" altLang="en-US" sz="1600" dirty="0"/>
              <a:t>인 이상 </a:t>
            </a:r>
            <a:r>
              <a:rPr lang="en-US" altLang="ko-KR" sz="1600" dirty="0"/>
              <a:t>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600" dirty="0"/>
              <a:t>카메라</a:t>
            </a:r>
            <a:r>
              <a:rPr lang="en-US" altLang="ko-KR" sz="1600" dirty="0"/>
              <a:t> </a:t>
            </a:r>
            <a:r>
              <a:rPr lang="ko-KR" altLang="ko-KR" sz="1600" dirty="0"/>
              <a:t>앱 기능</a:t>
            </a:r>
            <a:r>
              <a:rPr lang="en-US" altLang="ko-KR" sz="1600" dirty="0"/>
              <a:t> (</a:t>
            </a:r>
            <a:r>
              <a:rPr lang="ko-KR" altLang="en-US" sz="1600" dirty="0"/>
              <a:t>셀카 포즈 </a:t>
            </a:r>
            <a:r>
              <a:rPr lang="en-US" altLang="ko-KR" sz="1600" dirty="0"/>
              <a:t>X)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6C9A9D-C203-4B20-B95E-0B70C6130255}"/>
              </a:ext>
            </a:extLst>
          </p:cNvPr>
          <p:cNvSpPr txBox="1"/>
          <p:nvPr/>
        </p:nvSpPr>
        <p:spPr>
          <a:xfrm>
            <a:off x="9012980" y="5066494"/>
            <a:ext cx="274494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dirty="0"/>
              <a:t>AR</a:t>
            </a:r>
            <a:r>
              <a:rPr lang="ko-KR" altLang="en-US" sz="1700" dirty="0"/>
              <a:t>을 이용한 여행지별 스탬프 수집</a:t>
            </a:r>
            <a:endParaRPr lang="en-US" altLang="ko-K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/>
              <a:t>지역별</a:t>
            </a:r>
            <a:r>
              <a:rPr lang="en-US" altLang="ko-KR" sz="1700" dirty="0"/>
              <a:t>, </a:t>
            </a:r>
            <a:r>
              <a:rPr lang="ko-KR" altLang="en-US" sz="1700" dirty="0"/>
              <a:t>관광지별 미션과 그에 대한 보상</a:t>
            </a:r>
            <a:endParaRPr lang="en-US" altLang="ko-KR" sz="17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C5B00B1-197F-446D-9FC4-24108E017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84" y="1812264"/>
            <a:ext cx="2298818" cy="227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5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478</Words>
  <Application>Microsoft Office PowerPoint</Application>
  <PresentationFormat>와이드스크린</PresentationFormat>
  <Paragraphs>82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Calibri Light</vt:lpstr>
      <vt:lpstr>Arial</vt:lpstr>
      <vt:lpstr>DengXian</vt:lpstr>
      <vt:lpstr>Calibri</vt:lpstr>
      <vt:lpstr>Office 테마</vt:lpstr>
      <vt:lpstr>PhotUP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참고문헌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WY Thea</dc:creator>
  <cp:lastModifiedBy>이민재</cp:lastModifiedBy>
  <cp:revision>121</cp:revision>
  <dcterms:created xsi:type="dcterms:W3CDTF">2018-05-24T05:41:41Z</dcterms:created>
  <dcterms:modified xsi:type="dcterms:W3CDTF">2019-08-09T08:04:17Z</dcterms:modified>
</cp:coreProperties>
</file>