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5" r:id="rId3"/>
    <p:sldId id="266" r:id="rId4"/>
    <p:sldId id="267" r:id="rId5"/>
    <p:sldId id="271" r:id="rId6"/>
    <p:sldId id="270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49C"/>
    <a:srgbClr val="FFFFFF"/>
    <a:srgbClr val="F9F9F9"/>
    <a:srgbClr val="91969A"/>
    <a:srgbClr val="6E7377"/>
    <a:srgbClr val="4C5051"/>
    <a:srgbClr val="F4F5F7"/>
    <a:srgbClr val="F7F8FA"/>
    <a:srgbClr val="150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35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4937-32CB-4EB4-8B03-22B4D1B91776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D8C8-C82D-46AC-A4CB-BA7B70B15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69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ko-KR" altLang="en-US" dirty="0"/>
              <a:t>번 </a:t>
            </a:r>
            <a:r>
              <a:rPr lang="ko-KR" altLang="en-US" dirty="0" err="1"/>
              <a:t>포토존에</a:t>
            </a:r>
            <a:r>
              <a:rPr lang="ko-KR" altLang="en-US" dirty="0"/>
              <a:t> 사진 첨부</a:t>
            </a:r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0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0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20~50</a:t>
            </a:r>
            <a:r>
              <a:rPr lang="ko-KR" altLang="en-US" dirty="0"/>
              <a:t>대 남녀 </a:t>
            </a:r>
            <a:r>
              <a:rPr lang="en-US" altLang="ko-KR" dirty="0"/>
              <a:t>10</a:t>
            </a:r>
            <a:r>
              <a:rPr lang="ko-KR" altLang="en-US" dirty="0"/>
              <a:t>명 중 </a:t>
            </a:r>
            <a:r>
              <a:rPr lang="en-US" altLang="ko-KR" dirty="0"/>
              <a:t>9</a:t>
            </a:r>
            <a:r>
              <a:rPr lang="ko-KR" altLang="en-US" dirty="0"/>
              <a:t>명은 구매 전 리뷰를 확인한 경험이 있다고 답했습니다</a:t>
            </a:r>
            <a:r>
              <a:rPr lang="en-US" altLang="ko-KR" dirty="0"/>
              <a:t>. </a:t>
            </a:r>
            <a:r>
              <a:rPr lang="ko-KR" altLang="en-US" dirty="0"/>
              <a:t>앱스토어 및 카페</a:t>
            </a:r>
            <a:r>
              <a:rPr lang="en-US" altLang="ko-KR" dirty="0"/>
              <a:t>, </a:t>
            </a:r>
            <a:r>
              <a:rPr lang="ko-KR" altLang="en-US" dirty="0"/>
              <a:t>블로그 등 리뷰를 활용</a:t>
            </a:r>
            <a:r>
              <a:rPr lang="en-US" altLang="ko-KR" dirty="0"/>
              <a:t> -&gt; </a:t>
            </a:r>
            <a:r>
              <a:rPr lang="ko-KR" altLang="en-US" dirty="0" err="1"/>
              <a:t>파워블로거</a:t>
            </a:r>
            <a:r>
              <a:rPr lang="en-US" altLang="ko-KR" dirty="0"/>
              <a:t>/ </a:t>
            </a:r>
            <a:r>
              <a:rPr lang="ko-KR" altLang="en-US" dirty="0"/>
              <a:t>버스 광고</a:t>
            </a:r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87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배너 광고 </a:t>
            </a:r>
            <a:r>
              <a:rPr lang="en-US" altLang="ko-KR" dirty="0"/>
              <a:t>/ </a:t>
            </a:r>
            <a:r>
              <a:rPr lang="ko-KR" altLang="en-US" dirty="0"/>
              <a:t>앱 후반으로 갈수록 정보</a:t>
            </a:r>
            <a:r>
              <a:rPr lang="en-US" altLang="ko-KR" dirty="0"/>
              <a:t>, </a:t>
            </a:r>
            <a:r>
              <a:rPr lang="ko-KR" altLang="en-US" dirty="0"/>
              <a:t>필터</a:t>
            </a:r>
            <a:r>
              <a:rPr lang="en-US" altLang="ko-KR" dirty="0"/>
              <a:t> </a:t>
            </a:r>
            <a:r>
              <a:rPr lang="ko-KR" altLang="en-US" dirty="0"/>
              <a:t>등등 </a:t>
            </a:r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59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배너 광고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24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스탬프 이벤트를 활용한 기업과의 제휴 </a:t>
            </a:r>
            <a:r>
              <a:rPr lang="en-US" altLang="ko-KR" dirty="0"/>
              <a:t>–</a:t>
            </a:r>
            <a:r>
              <a:rPr lang="ko-KR" altLang="en-US" dirty="0"/>
              <a:t>예시로 </a:t>
            </a:r>
            <a:r>
              <a:rPr lang="ko-KR" altLang="en-US" dirty="0" err="1"/>
              <a:t>아고다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r>
              <a:rPr lang="ko-KR" altLang="en-US" dirty="0" err="1"/>
              <a:t>야놀자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아고다</a:t>
            </a:r>
            <a:r>
              <a:rPr lang="ko-KR" altLang="en-US" dirty="0"/>
              <a:t> 또는 </a:t>
            </a:r>
            <a:r>
              <a:rPr lang="ko-KR" altLang="en-US" dirty="0" err="1"/>
              <a:t>야놀자에서</a:t>
            </a:r>
            <a:r>
              <a:rPr lang="ko-KR" altLang="en-US" dirty="0"/>
              <a:t> </a:t>
            </a:r>
            <a:r>
              <a:rPr lang="ko-KR" altLang="en-US" dirty="0" err="1"/>
              <a:t>베니키아</a:t>
            </a:r>
            <a:r>
              <a:rPr lang="ko-KR" altLang="en-US" dirty="0"/>
              <a:t> 호텔을 예약하고 숙박한 뒤 후기를 작성</a:t>
            </a:r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34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126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배너 광고 </a:t>
            </a:r>
            <a:r>
              <a:rPr lang="en-US" altLang="ko-KR" dirty="0"/>
              <a:t>/ </a:t>
            </a:r>
            <a:r>
              <a:rPr lang="ko-KR" altLang="en-US" dirty="0"/>
              <a:t>앱 후반으로 갈수록 정보</a:t>
            </a:r>
            <a:r>
              <a:rPr lang="en-US" altLang="ko-KR" dirty="0"/>
              <a:t>, </a:t>
            </a:r>
            <a:r>
              <a:rPr lang="ko-KR" altLang="en-US" dirty="0"/>
              <a:t>필터</a:t>
            </a:r>
            <a:r>
              <a:rPr lang="en-US" altLang="ko-KR" dirty="0"/>
              <a:t> </a:t>
            </a:r>
            <a:r>
              <a:rPr lang="ko-KR" altLang="en-US" dirty="0"/>
              <a:t>등등 </a:t>
            </a:r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0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9B42-5BC6-4704-B9C8-C954D08A0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1D5A0-BB1D-42C8-B26B-7744B413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BF13E-32EA-4634-80DC-8D2154CA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7A76A-020D-4118-B550-477C11CE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B4AEB-0FC3-4DAB-B98A-B5904E7C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0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F8DF4-88FC-4C7A-A6F3-46FE6E3F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F5401E-A7F9-4022-AA2F-551A6FC5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79492-1238-4F7F-B2C5-4B985A14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FA9A1-CD70-4DEE-BB15-D75D7AD0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BDA60-1679-4E87-9A28-D0762DAB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BD810-C210-41BF-85FD-2D7EE530F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F54D93-ADB3-4C3A-A22F-55A677E27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96E35-680D-45ED-B12D-FA7AAEA5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213AE-79FC-41C4-A6E2-3047294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F01E9-8426-4391-AA52-8E5F441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CE04D-E3E5-4843-BB5E-E1C7D43C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CA15-3DFC-4EF2-8155-BF5C6144E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21AE6-91A5-4B8C-B216-36422FF3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04879-00D7-4642-BEAA-8DB51D8E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CB1EC-78CA-4697-AC81-E56C5D1F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05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4A176-747A-43E1-ACA3-0E4EC92F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B7572-EFCA-4DD5-A37E-3E0D36D4D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8F1B1-F78F-47B4-A303-C2300A7F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49731-EC79-405F-883A-92F84921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E47D3-FC31-49AA-A045-4C1C4765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53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89DCE-0446-4EFE-8B28-8F52EEC5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64DB5-871D-4664-A246-B88B91C54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902C77-1B37-4481-8B81-4358B1241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6746F-AFD7-4EC8-8A9D-AF34EDDE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4BB23-7AE3-403F-8D17-7B76BA44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A4AEA-A048-4A3B-BF93-4944D33C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97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BA9EC-A07B-40C9-82F5-62EA9C8A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19994-FF53-463D-B57F-9CDC1B4B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72133-398A-4BDA-B6A4-E77F20E42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5871D6-FDA1-4992-80A6-D2AB53652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3AEF9F-1EA6-46FC-8740-1D07EFA34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B7360F-1FE6-4796-A24E-A49FD47B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BD80FD-1F43-400F-B6A2-EE8E4BD6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272FE7-81CB-4035-A004-C032F93D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7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32D2-DDCA-4EB0-A73A-FD05A50F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41BAC2-33D4-4D98-967C-20E7CB70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F82D3A-2649-47A5-8F40-4136A409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3D60F3-3A79-4367-AC02-EEE5CAA3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77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202C2B-DD9E-4F3E-AB02-D540DC9F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2161B-FA50-40FE-BC84-6E8D7D99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0FEF4-F4FC-4879-8C8E-A617ABC3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62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BBB7C-0FA0-45C8-919A-EBB4D2A2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627AF-41AA-42CF-B9A2-44A2E279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0BF53-4B17-43A0-85DB-9CB80A983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1876F-B2E4-41B1-AB9D-72B4514C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411A12-AA39-4406-9A3D-FCFB0808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E85CA-143D-4212-A8D7-52E12002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9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51FFF-4D58-456A-BAB1-295C4F95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41D131-8024-4208-A15B-B30BFD2F7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95773-8393-47E6-A9C5-51930728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BE0B6-7A85-4114-9AB1-73F496E5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37B68-EEE9-4509-B0A1-78F341FE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46C8E-38DA-4447-8AFB-6A7AF4A8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2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D47380-D7BB-4FA4-9850-73A4EC0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617C5D-9148-42B5-A353-9B9630AF2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2A9F4-22C3-4F68-B075-D6D970C49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8DFCC-D7C3-4C0A-B458-6EE35E5EC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6E7DD-D22B-42E5-BCBB-E90E13179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68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gcon_lab/22159496661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wsfreezone.co.kr/news/articleView.html?idxno=12153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E003B9A-DA3F-4AC2-A9BE-852B465EDB0B}"/>
              </a:ext>
            </a:extLst>
          </p:cNvPr>
          <p:cNvSpPr/>
          <p:nvPr/>
        </p:nvSpPr>
        <p:spPr>
          <a:xfrm>
            <a:off x="593387" y="1439694"/>
            <a:ext cx="11332724" cy="4484450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6E199-53A3-4CDA-90BD-33A43D0279B3}"/>
              </a:ext>
            </a:extLst>
          </p:cNvPr>
          <p:cNvSpPr txBox="1"/>
          <p:nvPr/>
        </p:nvSpPr>
        <p:spPr>
          <a:xfrm>
            <a:off x="263263" y="282016"/>
            <a:ext cx="955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1AB49C"/>
                </a:solidFill>
                <a:latin typeface="+mj-ea"/>
                <a:ea typeface="+mj-ea"/>
              </a:rPr>
              <a:t>Photo UP</a:t>
            </a:r>
            <a:r>
              <a:rPr lang="ko-KR" altLang="en-US" sz="5400" b="1" dirty="0">
                <a:solidFill>
                  <a:srgbClr val="1AB49C"/>
                </a:solidFill>
                <a:latin typeface="+mj-ea"/>
                <a:ea typeface="+mj-ea"/>
              </a:rPr>
              <a:t>의 장점</a:t>
            </a:r>
            <a:endParaRPr lang="en-GB" sz="5400" b="1" dirty="0">
              <a:solidFill>
                <a:srgbClr val="1AB49C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ECAA5-CE43-45C3-929B-023432F9E15E}"/>
              </a:ext>
            </a:extLst>
          </p:cNvPr>
          <p:cNvSpPr txBox="1"/>
          <p:nvPr/>
        </p:nvSpPr>
        <p:spPr>
          <a:xfrm>
            <a:off x="666344" y="1654499"/>
            <a:ext cx="111868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1. </a:t>
            </a:r>
            <a:r>
              <a:rPr lang="ko-KR" altLang="en-US" sz="4400" dirty="0"/>
              <a:t>사진 찍는 재미  </a:t>
            </a:r>
            <a:r>
              <a:rPr lang="en-US" altLang="ko-KR" sz="4400" b="1" dirty="0"/>
              <a:t>UP</a:t>
            </a:r>
          </a:p>
          <a:p>
            <a:pPr>
              <a:lnSpc>
                <a:spcPct val="200000"/>
              </a:lnSpc>
            </a:pPr>
            <a:r>
              <a:rPr lang="en-US" altLang="ko-KR" sz="4400" dirty="0"/>
              <a:t>2. Stamp </a:t>
            </a:r>
            <a:r>
              <a:rPr lang="ko-KR" altLang="en-US" sz="4400" dirty="0"/>
              <a:t>이벤트로 여행의 재미가 </a:t>
            </a:r>
            <a:r>
              <a:rPr lang="en-US" altLang="ko-KR" sz="4400" b="1" dirty="0"/>
              <a:t>UP</a:t>
            </a:r>
          </a:p>
          <a:p>
            <a:pPr>
              <a:lnSpc>
                <a:spcPct val="200000"/>
              </a:lnSpc>
            </a:pPr>
            <a:r>
              <a:rPr lang="en-US" altLang="ko-KR" sz="4400" dirty="0"/>
              <a:t>3. </a:t>
            </a:r>
            <a:r>
              <a:rPr lang="ko-KR" altLang="en-US" sz="4400" dirty="0"/>
              <a:t>현실감 넘치게 </a:t>
            </a:r>
            <a:r>
              <a:rPr lang="ko-KR" altLang="en-US" sz="4400" dirty="0" err="1"/>
              <a:t>포토존으로</a:t>
            </a:r>
            <a:r>
              <a:rPr lang="ko-KR" altLang="en-US" sz="4400" dirty="0"/>
              <a:t> </a:t>
            </a:r>
            <a:r>
              <a:rPr lang="en-US" altLang="ko-KR" sz="4400" b="1" dirty="0"/>
              <a:t>GO</a:t>
            </a:r>
          </a:p>
          <a:p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603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643A6F-7C36-404D-AE0F-D292FBA3A027}"/>
              </a:ext>
            </a:extLst>
          </p:cNvPr>
          <p:cNvCxnSpPr>
            <a:cxnSpLocks/>
          </p:cNvCxnSpPr>
          <p:nvPr/>
        </p:nvCxnSpPr>
        <p:spPr>
          <a:xfrm>
            <a:off x="698493" y="471984"/>
            <a:ext cx="1900038" cy="0"/>
          </a:xfrm>
          <a:prstGeom prst="line">
            <a:avLst/>
          </a:prstGeom>
          <a:ln w="57150">
            <a:solidFill>
              <a:srgbClr val="1AB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F6E199-53A3-4CDA-90BD-33A43D0279B3}"/>
              </a:ext>
            </a:extLst>
          </p:cNvPr>
          <p:cNvSpPr txBox="1"/>
          <p:nvPr/>
        </p:nvSpPr>
        <p:spPr>
          <a:xfrm>
            <a:off x="557813" y="433368"/>
            <a:ext cx="955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OUR </a:t>
            </a:r>
            <a:r>
              <a:rPr lang="en-GB" sz="5400" b="1" dirty="0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TARGET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003B9A-DA3F-4AC2-A9BE-852B465EDB0B}"/>
              </a:ext>
            </a:extLst>
          </p:cNvPr>
          <p:cNvSpPr/>
          <p:nvPr/>
        </p:nvSpPr>
        <p:spPr>
          <a:xfrm>
            <a:off x="557813" y="2436500"/>
            <a:ext cx="11125672" cy="2998474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그래픽 7" descr="과녁">
            <a:extLst>
              <a:ext uri="{FF2B5EF4-FFF2-40B4-BE49-F238E27FC236}">
                <a16:creationId xmlns:a16="http://schemas.microsoft.com/office/drawing/2014/main" id="{8D749D84-EB90-4953-8236-FDF97FC85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9288" y="47198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15E999-226C-453A-8776-B9F83DFA07F2}"/>
              </a:ext>
            </a:extLst>
          </p:cNvPr>
          <p:cNvSpPr txBox="1"/>
          <p:nvPr/>
        </p:nvSpPr>
        <p:spPr>
          <a:xfrm>
            <a:off x="1481924" y="2710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2030</a:t>
            </a:r>
            <a:r>
              <a:rPr lang="ko-KR" altLang="en-US" sz="2800" dirty="0"/>
              <a:t>세대</a:t>
            </a:r>
          </a:p>
        </p:txBody>
      </p:sp>
      <p:pic>
        <p:nvPicPr>
          <p:cNvPr id="11" name="그래픽 10" descr="사용자">
            <a:extLst>
              <a:ext uri="{FF2B5EF4-FFF2-40B4-BE49-F238E27FC236}">
                <a16:creationId xmlns:a16="http://schemas.microsoft.com/office/drawing/2014/main" id="{CB4DDEDB-08B9-409C-9269-C0047E155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493" y="2650235"/>
            <a:ext cx="642751" cy="642751"/>
          </a:xfrm>
          <a:prstGeom prst="rect">
            <a:avLst/>
          </a:prstGeom>
        </p:spPr>
      </p:pic>
      <p:pic>
        <p:nvPicPr>
          <p:cNvPr id="12" name="그래픽 11" descr="사용자">
            <a:extLst>
              <a:ext uri="{FF2B5EF4-FFF2-40B4-BE49-F238E27FC236}">
                <a16:creationId xmlns:a16="http://schemas.microsoft.com/office/drawing/2014/main" id="{E9124AFA-611C-4406-9750-BE146E033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493" y="3292986"/>
            <a:ext cx="642751" cy="6427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ADBB0B-6582-418C-B0D5-F76704E7A93B}"/>
              </a:ext>
            </a:extLst>
          </p:cNvPr>
          <p:cNvSpPr txBox="1"/>
          <p:nvPr/>
        </p:nvSpPr>
        <p:spPr>
          <a:xfrm>
            <a:off x="1481924" y="335275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성별불문</a:t>
            </a:r>
            <a:endParaRPr lang="ko-KR" altLang="en-US" sz="2800" dirty="0"/>
          </a:p>
        </p:txBody>
      </p:sp>
      <p:pic>
        <p:nvPicPr>
          <p:cNvPr id="15" name="그래픽 14" descr="사용자">
            <a:extLst>
              <a:ext uri="{FF2B5EF4-FFF2-40B4-BE49-F238E27FC236}">
                <a16:creationId xmlns:a16="http://schemas.microsoft.com/office/drawing/2014/main" id="{A5634F8C-9F92-4C43-A1CE-A1707BB40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493" y="3963673"/>
            <a:ext cx="642751" cy="6427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0328B8-3AA5-4959-A826-6801BCB41B6F}"/>
              </a:ext>
            </a:extLst>
          </p:cNvPr>
          <p:cNvSpPr txBox="1"/>
          <p:nvPr/>
        </p:nvSpPr>
        <p:spPr>
          <a:xfrm>
            <a:off x="1481924" y="399550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관광객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F23B9C-ADA8-4723-95AE-968578458C9F}"/>
              </a:ext>
            </a:extLst>
          </p:cNvPr>
          <p:cNvSpPr txBox="1"/>
          <p:nvPr/>
        </p:nvSpPr>
        <p:spPr>
          <a:xfrm rot="21033037">
            <a:off x="1072067" y="3193073"/>
            <a:ext cx="9808557" cy="1446550"/>
          </a:xfrm>
          <a:prstGeom prst="rect">
            <a:avLst/>
          </a:prstGeom>
          <a:solidFill>
            <a:schemeClr val="bg1"/>
          </a:solidFill>
          <a:ln w="76200">
            <a:solidFill>
              <a:srgbClr val="1AB49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/>
              <a:t>2030</a:t>
            </a:r>
            <a:r>
              <a:rPr lang="ko-KR" altLang="en-US" sz="8800" dirty="0"/>
              <a:t>세대 관광객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5CC84-F37E-4832-8CA6-31E2AB70DE61}"/>
              </a:ext>
            </a:extLst>
          </p:cNvPr>
          <p:cNvSpPr txBox="1"/>
          <p:nvPr/>
        </p:nvSpPr>
        <p:spPr>
          <a:xfrm>
            <a:off x="3089249" y="2709999"/>
            <a:ext cx="273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+ 5060</a:t>
            </a:r>
            <a:r>
              <a:rPr lang="ko-KR" altLang="en-US" sz="2800" dirty="0"/>
              <a:t>세대</a:t>
            </a:r>
          </a:p>
        </p:txBody>
      </p:sp>
    </p:spTree>
    <p:extLst>
      <p:ext uri="{BB962C8B-B14F-4D97-AF65-F5344CB8AC3E}">
        <p14:creationId xmlns:p14="http://schemas.microsoft.com/office/powerpoint/2010/main" val="236125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E003B9A-DA3F-4AC2-A9BE-852B465EDB0B}"/>
              </a:ext>
            </a:extLst>
          </p:cNvPr>
          <p:cNvSpPr/>
          <p:nvPr/>
        </p:nvSpPr>
        <p:spPr>
          <a:xfrm>
            <a:off x="593386" y="1307355"/>
            <a:ext cx="11332724" cy="5278340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6E199-53A3-4CDA-90BD-33A43D0279B3}"/>
              </a:ext>
            </a:extLst>
          </p:cNvPr>
          <p:cNvSpPr txBox="1"/>
          <p:nvPr/>
        </p:nvSpPr>
        <p:spPr>
          <a:xfrm>
            <a:off x="263263" y="282016"/>
            <a:ext cx="955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1AB49C"/>
                </a:solidFill>
                <a:ea typeface="+mj-ea"/>
              </a:rPr>
              <a:t>홍보 방안</a:t>
            </a:r>
            <a:endParaRPr lang="en-GB" sz="5400" b="1" dirty="0">
              <a:solidFill>
                <a:srgbClr val="1AB49C"/>
              </a:solidFill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25613-F81C-4A5E-96AB-DF1221D745FB}"/>
              </a:ext>
            </a:extLst>
          </p:cNvPr>
          <p:cNvSpPr txBox="1"/>
          <p:nvPr/>
        </p:nvSpPr>
        <p:spPr>
          <a:xfrm>
            <a:off x="659794" y="1581150"/>
            <a:ext cx="91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앱 공식 </a:t>
            </a:r>
            <a:r>
              <a:rPr lang="en-US" altLang="ko-KR" sz="2400" b="1" dirty="0"/>
              <a:t>SNS</a:t>
            </a:r>
            <a:r>
              <a:rPr lang="ko-KR" altLang="en-US" sz="2400" b="1" dirty="0"/>
              <a:t>계정           </a:t>
            </a:r>
            <a:r>
              <a:rPr lang="en-US" altLang="ko-KR" sz="2400" b="1" dirty="0"/>
              <a:t>SNS</a:t>
            </a:r>
            <a:r>
              <a:rPr lang="ko-KR" altLang="en-US" sz="2400" b="1" dirty="0"/>
              <a:t>를 이용률 높은 </a:t>
            </a:r>
            <a:r>
              <a:rPr lang="en-US" altLang="ko-KR" sz="2400" b="1" dirty="0"/>
              <a:t>2030 </a:t>
            </a:r>
            <a:r>
              <a:rPr lang="ko-KR" altLang="en-US" sz="2400" b="1" dirty="0"/>
              <a:t>세대 타겟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9273416-E463-4FCA-9262-66BB87F5D6C3}"/>
              </a:ext>
            </a:extLst>
          </p:cNvPr>
          <p:cNvCxnSpPr>
            <a:cxnSpLocks/>
          </p:cNvCxnSpPr>
          <p:nvPr/>
        </p:nvCxnSpPr>
        <p:spPr>
          <a:xfrm>
            <a:off x="3081681" y="1811982"/>
            <a:ext cx="361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FF63DC-5C60-48AD-9804-7175C8D675BA}"/>
              </a:ext>
            </a:extLst>
          </p:cNvPr>
          <p:cNvSpPr txBox="1"/>
          <p:nvPr/>
        </p:nvSpPr>
        <p:spPr>
          <a:xfrm>
            <a:off x="2838450" y="2161631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해시태그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AD5506-CC0D-404F-8589-0FB708923E05}"/>
              </a:ext>
            </a:extLst>
          </p:cNvPr>
          <p:cNvSpPr txBox="1"/>
          <p:nvPr/>
        </p:nvSpPr>
        <p:spPr>
          <a:xfrm>
            <a:off x="2816994" y="269003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팔로우</a:t>
            </a:r>
            <a:r>
              <a:rPr lang="ko-KR" altLang="en-US" dirty="0"/>
              <a:t> 이벤트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B5C631-0125-412A-A28B-7029543CCF59}"/>
              </a:ext>
            </a:extLst>
          </p:cNvPr>
          <p:cNvSpPr txBox="1"/>
          <p:nvPr/>
        </p:nvSpPr>
        <p:spPr>
          <a:xfrm>
            <a:off x="2838450" y="3242751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공유 이벤트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F463B8-AB35-451D-AD77-446F846CDADE}"/>
              </a:ext>
            </a:extLst>
          </p:cNvPr>
          <p:cNvSpPr txBox="1"/>
          <p:nvPr/>
        </p:nvSpPr>
        <p:spPr>
          <a:xfrm>
            <a:off x="1846515" y="4210817"/>
            <a:ext cx="90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리뷰</a:t>
            </a:r>
          </a:p>
        </p:txBody>
      </p:sp>
      <p:pic>
        <p:nvPicPr>
          <p:cNvPr id="30" name="그래픽 29" descr="메가폰">
            <a:extLst>
              <a:ext uri="{FF2B5EF4-FFF2-40B4-BE49-F238E27FC236}">
                <a16:creationId xmlns:a16="http://schemas.microsoft.com/office/drawing/2014/main" id="{14FD6D00-2BD1-4F81-B32D-AF6182C96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1250" y="2134945"/>
            <a:ext cx="457200" cy="457200"/>
          </a:xfrm>
          <a:prstGeom prst="rect">
            <a:avLst/>
          </a:prstGeom>
        </p:spPr>
      </p:pic>
      <p:pic>
        <p:nvPicPr>
          <p:cNvPr id="31" name="그래픽 30" descr="메가폰">
            <a:extLst>
              <a:ext uri="{FF2B5EF4-FFF2-40B4-BE49-F238E27FC236}">
                <a16:creationId xmlns:a16="http://schemas.microsoft.com/office/drawing/2014/main" id="{11C1785A-1320-4AE0-ADC6-351683D45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1250" y="2670118"/>
            <a:ext cx="457200" cy="457200"/>
          </a:xfrm>
          <a:prstGeom prst="rect">
            <a:avLst/>
          </a:prstGeom>
        </p:spPr>
      </p:pic>
      <p:pic>
        <p:nvPicPr>
          <p:cNvPr id="33" name="그래픽 32" descr="메가폰">
            <a:extLst>
              <a:ext uri="{FF2B5EF4-FFF2-40B4-BE49-F238E27FC236}">
                <a16:creationId xmlns:a16="http://schemas.microsoft.com/office/drawing/2014/main" id="{A391E703-1C82-46A6-B844-6DFFEF5A5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1250" y="3198817"/>
            <a:ext cx="457200" cy="4572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7102E1-E3B6-4A12-91FA-D1187813C801}"/>
              </a:ext>
            </a:extLst>
          </p:cNvPr>
          <p:cNvCxnSpPr>
            <a:cxnSpLocks/>
          </p:cNvCxnSpPr>
          <p:nvPr/>
        </p:nvCxnSpPr>
        <p:spPr>
          <a:xfrm>
            <a:off x="2645333" y="4410802"/>
            <a:ext cx="288196" cy="13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21CCC9-E813-4822-97F8-92AB4700C8EE}"/>
              </a:ext>
            </a:extLst>
          </p:cNvPr>
          <p:cNvSpPr txBox="1"/>
          <p:nvPr/>
        </p:nvSpPr>
        <p:spPr>
          <a:xfrm>
            <a:off x="2946792" y="4165793"/>
            <a:ext cx="820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20~50</a:t>
            </a:r>
            <a:r>
              <a:rPr lang="ko-KR" altLang="en-US" sz="2400" b="1" dirty="0"/>
              <a:t>대 남녀 타겟</a:t>
            </a:r>
          </a:p>
        </p:txBody>
      </p:sp>
      <p:pic>
        <p:nvPicPr>
          <p:cNvPr id="15" name="그래픽 14" descr="메가폰">
            <a:extLst>
              <a:ext uri="{FF2B5EF4-FFF2-40B4-BE49-F238E27FC236}">
                <a16:creationId xmlns:a16="http://schemas.microsoft.com/office/drawing/2014/main" id="{4E800C97-E7AF-41E0-B335-8A92AD695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6518" y="4711510"/>
            <a:ext cx="457200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2F028B-A20A-4F23-860D-0487EC7B8AF9}"/>
              </a:ext>
            </a:extLst>
          </p:cNvPr>
          <p:cNvSpPr txBox="1"/>
          <p:nvPr/>
        </p:nvSpPr>
        <p:spPr>
          <a:xfrm>
            <a:off x="2883444" y="4729111"/>
            <a:ext cx="147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앱스토어</a:t>
            </a:r>
          </a:p>
        </p:txBody>
      </p:sp>
      <p:pic>
        <p:nvPicPr>
          <p:cNvPr id="17" name="그래픽 16" descr="메가폰">
            <a:extLst>
              <a:ext uri="{FF2B5EF4-FFF2-40B4-BE49-F238E27FC236}">
                <a16:creationId xmlns:a16="http://schemas.microsoft.com/office/drawing/2014/main" id="{3E453866-B040-40F8-BD8A-58C8A2F65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6518" y="5227282"/>
            <a:ext cx="457200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C85AFF-04E6-4991-BF30-D0A946D20E55}"/>
              </a:ext>
            </a:extLst>
          </p:cNvPr>
          <p:cNvSpPr txBox="1"/>
          <p:nvPr/>
        </p:nvSpPr>
        <p:spPr>
          <a:xfrm>
            <a:off x="2913718" y="5256578"/>
            <a:ext cx="243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 및 블로그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0F84DE-8985-4DD9-857E-81F48ED1A5C1}"/>
              </a:ext>
            </a:extLst>
          </p:cNvPr>
          <p:cNvSpPr txBox="1"/>
          <p:nvPr/>
        </p:nvSpPr>
        <p:spPr>
          <a:xfrm>
            <a:off x="1136847" y="5782637"/>
            <a:ext cx="180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버스 광고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07326A-2753-44B2-91E5-4595A60EF753}"/>
              </a:ext>
            </a:extLst>
          </p:cNvPr>
          <p:cNvCxnSpPr>
            <a:cxnSpLocks/>
          </p:cNvCxnSpPr>
          <p:nvPr/>
        </p:nvCxnSpPr>
        <p:spPr>
          <a:xfrm>
            <a:off x="2628900" y="6013469"/>
            <a:ext cx="361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3A2BAE-8EE5-460C-B48A-F069CCB7C2DC}"/>
              </a:ext>
            </a:extLst>
          </p:cNvPr>
          <p:cNvSpPr txBox="1"/>
          <p:nvPr/>
        </p:nvSpPr>
        <p:spPr>
          <a:xfrm>
            <a:off x="3027326" y="5782637"/>
            <a:ext cx="820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전연령층 타겟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CA718D-C57E-4BEC-B226-026D0D11A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962" y="2005672"/>
            <a:ext cx="3955373" cy="40444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6E2713-9401-4203-8D06-CBA638D57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748" y="2005672"/>
            <a:ext cx="5177861" cy="4320228"/>
          </a:xfrm>
          <a:prstGeom prst="rect">
            <a:avLst/>
          </a:prstGeom>
        </p:spPr>
      </p:pic>
      <p:pic>
        <p:nvPicPr>
          <p:cNvPr id="28" name="그래픽 27" descr="메가폰">
            <a:extLst>
              <a:ext uri="{FF2B5EF4-FFF2-40B4-BE49-F238E27FC236}">
                <a16:creationId xmlns:a16="http://schemas.microsoft.com/office/drawing/2014/main" id="{A94E4BF1-1395-4D11-9387-E295A5138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692435"/>
            <a:ext cx="457200" cy="457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A743786-02BC-4BDB-9028-2BE4F4B14478}"/>
              </a:ext>
            </a:extLst>
          </p:cNvPr>
          <p:cNvSpPr txBox="1"/>
          <p:nvPr/>
        </p:nvSpPr>
        <p:spPr>
          <a:xfrm>
            <a:off x="2846339" y="3736870"/>
            <a:ext cx="262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SNS </a:t>
            </a:r>
            <a:r>
              <a:rPr lang="ko-KR" altLang="en-US" dirty="0"/>
              <a:t>인증샷 업로드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E0A33D-37E6-4379-A3CB-BFBD0F00E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5835" y="2005672"/>
            <a:ext cx="3560379" cy="4489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CDE81F-ABAD-49E4-9622-D1853FB85D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1751" y="4614863"/>
            <a:ext cx="6887622" cy="11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E003B9A-DA3F-4AC2-A9BE-852B465EDB0B}"/>
              </a:ext>
            </a:extLst>
          </p:cNvPr>
          <p:cNvSpPr/>
          <p:nvPr/>
        </p:nvSpPr>
        <p:spPr>
          <a:xfrm>
            <a:off x="444691" y="2326068"/>
            <a:ext cx="11125672" cy="2998474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B1940-A6D2-47FC-9238-25AC6C1EDE72}"/>
              </a:ext>
            </a:extLst>
          </p:cNvPr>
          <p:cNvSpPr txBox="1"/>
          <p:nvPr/>
        </p:nvSpPr>
        <p:spPr>
          <a:xfrm>
            <a:off x="1189454" y="2697988"/>
            <a:ext cx="422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배너 광고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26528-888C-443C-BC57-2E705CBB13D6}"/>
              </a:ext>
            </a:extLst>
          </p:cNvPr>
          <p:cNvSpPr txBox="1"/>
          <p:nvPr/>
        </p:nvSpPr>
        <p:spPr>
          <a:xfrm>
            <a:off x="1189454" y="4024812"/>
            <a:ext cx="850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스탬프 이벤트를 활용한 기업과의 제휴</a:t>
            </a:r>
          </a:p>
        </p:txBody>
      </p:sp>
      <p:pic>
        <p:nvPicPr>
          <p:cNvPr id="18" name="그래픽 17" descr="전구 및 기어 ">
            <a:extLst>
              <a:ext uri="{FF2B5EF4-FFF2-40B4-BE49-F238E27FC236}">
                <a16:creationId xmlns:a16="http://schemas.microsoft.com/office/drawing/2014/main" id="{89519179-C07D-4E23-B82F-7384643A8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13" y="2624789"/>
            <a:ext cx="676075" cy="676075"/>
          </a:xfrm>
          <a:prstGeom prst="rect">
            <a:avLst/>
          </a:prstGeom>
        </p:spPr>
      </p:pic>
      <p:pic>
        <p:nvPicPr>
          <p:cNvPr id="10" name="그래픽 9" descr="전구 및 기어 ">
            <a:extLst>
              <a:ext uri="{FF2B5EF4-FFF2-40B4-BE49-F238E27FC236}">
                <a16:creationId xmlns:a16="http://schemas.microsoft.com/office/drawing/2014/main" id="{6E28C72D-71BB-404D-BD64-A3A2159A2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13" y="3951840"/>
            <a:ext cx="676075" cy="676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7EDC84-BDCE-4B2D-835B-820BE83838FA}"/>
              </a:ext>
            </a:extLst>
          </p:cNvPr>
          <p:cNvSpPr txBox="1"/>
          <p:nvPr/>
        </p:nvSpPr>
        <p:spPr>
          <a:xfrm>
            <a:off x="444691" y="553366"/>
            <a:ext cx="955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1AB49C"/>
                </a:solidFill>
                <a:ea typeface="+mj-ea"/>
              </a:rPr>
              <a:t>이윤 창출</a:t>
            </a:r>
            <a:endParaRPr lang="en-GB" sz="5400" b="1" dirty="0">
              <a:solidFill>
                <a:srgbClr val="1AB49C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162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33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53503A-F75B-4F3F-BF20-2F0830DEBC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99" y="77772"/>
            <a:ext cx="5373277" cy="6495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71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E003B9A-DA3F-4AC2-A9BE-852B465EDB0B}"/>
              </a:ext>
            </a:extLst>
          </p:cNvPr>
          <p:cNvSpPr/>
          <p:nvPr/>
        </p:nvSpPr>
        <p:spPr>
          <a:xfrm>
            <a:off x="444691" y="1310325"/>
            <a:ext cx="11125672" cy="5043340"/>
          </a:xfrm>
          <a:prstGeom prst="rect">
            <a:avLst/>
          </a:prstGeom>
          <a:solidFill>
            <a:schemeClr val="bg1"/>
          </a:solidFill>
          <a:ln w="38100">
            <a:solidFill>
              <a:srgbClr val="1AB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3C682-1E51-42F4-9510-A0EE4DFF5A15}"/>
              </a:ext>
            </a:extLst>
          </p:cNvPr>
          <p:cNvSpPr txBox="1"/>
          <p:nvPr/>
        </p:nvSpPr>
        <p:spPr>
          <a:xfrm>
            <a:off x="359850" y="279989"/>
            <a:ext cx="955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1AB49C"/>
                </a:solidFill>
                <a:ea typeface="+mj-ea"/>
              </a:rPr>
              <a:t>참고 문헌</a:t>
            </a:r>
            <a:endParaRPr lang="en-GB" sz="5400" b="1" dirty="0">
              <a:solidFill>
                <a:srgbClr val="1AB49C"/>
              </a:solidFill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36DF8-5236-459B-A541-B13B76E7ECDA}"/>
              </a:ext>
            </a:extLst>
          </p:cNvPr>
          <p:cNvSpPr txBox="1"/>
          <p:nvPr/>
        </p:nvSpPr>
        <p:spPr>
          <a:xfrm>
            <a:off x="703385" y="1597688"/>
            <a:ext cx="8902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스타트업 브랜딩을 위한 </a:t>
            </a:r>
            <a:r>
              <a:rPr lang="en-US" altLang="ko-KR" dirty="0"/>
              <a:t>SNS </a:t>
            </a:r>
            <a:r>
              <a:rPr lang="ko-KR" altLang="en-US" dirty="0"/>
              <a:t>홍보마케팅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https://blog.naver.com/gcon_lab/221594966612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u="sng" dirty="0">
                <a:hlinkClick r:id="rId4"/>
              </a:rPr>
              <a:t>http://www.newsfreezone.co.kr/news/articleView.html?idxno=121534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79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E003B9A-DA3F-4AC2-A9BE-852B465EDB0B}"/>
              </a:ext>
            </a:extLst>
          </p:cNvPr>
          <p:cNvSpPr/>
          <p:nvPr/>
        </p:nvSpPr>
        <p:spPr>
          <a:xfrm>
            <a:off x="273376" y="216816"/>
            <a:ext cx="11632677" cy="6400800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6825E-4120-4CF6-BBF0-EAD973CB7A6B}"/>
              </a:ext>
            </a:extLst>
          </p:cNvPr>
          <p:cNvSpPr txBox="1"/>
          <p:nvPr/>
        </p:nvSpPr>
        <p:spPr>
          <a:xfrm>
            <a:off x="3574389" y="2889563"/>
            <a:ext cx="5673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>
                <a:ea typeface="+mj-ea"/>
              </a:rPr>
              <a:t>감사합니다</a:t>
            </a:r>
            <a:endParaRPr lang="en-GB" sz="80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374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207</Words>
  <Application>Microsoft Office PowerPoint</Application>
  <PresentationFormat>와이드스크린</PresentationFormat>
  <Paragraphs>43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DengXian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 Thea</dc:creator>
  <cp:lastModifiedBy>황 유림</cp:lastModifiedBy>
  <cp:revision>94</cp:revision>
  <dcterms:created xsi:type="dcterms:W3CDTF">2018-05-24T05:41:41Z</dcterms:created>
  <dcterms:modified xsi:type="dcterms:W3CDTF">2019-08-09T07:55:15Z</dcterms:modified>
</cp:coreProperties>
</file>