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3" r:id="rId2"/>
    <p:sldId id="274" r:id="rId3"/>
    <p:sldId id="278" r:id="rId4"/>
    <p:sldId id="275" r:id="rId5"/>
    <p:sldId id="279" r:id="rId6"/>
    <p:sldId id="280" r:id="rId7"/>
    <p:sldId id="281" r:id="rId8"/>
    <p:sldId id="294" r:id="rId9"/>
    <p:sldId id="283" r:id="rId10"/>
    <p:sldId id="286" r:id="rId11"/>
    <p:sldId id="295" r:id="rId12"/>
    <p:sldId id="289" r:id="rId13"/>
    <p:sldId id="290" r:id="rId14"/>
    <p:sldId id="2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FC4"/>
    <a:srgbClr val="CA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68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FA0E4-4C13-4CC0-AE6B-5845651F9B47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C15C-9AC4-4B84-9D34-CD3E723A8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설문조사 결과를 분석하여 이 앱의 타겟층을 정해보았다</a:t>
            </a:r>
            <a:endParaRPr lang="en-US" altLang="ko-KR" dirty="0"/>
          </a:p>
          <a:p>
            <a:r>
              <a:rPr lang="ko-KR" altLang="en-US" dirty="0"/>
              <a:t>이 앱의 주요 타겟층은 </a:t>
            </a:r>
            <a:r>
              <a:rPr lang="en-US" altLang="ko-KR" dirty="0"/>
              <a:t>20-30</a:t>
            </a:r>
            <a:r>
              <a:rPr lang="ko-KR" altLang="en-US" dirty="0"/>
              <a:t>대 </a:t>
            </a:r>
            <a:r>
              <a:rPr lang="en-US" altLang="ko-KR" dirty="0"/>
              <a:t>,Health-conscious , </a:t>
            </a:r>
            <a:r>
              <a:rPr lang="ko-KR" altLang="en-US" dirty="0"/>
              <a:t>약국 및 의료기관 종사자</a:t>
            </a:r>
            <a:r>
              <a:rPr lang="en-US" altLang="ko-KR" dirty="0"/>
              <a:t>, </a:t>
            </a:r>
            <a:r>
              <a:rPr lang="ko-KR" altLang="en-US" dirty="0"/>
              <a:t>노인 </a:t>
            </a:r>
            <a:r>
              <a:rPr lang="en-US" altLang="ko-KR" dirty="0"/>
              <a:t>,</a:t>
            </a:r>
            <a:r>
              <a:rPr lang="ko-KR" altLang="en-US" dirty="0"/>
              <a:t>약국과 접근성이 낮은 거주자이다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4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앱의 주요기능 네번째는 복약 관리이다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34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복약 관리 기능은 </a:t>
            </a:r>
            <a:r>
              <a:rPr lang="en-US" altLang="ko-KR" dirty="0"/>
              <a:t>Firebase</a:t>
            </a:r>
            <a:r>
              <a:rPr lang="ko-KR" altLang="en-US" dirty="0"/>
              <a:t>로 구현하였다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5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앱의 주요기능 </a:t>
            </a:r>
            <a:r>
              <a:rPr lang="ko-KR" altLang="en-US" dirty="0" err="1"/>
              <a:t>다섯번째는</a:t>
            </a:r>
            <a:r>
              <a:rPr lang="ko-KR" altLang="en-US" dirty="0"/>
              <a:t> 음성인식 검색이다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71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 가지 방법을 통해 정보를 찾는 속도를 비교 해보았다 직접 검색으로 약을 검색 </a:t>
            </a:r>
            <a:r>
              <a:rPr lang="ko-KR" altLang="en-US" dirty="0" err="1"/>
              <a:t>해보았을때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초가 소요 되었고 </a:t>
            </a:r>
            <a:r>
              <a:rPr lang="en-US" altLang="ko-KR" dirty="0"/>
              <a:t>AI Care</a:t>
            </a:r>
            <a:r>
              <a:rPr lang="ko-KR" altLang="en-US" dirty="0"/>
              <a:t>의 음성 인식 검색을 </a:t>
            </a:r>
            <a:r>
              <a:rPr lang="ko-KR" altLang="en-US" dirty="0" err="1"/>
              <a:t>사용했을때는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초가 소요 되었다</a:t>
            </a:r>
            <a:r>
              <a:rPr lang="en-US" altLang="ko-KR" dirty="0"/>
              <a:t>. AI Care</a:t>
            </a:r>
            <a:r>
              <a:rPr lang="ko-KR" altLang="en-US" dirty="0"/>
              <a:t>의 음성 인식 검색 기능을 사용하면 직접 검색하는 것 보다 약 </a:t>
            </a:r>
            <a:r>
              <a:rPr lang="en-US" altLang="ko-KR" dirty="0"/>
              <a:t>2</a:t>
            </a:r>
            <a:r>
              <a:rPr lang="ko-KR" altLang="en-US" dirty="0"/>
              <a:t>초의 시간을 </a:t>
            </a:r>
            <a:r>
              <a:rPr lang="ko-KR" altLang="en-US" dirty="0" err="1"/>
              <a:t>절약할수있다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65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음성인식검색 기술은 구글 음성인식 </a:t>
            </a:r>
            <a:r>
              <a:rPr lang="en-US" altLang="ko-KR" dirty="0" err="1"/>
              <a:t>api</a:t>
            </a:r>
            <a:r>
              <a:rPr lang="ko-KR" altLang="en-US" dirty="0"/>
              <a:t>를 사용하여 구현하였다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19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앱의 주요 기능은 약 이미지 검색</a:t>
            </a:r>
            <a:r>
              <a:rPr lang="en-US" altLang="ko-KR" dirty="0"/>
              <a:t>, </a:t>
            </a:r>
            <a:r>
              <a:rPr lang="ko-KR" altLang="en-US" dirty="0"/>
              <a:t>약국 검색</a:t>
            </a:r>
            <a:r>
              <a:rPr lang="en-US" altLang="ko-KR" dirty="0"/>
              <a:t>, </a:t>
            </a:r>
            <a:r>
              <a:rPr lang="ko-KR" altLang="en-US" dirty="0"/>
              <a:t>처방전 관리</a:t>
            </a:r>
            <a:r>
              <a:rPr lang="en-US" altLang="ko-KR" dirty="0"/>
              <a:t>, </a:t>
            </a:r>
            <a:r>
              <a:rPr lang="ko-KR" altLang="en-US" dirty="0"/>
              <a:t>복약 관리</a:t>
            </a:r>
            <a:r>
              <a:rPr lang="en-US" altLang="ko-KR" dirty="0"/>
              <a:t>, </a:t>
            </a:r>
            <a:r>
              <a:rPr lang="ko-KR" altLang="en-US" dirty="0"/>
              <a:t>음성인식 검색 기능이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5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앱의 주요기능 첫번째는 약 이미지 검색이다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0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가지 방법을 통해 약 이미지를 통해 약 결과를 얻는 속도를 비교 해보았다 약국에 가서 약 이미지로 약 정보를 물었을 땐 </a:t>
            </a:r>
            <a:r>
              <a:rPr lang="en-US" altLang="ko-KR" dirty="0"/>
              <a:t>00</a:t>
            </a:r>
            <a:r>
              <a:rPr lang="ko-KR" altLang="en-US" dirty="0"/>
              <a:t>초가 나왔고 </a:t>
            </a:r>
            <a:r>
              <a:rPr lang="en-US" altLang="ko-KR" dirty="0"/>
              <a:t>AI Care</a:t>
            </a:r>
            <a:r>
              <a:rPr lang="ko-KR" altLang="en-US" dirty="0"/>
              <a:t>를 사용하여 약 이미지를 </a:t>
            </a:r>
            <a:r>
              <a:rPr lang="ko-KR" altLang="en-US" dirty="0" err="1"/>
              <a:t>검색했을때는</a:t>
            </a:r>
            <a:r>
              <a:rPr lang="ko-KR" altLang="en-US" dirty="0"/>
              <a:t> </a:t>
            </a:r>
            <a:r>
              <a:rPr lang="en-US" altLang="ko-KR" dirty="0"/>
              <a:t>32</a:t>
            </a:r>
            <a:r>
              <a:rPr lang="ko-KR" altLang="en-US" dirty="0" err="1"/>
              <a:t>초만에</a:t>
            </a:r>
            <a:r>
              <a:rPr lang="ko-KR" altLang="en-US" dirty="0"/>
              <a:t> 약 정보를 얻을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0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 이미지 검색과 관련된 기술은 </a:t>
            </a:r>
            <a:r>
              <a:rPr lang="en-US" altLang="ko-KR" dirty="0"/>
              <a:t>image </a:t>
            </a:r>
            <a:r>
              <a:rPr lang="en-US" altLang="ko-KR" dirty="0" err="1"/>
              <a:t>detectio</a:t>
            </a:r>
            <a:r>
              <a:rPr lang="ko-KR" altLang="en-US" dirty="0"/>
              <a:t>과 </a:t>
            </a:r>
            <a:r>
              <a:rPr lang="en-US" altLang="ko-KR" dirty="0" err="1"/>
              <a:t>ocr</a:t>
            </a:r>
            <a:r>
              <a:rPr lang="ko-KR" altLang="en-US" dirty="0"/>
              <a:t>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1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앱의 주요기능 두번째는 약국 검색이다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2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 가지 방법을 통해 약국을 찾는 속도를 비교 해보았다 웹으로 심야 약국과 공휴일 약국을 검색 </a:t>
            </a:r>
            <a:r>
              <a:rPr lang="ko-KR" altLang="en-US" dirty="0" err="1"/>
              <a:t>해보았을때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분이 소요 되었고 </a:t>
            </a:r>
            <a:r>
              <a:rPr lang="en-US" altLang="ko-KR" dirty="0"/>
              <a:t>AI Care</a:t>
            </a:r>
            <a:r>
              <a:rPr lang="ko-KR" altLang="en-US" dirty="0"/>
              <a:t>를 </a:t>
            </a:r>
            <a:r>
              <a:rPr lang="ko-KR" altLang="en-US" dirty="0" err="1"/>
              <a:t>사용했을때는</a:t>
            </a:r>
            <a:r>
              <a:rPr lang="ko-KR" altLang="en-US" dirty="0"/>
              <a:t> </a:t>
            </a:r>
            <a:r>
              <a:rPr lang="en-US" altLang="ko-KR" dirty="0"/>
              <a:t>37</a:t>
            </a:r>
            <a:r>
              <a:rPr lang="ko-KR" altLang="en-US" dirty="0"/>
              <a:t>초가 소요 되었다</a:t>
            </a:r>
            <a:r>
              <a:rPr lang="en-US" altLang="ko-KR" dirty="0"/>
              <a:t>. AI Care</a:t>
            </a:r>
            <a:r>
              <a:rPr lang="ko-KR" altLang="en-US" dirty="0"/>
              <a:t>를 사용하면 웹 검색 보다 약 </a:t>
            </a:r>
            <a:r>
              <a:rPr lang="en-US" altLang="ko-KR" dirty="0"/>
              <a:t>2</a:t>
            </a:r>
            <a:r>
              <a:rPr lang="ko-KR" altLang="en-US" dirty="0"/>
              <a:t>분 </a:t>
            </a:r>
            <a:r>
              <a:rPr lang="en-US" altLang="ko-KR" dirty="0"/>
              <a:t>23</a:t>
            </a:r>
            <a:r>
              <a:rPr lang="ko-KR" altLang="en-US" dirty="0"/>
              <a:t>초의 시간을 </a:t>
            </a:r>
            <a:r>
              <a:rPr lang="ko-KR" altLang="en-US" dirty="0" err="1"/>
              <a:t>절약할수있다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8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약국 검색을 </a:t>
            </a:r>
            <a:r>
              <a:rPr lang="ko-KR" altLang="en-US" dirty="0" err="1"/>
              <a:t>구현할때</a:t>
            </a:r>
            <a:r>
              <a:rPr lang="ko-KR" altLang="en-US" dirty="0"/>
              <a:t> 쓰인 기술은 구글 지도</a:t>
            </a:r>
            <a:r>
              <a:rPr lang="en-US" altLang="ko-KR" dirty="0" err="1"/>
              <a:t>api</a:t>
            </a:r>
            <a:r>
              <a:rPr lang="en-US" altLang="ko-KR" dirty="0"/>
              <a:t> , </a:t>
            </a:r>
            <a:r>
              <a:rPr lang="ko-KR" altLang="en-US" dirty="0"/>
              <a:t>약국정보</a:t>
            </a:r>
            <a:r>
              <a:rPr lang="en-US" altLang="ko-KR" dirty="0" err="1"/>
              <a:t>api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6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앱의 주요기능 세번째는 처방전 관리이다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FC15C-9AC4-4B84-9D34-CD3E723A89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9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0955E-7803-4AE9-942E-0AF8F840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DAAE3-22DD-4B8D-93D2-6C1D3CDAF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F921C-1534-4BCB-A998-44C34645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8ACE-0084-4801-A20E-9A9FB040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DA3DF-F83A-4AA9-BD19-5BA283F9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3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9E2B-7D9E-490C-A0E1-6757EB12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D44148-4E61-4D46-852B-DFE5C078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23120-7BE9-42B7-AEF2-EEAC1C84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E4DAC-D9FD-49C5-8D38-07ED7DAB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B0547-7DB1-483F-9FE3-DE9E163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6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5EFB08-F5A1-4D3A-915A-D9666213B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5DC22-F1B1-40B3-9EBE-66E30B3B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8357B-4DD8-4A05-8844-D269D961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FE145-385B-44C0-B9AB-19ACB504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C271E-20E3-47DF-98B1-C9DCE282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2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AB13A-C52C-4790-A403-8E7CFF5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429D-0ED2-491B-A06F-C49FE13A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03DBD-ACFD-4D19-A263-C33FB248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40821-180C-4026-AF68-2C0F8A7E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5902C-05BE-4164-A956-4424DD68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8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9BC3F-E00D-42D8-8844-06203967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81634-8146-4653-88C5-37F0A310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B193A-5B21-488B-8198-2AD4B9F5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DAB87-3409-4CE7-B580-703A7974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F88C0-E7E6-4302-9BD1-C038BF5B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3557-B7EE-4329-BA22-B92D2764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DE4E-185C-4DB8-90D9-A41814592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E9F19-91F7-4AEC-B679-64BF47B9F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4ADF4-A9FF-40FC-B69A-B6ECAE7B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1A3DF-3476-4F31-8C26-80E65E4B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63FD2-2D14-4E35-9F73-9728472B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8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B6950-9AFD-4563-A895-1C217A6A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C4654-BA20-4908-9233-757924DE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679B1-B086-434A-885C-AE1F3D28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545C8D-9CC7-47BD-AC55-84E87D6EA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A92351-5548-480E-912A-0E0C6F4B7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924F73-3092-437E-B427-E4103B45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07DAA-3327-453C-BC7C-6D726D89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2BCF4-9041-4EE8-B5BA-25192DDA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3E92A-7181-447E-BF35-446D0C56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6ACF3-995B-4CB1-9CDA-E6DFD7D3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3400C-00FD-4AD6-BDF1-B33C4214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6EF14-BEAE-43C9-822A-C3E2E4A6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4064D7-6485-4684-AC5B-C3E0D8A6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4EB08-E97D-4261-B745-4F330B6F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85D68-ED12-4EE3-A8F5-B2878517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7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C7FF0-4640-4ADB-9039-4805F052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FA663-DE72-47B4-B405-997C2E39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46270-D323-4F4D-8C38-807460A1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23DD55-ED7B-4B86-BDAD-09997FCF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1ADC4-9188-4EDC-93B3-71DCC0C5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B2731-BFF6-4CDB-A1B5-77B256EA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4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068D9-8BD7-4AAD-971A-9E114765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E90EDB-5106-471E-9663-E97307412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9A309-8260-4DED-979B-B9FEF937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97057-0B57-44CD-867C-B8835854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D7F32-467B-4630-AC9D-5F479C3F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4D178D-F174-4D77-9AFB-04D87CB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3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BCECF-CD3B-4D36-8DCD-6D6784B8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3F18F-97A7-444A-A1A0-11DDBF5F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84604-1278-4A54-9ED8-F115ED69E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C2ED3-864D-4464-91FE-A37599862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B5BFB-9075-455C-B499-811F98157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00;p27">
            <a:extLst>
              <a:ext uri="{FF2B5EF4-FFF2-40B4-BE49-F238E27FC236}">
                <a16:creationId xmlns:a16="http://schemas.microsoft.com/office/drawing/2014/main" id="{44FF75B7-8BCA-4205-84C0-C49F108EAE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7738" y="5215987"/>
            <a:ext cx="1908209" cy="10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복용 방법과 기능을   까먹어서 약국에 자주 물어보러 오시는 노인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9" name="Google Shape;202;p27">
            <a:extLst>
              <a:ext uri="{FF2B5EF4-FFF2-40B4-BE49-F238E27FC236}">
                <a16:creationId xmlns:a16="http://schemas.microsoft.com/office/drawing/2014/main" id="{40801082-A32B-4A27-914E-3BF85B6825D0}"/>
              </a:ext>
            </a:extLst>
          </p:cNvPr>
          <p:cNvSpPr txBox="1">
            <a:spLocks/>
          </p:cNvSpPr>
          <p:nvPr/>
        </p:nvSpPr>
        <p:spPr>
          <a:xfrm>
            <a:off x="2795252" y="2740602"/>
            <a:ext cx="2020800" cy="894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ko-KR" altLang="en-US" sz="14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약물 오남용 사고 빈도가 가장 높은 </a:t>
            </a:r>
            <a:r>
              <a:rPr lang="en-US" altLang="ko-KR" sz="14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20-30</a:t>
            </a:r>
            <a:r>
              <a:rPr lang="ko-KR" altLang="en-US" sz="14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Google Shape;204;p27">
            <a:extLst>
              <a:ext uri="{FF2B5EF4-FFF2-40B4-BE49-F238E27FC236}">
                <a16:creationId xmlns:a16="http://schemas.microsoft.com/office/drawing/2014/main" id="{C635B3B9-F666-4ED1-9293-0353757EFD85}"/>
              </a:ext>
            </a:extLst>
          </p:cNvPr>
          <p:cNvSpPr/>
          <p:nvPr/>
        </p:nvSpPr>
        <p:spPr>
          <a:xfrm>
            <a:off x="5129443" y="3645644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Google Shape;206;p27">
            <a:extLst>
              <a:ext uri="{FF2B5EF4-FFF2-40B4-BE49-F238E27FC236}">
                <a16:creationId xmlns:a16="http://schemas.microsoft.com/office/drawing/2014/main" id="{4B5F1CFF-4230-41BA-9790-1AA3C7E5E2DD}"/>
              </a:ext>
            </a:extLst>
          </p:cNvPr>
          <p:cNvSpPr/>
          <p:nvPr/>
        </p:nvSpPr>
        <p:spPr>
          <a:xfrm>
            <a:off x="3203295" y="1309074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Google Shape;211;p27">
            <a:extLst>
              <a:ext uri="{FF2B5EF4-FFF2-40B4-BE49-F238E27FC236}">
                <a16:creationId xmlns:a16="http://schemas.microsoft.com/office/drawing/2014/main" id="{DA5EF2E1-A8C9-4969-A972-B4C993DDB976}"/>
              </a:ext>
            </a:extLst>
          </p:cNvPr>
          <p:cNvSpPr txBox="1">
            <a:spLocks/>
          </p:cNvSpPr>
          <p:nvPr/>
        </p:nvSpPr>
        <p:spPr>
          <a:xfrm>
            <a:off x="5374783" y="4877462"/>
            <a:ext cx="754120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노인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Google Shape;213;p27">
            <a:extLst>
              <a:ext uri="{FF2B5EF4-FFF2-40B4-BE49-F238E27FC236}">
                <a16:creationId xmlns:a16="http://schemas.microsoft.com/office/drawing/2014/main" id="{1126296F-5064-4CB7-A220-530C753E50DA}"/>
              </a:ext>
            </a:extLst>
          </p:cNvPr>
          <p:cNvSpPr txBox="1">
            <a:spLocks/>
          </p:cNvSpPr>
          <p:nvPr/>
        </p:nvSpPr>
        <p:spPr>
          <a:xfrm>
            <a:off x="3203295" y="2517704"/>
            <a:ext cx="1353274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20-30</a:t>
            </a:r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3" name="Google Shape;203;p27">
            <a:extLst>
              <a:ext uri="{FF2B5EF4-FFF2-40B4-BE49-F238E27FC236}">
                <a16:creationId xmlns:a16="http://schemas.microsoft.com/office/drawing/2014/main" id="{AA326DE5-00E1-4F34-B072-32DFBF1A53F7}"/>
              </a:ext>
            </a:extLst>
          </p:cNvPr>
          <p:cNvSpPr txBox="1">
            <a:spLocks/>
          </p:cNvSpPr>
          <p:nvPr/>
        </p:nvSpPr>
        <p:spPr>
          <a:xfrm>
            <a:off x="9359725" y="5245037"/>
            <a:ext cx="2020800" cy="9150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약국과 거리가 멀어     약에 대한 궁금증을     해소 하기 어려운 사람들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4" name="Google Shape;207;p27">
            <a:extLst>
              <a:ext uri="{FF2B5EF4-FFF2-40B4-BE49-F238E27FC236}">
                <a16:creationId xmlns:a16="http://schemas.microsoft.com/office/drawing/2014/main" id="{6B6A48E7-88CE-49EC-9407-24292A8AE076}"/>
              </a:ext>
            </a:extLst>
          </p:cNvPr>
          <p:cNvSpPr/>
          <p:nvPr/>
        </p:nvSpPr>
        <p:spPr>
          <a:xfrm>
            <a:off x="9812559" y="3647482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Google Shape;214;p27">
            <a:extLst>
              <a:ext uri="{FF2B5EF4-FFF2-40B4-BE49-F238E27FC236}">
                <a16:creationId xmlns:a16="http://schemas.microsoft.com/office/drawing/2014/main" id="{12B8F342-595A-4C8A-AE78-D3DDE5EA6C21}"/>
              </a:ext>
            </a:extLst>
          </p:cNvPr>
          <p:cNvSpPr txBox="1">
            <a:spLocks/>
          </p:cNvSpPr>
          <p:nvPr/>
        </p:nvSpPr>
        <p:spPr>
          <a:xfrm>
            <a:off x="9021725" y="4877362"/>
            <a:ext cx="2753950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약국에 접근성 낮은 거주자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CEDB095-6A7A-43DF-AEB5-D6507DF77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3" y="3877972"/>
            <a:ext cx="594000" cy="594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A4F7D1A-61C9-4CF9-86DC-2290C3DAD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63" y="3897196"/>
            <a:ext cx="599287" cy="59928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2B2EB33-2814-4C66-85AB-442358C7E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55" y="1540712"/>
            <a:ext cx="614880" cy="614880"/>
          </a:xfrm>
          <a:prstGeom prst="rect">
            <a:avLst/>
          </a:prstGeom>
        </p:spPr>
      </p:pic>
      <p:sp>
        <p:nvSpPr>
          <p:cNvPr id="71" name="곱하기 기호 70">
            <a:extLst>
              <a:ext uri="{FF2B5EF4-FFF2-40B4-BE49-F238E27FC236}">
                <a16:creationId xmlns:a16="http://schemas.microsoft.com/office/drawing/2014/main" id="{C277D155-11B8-49B1-A42F-1843BC85BE05}"/>
              </a:ext>
            </a:extLst>
          </p:cNvPr>
          <p:cNvSpPr/>
          <p:nvPr/>
        </p:nvSpPr>
        <p:spPr>
          <a:xfrm>
            <a:off x="9716650" y="3572448"/>
            <a:ext cx="1256090" cy="1280567"/>
          </a:xfrm>
          <a:prstGeom prst="mathMultiply">
            <a:avLst>
              <a:gd name="adj1" fmla="val 33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Google Shape;203;p27">
            <a:extLst>
              <a:ext uri="{FF2B5EF4-FFF2-40B4-BE49-F238E27FC236}">
                <a16:creationId xmlns:a16="http://schemas.microsoft.com/office/drawing/2014/main" id="{2C69BEBB-98D0-40BB-90A3-4C4C1D3B41E3}"/>
              </a:ext>
            </a:extLst>
          </p:cNvPr>
          <p:cNvSpPr txBox="1">
            <a:spLocks/>
          </p:cNvSpPr>
          <p:nvPr/>
        </p:nvSpPr>
        <p:spPr>
          <a:xfrm>
            <a:off x="384081" y="5255775"/>
            <a:ext cx="2584561" cy="819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약에 대한 정보가 많이             필요한 약국 및 의료기관 종사자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0" name="Google Shape;207;p27">
            <a:extLst>
              <a:ext uri="{FF2B5EF4-FFF2-40B4-BE49-F238E27FC236}">
                <a16:creationId xmlns:a16="http://schemas.microsoft.com/office/drawing/2014/main" id="{09D1176B-AE0A-4849-B036-97BC3B3B92C6}"/>
              </a:ext>
            </a:extLst>
          </p:cNvPr>
          <p:cNvSpPr/>
          <p:nvPr/>
        </p:nvSpPr>
        <p:spPr>
          <a:xfrm>
            <a:off x="1106696" y="3678080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Google Shape;214;p27">
            <a:extLst>
              <a:ext uri="{FF2B5EF4-FFF2-40B4-BE49-F238E27FC236}">
                <a16:creationId xmlns:a16="http://schemas.microsoft.com/office/drawing/2014/main" id="{B8F89A0D-FB0F-4764-92D4-41EA7069CE1D}"/>
              </a:ext>
            </a:extLst>
          </p:cNvPr>
          <p:cNvSpPr txBox="1">
            <a:spLocks/>
          </p:cNvSpPr>
          <p:nvPr/>
        </p:nvSpPr>
        <p:spPr>
          <a:xfrm>
            <a:off x="457444" y="4898487"/>
            <a:ext cx="2584561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및 의료기관 종사자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7DBFC5-B266-4A55-B544-D17E58E28AAD}"/>
              </a:ext>
            </a:extLst>
          </p:cNvPr>
          <p:cNvGrpSpPr/>
          <p:nvPr/>
        </p:nvGrpSpPr>
        <p:grpSpPr>
          <a:xfrm>
            <a:off x="1204449" y="3917634"/>
            <a:ext cx="868257" cy="583110"/>
            <a:chOff x="7718093" y="1225071"/>
            <a:chExt cx="1048260" cy="6138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5C1AA5A-050B-471A-A876-434D98726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738" y="1225071"/>
              <a:ext cx="554615" cy="61388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246969F-27A0-48AA-B91F-93210066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093" y="1232962"/>
              <a:ext cx="554614" cy="592231"/>
            </a:xfrm>
            <a:prstGeom prst="rect">
              <a:avLst/>
            </a:prstGeom>
          </p:spPr>
        </p:pic>
      </p:grpSp>
      <p:sp>
        <p:nvSpPr>
          <p:cNvPr id="49" name="Google Shape;201;p27">
            <a:extLst>
              <a:ext uri="{FF2B5EF4-FFF2-40B4-BE49-F238E27FC236}">
                <a16:creationId xmlns:a16="http://schemas.microsoft.com/office/drawing/2014/main" id="{635DE803-6D4D-48BF-A6C8-CD44BBF9E81E}"/>
              </a:ext>
            </a:extLst>
          </p:cNvPr>
          <p:cNvSpPr txBox="1">
            <a:spLocks/>
          </p:cNvSpPr>
          <p:nvPr/>
        </p:nvSpPr>
        <p:spPr>
          <a:xfrm>
            <a:off x="6994636" y="2677885"/>
            <a:ext cx="2281612" cy="724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자신의 건강에 관심이 많은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Health-conscious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0" name="Google Shape;205;p27">
            <a:extLst>
              <a:ext uri="{FF2B5EF4-FFF2-40B4-BE49-F238E27FC236}">
                <a16:creationId xmlns:a16="http://schemas.microsoft.com/office/drawing/2014/main" id="{E42FCCE5-C277-440E-9607-363980D7608E}"/>
              </a:ext>
            </a:extLst>
          </p:cNvPr>
          <p:cNvSpPr/>
          <p:nvPr/>
        </p:nvSpPr>
        <p:spPr>
          <a:xfrm>
            <a:off x="7573925" y="1229970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Google Shape;212;p27">
            <a:extLst>
              <a:ext uri="{FF2B5EF4-FFF2-40B4-BE49-F238E27FC236}">
                <a16:creationId xmlns:a16="http://schemas.microsoft.com/office/drawing/2014/main" id="{FD47454F-748E-472D-BE20-F50EFEB4C4CF}"/>
              </a:ext>
            </a:extLst>
          </p:cNvPr>
          <p:cNvSpPr txBox="1">
            <a:spLocks/>
          </p:cNvSpPr>
          <p:nvPr/>
        </p:nvSpPr>
        <p:spPr>
          <a:xfrm>
            <a:off x="7049989" y="2409644"/>
            <a:ext cx="2170906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Health-conscious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EF5C934-2BA1-4559-A179-F9C38F4ED3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09" y="1398170"/>
            <a:ext cx="724041" cy="724041"/>
          </a:xfrm>
          <a:prstGeom prst="rect">
            <a:avLst/>
          </a:prstGeom>
        </p:spPr>
      </p:pic>
      <p:sp>
        <p:nvSpPr>
          <p:cNvPr id="28" name="Google Shape;199;p27">
            <a:extLst>
              <a:ext uri="{FF2B5EF4-FFF2-40B4-BE49-F238E27FC236}">
                <a16:creationId xmlns:a16="http://schemas.microsoft.com/office/drawing/2014/main" id="{729BC600-4266-4FD8-A090-9FD6F5F88171}"/>
              </a:ext>
            </a:extLst>
          </p:cNvPr>
          <p:cNvSpPr txBox="1">
            <a:spLocks/>
          </p:cNvSpPr>
          <p:nvPr/>
        </p:nvSpPr>
        <p:spPr>
          <a:xfrm>
            <a:off x="112158" y="253229"/>
            <a:ext cx="2584560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TARGETING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A38E6ED-08C3-470E-8BE0-81C7B3B64BF9}"/>
              </a:ext>
            </a:extLst>
          </p:cNvPr>
          <p:cNvCxnSpPr>
            <a:cxnSpLocks/>
          </p:cNvCxnSpPr>
          <p:nvPr/>
        </p:nvCxnSpPr>
        <p:spPr>
          <a:xfrm flipH="1">
            <a:off x="255093" y="723335"/>
            <a:ext cx="2441625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2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3;p27">
            <a:extLst>
              <a:ext uri="{FF2B5EF4-FFF2-40B4-BE49-F238E27FC236}">
                <a16:creationId xmlns:a16="http://schemas.microsoft.com/office/drawing/2014/main" id="{5220BEF0-00DB-47B3-AA83-B861AB9D16E5}"/>
              </a:ext>
            </a:extLst>
          </p:cNvPr>
          <p:cNvSpPr txBox="1">
            <a:spLocks/>
          </p:cNvSpPr>
          <p:nvPr/>
        </p:nvSpPr>
        <p:spPr>
          <a:xfrm>
            <a:off x="6819630" y="3212867"/>
            <a:ext cx="3407443" cy="7546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복약 관리</a:t>
            </a:r>
          </a:p>
        </p:txBody>
      </p:sp>
      <p:sp>
        <p:nvSpPr>
          <p:cNvPr id="8" name="Google Shape;203;p27">
            <a:extLst>
              <a:ext uri="{FF2B5EF4-FFF2-40B4-BE49-F238E27FC236}">
                <a16:creationId xmlns:a16="http://schemas.microsoft.com/office/drawing/2014/main" id="{7AAC84E0-803A-4713-AE27-FE8D8E79956F}"/>
              </a:ext>
            </a:extLst>
          </p:cNvPr>
          <p:cNvSpPr txBox="1">
            <a:spLocks/>
          </p:cNvSpPr>
          <p:nvPr/>
        </p:nvSpPr>
        <p:spPr>
          <a:xfrm>
            <a:off x="6255066" y="3967469"/>
            <a:ext cx="4083685" cy="819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달력을 이용한 복약 관리</a:t>
            </a:r>
            <a:endParaRPr lang="en-US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71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복약 관리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5063209" y="5034441"/>
            <a:ext cx="2242422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Google Firebase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5145154" y="570611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2BC59D6-8164-4A07-828E-A948E295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707" y="1151887"/>
            <a:ext cx="3217423" cy="395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1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6574013" y="2014379"/>
            <a:ext cx="5838820" cy="31515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</a:t>
            </a:r>
          </a:p>
        </p:txBody>
      </p:sp>
      <p:sp>
        <p:nvSpPr>
          <p:cNvPr id="8" name="Google Shape;203;p27">
            <a:extLst>
              <a:ext uri="{FF2B5EF4-FFF2-40B4-BE49-F238E27FC236}">
                <a16:creationId xmlns:a16="http://schemas.microsoft.com/office/drawing/2014/main" id="{147A321B-D962-45C5-9F68-71B5955EB8ED}"/>
              </a:ext>
            </a:extLst>
          </p:cNvPr>
          <p:cNvSpPr txBox="1">
            <a:spLocks/>
          </p:cNvSpPr>
          <p:nvPr/>
        </p:nvSpPr>
        <p:spPr>
          <a:xfrm>
            <a:off x="6255066" y="4047853"/>
            <a:ext cx="4083685" cy="819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노인과 장애인을 위한 음성인식 검색</a:t>
            </a:r>
            <a:endParaRPr lang="en-US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36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 비교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779865" y="4583703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직접 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398542" y="5171510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13;p27">
            <a:extLst>
              <a:ext uri="{FF2B5EF4-FFF2-40B4-BE49-F238E27FC236}">
                <a16:creationId xmlns:a16="http://schemas.microsoft.com/office/drawing/2014/main" id="{0C1A5605-C6B4-4540-A3FD-2C4B973D749A}"/>
              </a:ext>
            </a:extLst>
          </p:cNvPr>
          <p:cNvSpPr txBox="1">
            <a:spLocks/>
          </p:cNvSpPr>
          <p:nvPr/>
        </p:nvSpPr>
        <p:spPr>
          <a:xfrm>
            <a:off x="2779865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53" name="Google Shape;263;p30">
            <a:extLst>
              <a:ext uri="{FF2B5EF4-FFF2-40B4-BE49-F238E27FC236}">
                <a16:creationId xmlns:a16="http://schemas.microsoft.com/office/drawing/2014/main" id="{7A6FFC22-D109-4E88-B55F-5B6CEB6735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7895834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13;p27">
            <a:extLst>
              <a:ext uri="{FF2B5EF4-FFF2-40B4-BE49-F238E27FC236}">
                <a16:creationId xmlns:a16="http://schemas.microsoft.com/office/drawing/2014/main" id="{DC2CB0CC-FF5C-4AFF-AB7E-E88564EDA72A}"/>
              </a:ext>
            </a:extLst>
          </p:cNvPr>
          <p:cNvSpPr txBox="1">
            <a:spLocks/>
          </p:cNvSpPr>
          <p:nvPr/>
        </p:nvSpPr>
        <p:spPr>
          <a:xfrm>
            <a:off x="8043973" y="4582819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 인식 검색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E80D7CB-77F7-4126-A4B0-D705CC1283C2}"/>
              </a:ext>
            </a:extLst>
          </p:cNvPr>
          <p:cNvCxnSpPr>
            <a:cxnSpLocks/>
          </p:cNvCxnSpPr>
          <p:nvPr/>
        </p:nvCxnSpPr>
        <p:spPr>
          <a:xfrm flipH="1">
            <a:off x="7895834" y="5171510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8277157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100028-BC23-46AC-8C57-691D7E98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136" y="1494954"/>
            <a:ext cx="2624165" cy="309794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34EA1E-667B-42D1-B2DB-DCC660EE32F4}"/>
              </a:ext>
            </a:extLst>
          </p:cNvPr>
          <p:cNvGrpSpPr/>
          <p:nvPr/>
        </p:nvGrpSpPr>
        <p:grpSpPr>
          <a:xfrm>
            <a:off x="1874733" y="1788461"/>
            <a:ext cx="8774213" cy="3367309"/>
            <a:chOff x="1874733" y="1788461"/>
            <a:chExt cx="8774213" cy="3367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6E1C84-F905-4651-A307-9D355E278BA9}"/>
                </a:ext>
              </a:extLst>
            </p:cNvPr>
            <p:cNvSpPr/>
            <p:nvPr/>
          </p:nvSpPr>
          <p:spPr>
            <a:xfrm flipH="1" flipV="1">
              <a:off x="1874733" y="1788461"/>
              <a:ext cx="8774213" cy="3367309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E6CA5-C14E-4565-A375-42C87F9A51EE}"/>
                </a:ext>
              </a:extLst>
            </p:cNvPr>
            <p:cNvSpPr txBox="1"/>
            <p:nvPr/>
          </p:nvSpPr>
          <p:spPr>
            <a:xfrm>
              <a:off x="4800301" y="2912571"/>
              <a:ext cx="5763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2sec </a:t>
              </a:r>
              <a:r>
                <a:rPr lang="ko-KR" altLang="en-US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5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2" name="Google Shape;263;p30">
            <a:extLst>
              <a:ext uri="{FF2B5EF4-FFF2-40B4-BE49-F238E27FC236}">
                <a16:creationId xmlns:a16="http://schemas.microsoft.com/office/drawing/2014/main" id="{08E91847-38BB-426D-877D-11E055A388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5014036" y="1740383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5063209" y="5034441"/>
            <a:ext cx="2242422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구글 음성 인식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5145154" y="570611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6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Google Shape;456;p37">
            <a:extLst>
              <a:ext uri="{FF2B5EF4-FFF2-40B4-BE49-F238E27FC236}">
                <a16:creationId xmlns:a16="http://schemas.microsoft.com/office/drawing/2014/main" id="{8F0A7887-0CEB-4A08-8C25-D4F87A2B6810}"/>
              </a:ext>
            </a:extLst>
          </p:cNvPr>
          <p:cNvSpPr/>
          <p:nvPr/>
        </p:nvSpPr>
        <p:spPr>
          <a:xfrm>
            <a:off x="182882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459;p37">
            <a:extLst>
              <a:ext uri="{FF2B5EF4-FFF2-40B4-BE49-F238E27FC236}">
                <a16:creationId xmlns:a16="http://schemas.microsoft.com/office/drawing/2014/main" id="{C973E625-B0EB-474F-A1B1-3B13459531B4}"/>
              </a:ext>
            </a:extLst>
          </p:cNvPr>
          <p:cNvSpPr/>
          <p:nvPr/>
        </p:nvSpPr>
        <p:spPr>
          <a:xfrm>
            <a:off x="489342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Google Shape;456;p37">
            <a:extLst>
              <a:ext uri="{FF2B5EF4-FFF2-40B4-BE49-F238E27FC236}">
                <a16:creationId xmlns:a16="http://schemas.microsoft.com/office/drawing/2014/main" id="{921CA9E9-BDAE-4A3D-A0B6-2F882544A27F}"/>
              </a:ext>
            </a:extLst>
          </p:cNvPr>
          <p:cNvSpPr/>
          <p:nvPr/>
        </p:nvSpPr>
        <p:spPr>
          <a:xfrm>
            <a:off x="2615363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" name="Google Shape;459;p37">
            <a:extLst>
              <a:ext uri="{FF2B5EF4-FFF2-40B4-BE49-F238E27FC236}">
                <a16:creationId xmlns:a16="http://schemas.microsoft.com/office/drawing/2014/main" id="{C0EEE672-AA6F-4950-9686-037965ED0CC1}"/>
              </a:ext>
            </a:extLst>
          </p:cNvPr>
          <p:cNvSpPr/>
          <p:nvPr/>
        </p:nvSpPr>
        <p:spPr>
          <a:xfrm>
            <a:off x="2921823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5" name="Google Shape;456;p37">
            <a:extLst>
              <a:ext uri="{FF2B5EF4-FFF2-40B4-BE49-F238E27FC236}">
                <a16:creationId xmlns:a16="http://schemas.microsoft.com/office/drawing/2014/main" id="{80CA6DEA-2CA3-4CEF-85EA-AB6890D659FC}"/>
              </a:ext>
            </a:extLst>
          </p:cNvPr>
          <p:cNvSpPr/>
          <p:nvPr/>
        </p:nvSpPr>
        <p:spPr>
          <a:xfrm>
            <a:off x="4997111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459;p37">
            <a:extLst>
              <a:ext uri="{FF2B5EF4-FFF2-40B4-BE49-F238E27FC236}">
                <a16:creationId xmlns:a16="http://schemas.microsoft.com/office/drawing/2014/main" id="{71A3D355-00BD-4DD3-B6E6-040DABAEF558}"/>
              </a:ext>
            </a:extLst>
          </p:cNvPr>
          <p:cNvSpPr/>
          <p:nvPr/>
        </p:nvSpPr>
        <p:spPr>
          <a:xfrm>
            <a:off x="5303571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처방전 관리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8" name="Google Shape;456;p37">
            <a:extLst>
              <a:ext uri="{FF2B5EF4-FFF2-40B4-BE49-F238E27FC236}">
                <a16:creationId xmlns:a16="http://schemas.microsoft.com/office/drawing/2014/main" id="{A006DAA8-EF8B-4316-A111-742A6493E92C}"/>
              </a:ext>
            </a:extLst>
          </p:cNvPr>
          <p:cNvSpPr/>
          <p:nvPr/>
        </p:nvSpPr>
        <p:spPr>
          <a:xfrm>
            <a:off x="7378861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459;p37">
            <a:extLst>
              <a:ext uri="{FF2B5EF4-FFF2-40B4-BE49-F238E27FC236}">
                <a16:creationId xmlns:a16="http://schemas.microsoft.com/office/drawing/2014/main" id="{2454DB5B-93B7-40AC-B81F-FBEDEEBF1D36}"/>
              </a:ext>
            </a:extLst>
          </p:cNvPr>
          <p:cNvSpPr/>
          <p:nvPr/>
        </p:nvSpPr>
        <p:spPr>
          <a:xfrm>
            <a:off x="7685321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복약 관리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Google Shape;456;p37">
            <a:extLst>
              <a:ext uri="{FF2B5EF4-FFF2-40B4-BE49-F238E27FC236}">
                <a16:creationId xmlns:a16="http://schemas.microsoft.com/office/drawing/2014/main" id="{AEFB8D89-A049-4F28-BF70-5BF018067856}"/>
              </a:ext>
            </a:extLst>
          </p:cNvPr>
          <p:cNvSpPr/>
          <p:nvPr/>
        </p:nvSpPr>
        <p:spPr>
          <a:xfrm>
            <a:off x="9811340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459;p37">
            <a:extLst>
              <a:ext uri="{FF2B5EF4-FFF2-40B4-BE49-F238E27FC236}">
                <a16:creationId xmlns:a16="http://schemas.microsoft.com/office/drawing/2014/main" id="{D9F4EBD6-6955-4A3D-AFD5-7CDC2DB13CCB}"/>
              </a:ext>
            </a:extLst>
          </p:cNvPr>
          <p:cNvSpPr/>
          <p:nvPr/>
        </p:nvSpPr>
        <p:spPr>
          <a:xfrm>
            <a:off x="10117800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2F9103-F131-4EA7-8BA0-01AD7995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82" y="1817644"/>
            <a:ext cx="2054036" cy="32447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F097EF-222C-456A-BEF2-548BF91E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42" y="1818832"/>
            <a:ext cx="2057173" cy="32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6642075" y="3342017"/>
            <a:ext cx="3656019" cy="4963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</a:t>
            </a:r>
          </a:p>
        </p:txBody>
      </p:sp>
      <p:sp>
        <p:nvSpPr>
          <p:cNvPr id="8" name="Google Shape;203;p27">
            <a:extLst>
              <a:ext uri="{FF2B5EF4-FFF2-40B4-BE49-F238E27FC236}">
                <a16:creationId xmlns:a16="http://schemas.microsoft.com/office/drawing/2014/main" id="{CB465FA9-9A5C-4675-BB02-B3402BC9E10A}"/>
              </a:ext>
            </a:extLst>
          </p:cNvPr>
          <p:cNvSpPr txBox="1">
            <a:spLocks/>
          </p:cNvSpPr>
          <p:nvPr/>
        </p:nvSpPr>
        <p:spPr>
          <a:xfrm>
            <a:off x="6428241" y="4080117"/>
            <a:ext cx="4083685" cy="819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검색과 의약품 안전 점검 알림</a:t>
            </a:r>
            <a:endParaRPr lang="en-US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72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 비교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263;p30">
            <a:extLst>
              <a:ext uri="{FF2B5EF4-FFF2-40B4-BE49-F238E27FC236}">
                <a16:creationId xmlns:a16="http://schemas.microsoft.com/office/drawing/2014/main" id="{08E91847-38BB-426D-877D-11E055A388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2398542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505077" y="4582819"/>
            <a:ext cx="1903756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가서 묻기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398542" y="5180388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13;p27">
            <a:extLst>
              <a:ext uri="{FF2B5EF4-FFF2-40B4-BE49-F238E27FC236}">
                <a16:creationId xmlns:a16="http://schemas.microsoft.com/office/drawing/2014/main" id="{0C1A5605-C6B4-4540-A3FD-2C4B973D749A}"/>
              </a:ext>
            </a:extLst>
          </p:cNvPr>
          <p:cNvSpPr txBox="1">
            <a:spLocks/>
          </p:cNvSpPr>
          <p:nvPr/>
        </p:nvSpPr>
        <p:spPr>
          <a:xfrm>
            <a:off x="2735475" y="5303725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00min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53" name="Google Shape;263;p30">
            <a:extLst>
              <a:ext uri="{FF2B5EF4-FFF2-40B4-BE49-F238E27FC236}">
                <a16:creationId xmlns:a16="http://schemas.microsoft.com/office/drawing/2014/main" id="{7A6FFC22-D109-4E88-B55F-5B6CEB6735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7895834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13;p27">
            <a:extLst>
              <a:ext uri="{FF2B5EF4-FFF2-40B4-BE49-F238E27FC236}">
                <a16:creationId xmlns:a16="http://schemas.microsoft.com/office/drawing/2014/main" id="{DC2CB0CC-FF5C-4AFF-AB7E-E88564EDA72A}"/>
              </a:ext>
            </a:extLst>
          </p:cNvPr>
          <p:cNvSpPr txBox="1">
            <a:spLocks/>
          </p:cNvSpPr>
          <p:nvPr/>
        </p:nvSpPr>
        <p:spPr>
          <a:xfrm>
            <a:off x="8422684" y="4600575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검색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E80D7CB-77F7-4126-A4B0-D705CC1283C2}"/>
              </a:ext>
            </a:extLst>
          </p:cNvPr>
          <p:cNvCxnSpPr>
            <a:cxnSpLocks/>
          </p:cNvCxnSpPr>
          <p:nvPr/>
        </p:nvCxnSpPr>
        <p:spPr>
          <a:xfrm flipH="1">
            <a:off x="7895834" y="5191830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8277157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32sec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3DA746-3CC6-455C-9E16-CD2702E774A2}"/>
              </a:ext>
            </a:extLst>
          </p:cNvPr>
          <p:cNvGrpSpPr/>
          <p:nvPr/>
        </p:nvGrpSpPr>
        <p:grpSpPr>
          <a:xfrm>
            <a:off x="1874733" y="1788461"/>
            <a:ext cx="8774213" cy="3367309"/>
            <a:chOff x="1874733" y="1788461"/>
            <a:chExt cx="8774213" cy="336730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296E7A-C609-483D-B895-1E448E260A38}"/>
                </a:ext>
              </a:extLst>
            </p:cNvPr>
            <p:cNvSpPr/>
            <p:nvPr/>
          </p:nvSpPr>
          <p:spPr>
            <a:xfrm flipH="1" flipV="1">
              <a:off x="1874733" y="1788461"/>
              <a:ext cx="8774213" cy="3367309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A15E1E-6D7A-4A7C-98BD-271BFCB35360}"/>
                </a:ext>
              </a:extLst>
            </p:cNvPr>
            <p:cNvSpPr txBox="1"/>
            <p:nvPr/>
          </p:nvSpPr>
          <p:spPr>
            <a:xfrm>
              <a:off x="4408833" y="2797901"/>
              <a:ext cx="5763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00</a:t>
              </a:r>
              <a:r>
                <a:rPr lang="ko-KR" altLang="en-US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분 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1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2196159" y="5456422"/>
            <a:ext cx="2756446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Image Detection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69470C-BD7C-41CE-886A-05BFFF9F931A}"/>
              </a:ext>
            </a:extLst>
          </p:cNvPr>
          <p:cNvCxnSpPr>
            <a:cxnSpLocks/>
          </p:cNvCxnSpPr>
          <p:nvPr/>
        </p:nvCxnSpPr>
        <p:spPr>
          <a:xfrm flipH="1">
            <a:off x="2196159" y="6128093"/>
            <a:ext cx="22757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07A26D-5A0D-4920-9F28-F51964D7D8FA}"/>
              </a:ext>
            </a:extLst>
          </p:cNvPr>
          <p:cNvSpPr/>
          <p:nvPr/>
        </p:nvSpPr>
        <p:spPr>
          <a:xfrm>
            <a:off x="6486873" y="5627714"/>
            <a:ext cx="4475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OCR(Optical Recognition Software)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64E7AB-FCA7-4644-8733-26D9E3523572}"/>
              </a:ext>
            </a:extLst>
          </p:cNvPr>
          <p:cNvCxnSpPr>
            <a:cxnSpLocks/>
          </p:cNvCxnSpPr>
          <p:nvPr/>
        </p:nvCxnSpPr>
        <p:spPr>
          <a:xfrm flipH="1">
            <a:off x="6486874" y="6163605"/>
            <a:ext cx="447590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825388C-F60A-4EE9-B5C2-128083A11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421"/>
          <a:stretch/>
        </p:blipFill>
        <p:spPr>
          <a:xfrm>
            <a:off x="5673247" y="1168559"/>
            <a:ext cx="5830017" cy="43233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FEEA52-70C8-434B-B39D-D00F5B93C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594"/>
          <a:stretch/>
        </p:blipFill>
        <p:spPr>
          <a:xfrm>
            <a:off x="1475517" y="1347790"/>
            <a:ext cx="3702505" cy="41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6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7118102" y="3122368"/>
            <a:ext cx="2703962" cy="9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</a:t>
            </a:r>
          </a:p>
        </p:txBody>
      </p:sp>
      <p:sp>
        <p:nvSpPr>
          <p:cNvPr id="8" name="Google Shape;203;p27">
            <a:extLst>
              <a:ext uri="{FF2B5EF4-FFF2-40B4-BE49-F238E27FC236}">
                <a16:creationId xmlns:a16="http://schemas.microsoft.com/office/drawing/2014/main" id="{63707CD6-699E-4C6F-94C2-2A6691B16312}"/>
              </a:ext>
            </a:extLst>
          </p:cNvPr>
          <p:cNvSpPr txBox="1">
            <a:spLocks/>
          </p:cNvSpPr>
          <p:nvPr/>
        </p:nvSpPr>
        <p:spPr>
          <a:xfrm>
            <a:off x="6428241" y="4080117"/>
            <a:ext cx="4083685" cy="819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주변 약국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심야 약국과 공휴일 약국 조회</a:t>
            </a:r>
            <a:endParaRPr lang="en-US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42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 비교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902187" y="4605743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 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398542" y="5189266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13;p27">
            <a:extLst>
              <a:ext uri="{FF2B5EF4-FFF2-40B4-BE49-F238E27FC236}">
                <a16:creationId xmlns:a16="http://schemas.microsoft.com/office/drawing/2014/main" id="{0C1A5605-C6B4-4540-A3FD-2C4B973D749A}"/>
              </a:ext>
            </a:extLst>
          </p:cNvPr>
          <p:cNvSpPr txBox="1">
            <a:spLocks/>
          </p:cNvSpPr>
          <p:nvPr/>
        </p:nvSpPr>
        <p:spPr>
          <a:xfrm>
            <a:off x="2779865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3min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53" name="Google Shape;263;p30">
            <a:extLst>
              <a:ext uri="{FF2B5EF4-FFF2-40B4-BE49-F238E27FC236}">
                <a16:creationId xmlns:a16="http://schemas.microsoft.com/office/drawing/2014/main" id="{7A6FFC22-D109-4E88-B55F-5B6CEB6735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7895834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13;p27">
            <a:extLst>
              <a:ext uri="{FF2B5EF4-FFF2-40B4-BE49-F238E27FC236}">
                <a16:creationId xmlns:a16="http://schemas.microsoft.com/office/drawing/2014/main" id="{DC2CB0CC-FF5C-4AFF-AB7E-E88564EDA72A}"/>
              </a:ext>
            </a:extLst>
          </p:cNvPr>
          <p:cNvSpPr txBox="1">
            <a:spLocks/>
          </p:cNvSpPr>
          <p:nvPr/>
        </p:nvSpPr>
        <p:spPr>
          <a:xfrm>
            <a:off x="8422684" y="4600575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검색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E80D7CB-77F7-4126-A4B0-D705CC1283C2}"/>
              </a:ext>
            </a:extLst>
          </p:cNvPr>
          <p:cNvCxnSpPr>
            <a:cxnSpLocks/>
          </p:cNvCxnSpPr>
          <p:nvPr/>
        </p:nvCxnSpPr>
        <p:spPr>
          <a:xfrm flipH="1">
            <a:off x="7895834" y="5189266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8277157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37sec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D2FB0E-EBCA-43A3-AB96-F1111716E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238" y="1338125"/>
            <a:ext cx="2881334" cy="326678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FC0A4D-3723-4B5A-A441-3519DF14AC3E}"/>
              </a:ext>
            </a:extLst>
          </p:cNvPr>
          <p:cNvGrpSpPr/>
          <p:nvPr/>
        </p:nvGrpSpPr>
        <p:grpSpPr>
          <a:xfrm>
            <a:off x="1874733" y="1788461"/>
            <a:ext cx="8774213" cy="3367309"/>
            <a:chOff x="1874733" y="1788461"/>
            <a:chExt cx="8774213" cy="33673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C45498-DBCB-4D6E-BB65-D9D5B995380D}"/>
                </a:ext>
              </a:extLst>
            </p:cNvPr>
            <p:cNvSpPr/>
            <p:nvPr/>
          </p:nvSpPr>
          <p:spPr>
            <a:xfrm flipH="1" flipV="1">
              <a:off x="1874733" y="1788461"/>
              <a:ext cx="8774213" cy="3367309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A9631E-A3CB-4693-8756-F40DBC7137BF}"/>
                </a:ext>
              </a:extLst>
            </p:cNvPr>
            <p:cNvSpPr txBox="1"/>
            <p:nvPr/>
          </p:nvSpPr>
          <p:spPr>
            <a:xfrm>
              <a:off x="3535073" y="2797901"/>
              <a:ext cx="5763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2min 23se</a:t>
              </a:r>
              <a:r>
                <a:rPr lang="en-US" altLang="ko-KR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</a:t>
              </a:r>
              <a:r>
                <a:rPr lang="ko-KR" altLang="en-US" sz="600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ko-KR" altLang="en-US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6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263;p30">
            <a:extLst>
              <a:ext uri="{FF2B5EF4-FFF2-40B4-BE49-F238E27FC236}">
                <a16:creationId xmlns:a16="http://schemas.microsoft.com/office/drawing/2014/main" id="{08E91847-38BB-426D-877D-11E055A388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2398542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732492" y="4936410"/>
            <a:ext cx="1761313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구글 지도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584973" y="565978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13;p27">
            <a:extLst>
              <a:ext uri="{FF2B5EF4-FFF2-40B4-BE49-F238E27FC236}">
                <a16:creationId xmlns:a16="http://schemas.microsoft.com/office/drawing/2014/main" id="{E18FAD65-3A84-4046-91AB-ACBACCB20DE1}"/>
              </a:ext>
            </a:extLst>
          </p:cNvPr>
          <p:cNvSpPr txBox="1">
            <a:spLocks/>
          </p:cNvSpPr>
          <p:nvPr/>
        </p:nvSpPr>
        <p:spPr>
          <a:xfrm>
            <a:off x="8484457" y="4988111"/>
            <a:ext cx="1761313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정보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7610AE-EB2B-4B23-8A63-52E4821668A3}"/>
              </a:ext>
            </a:extLst>
          </p:cNvPr>
          <p:cNvCxnSpPr>
            <a:cxnSpLocks/>
          </p:cNvCxnSpPr>
          <p:nvPr/>
        </p:nvCxnSpPr>
        <p:spPr>
          <a:xfrm flipH="1">
            <a:off x="8257038" y="561539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881EE57-1D36-49B8-A7B0-2247CC2B6B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30" t="19764" r="12039" b="-334"/>
          <a:stretch/>
        </p:blipFill>
        <p:spPr>
          <a:xfrm>
            <a:off x="7553745" y="1651136"/>
            <a:ext cx="3622736" cy="32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7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6757484" y="3212867"/>
            <a:ext cx="3407443" cy="7546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처방전 관리</a:t>
            </a:r>
          </a:p>
        </p:txBody>
      </p:sp>
      <p:sp>
        <p:nvSpPr>
          <p:cNvPr id="8" name="Google Shape;203;p27">
            <a:extLst>
              <a:ext uri="{FF2B5EF4-FFF2-40B4-BE49-F238E27FC236}">
                <a16:creationId xmlns:a16="http://schemas.microsoft.com/office/drawing/2014/main" id="{21EAC6CC-7329-49FC-9767-93231DE0CB3B}"/>
              </a:ext>
            </a:extLst>
          </p:cNvPr>
          <p:cNvSpPr txBox="1">
            <a:spLocks/>
          </p:cNvSpPr>
          <p:nvPr/>
        </p:nvSpPr>
        <p:spPr>
          <a:xfrm>
            <a:off x="6255066" y="3967469"/>
            <a:ext cx="4083685" cy="819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진단 기록과 복약이력 관리</a:t>
            </a:r>
            <a:endParaRPr lang="en-US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98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471</Words>
  <Application>Microsoft Office PowerPoint</Application>
  <PresentationFormat>와이드스크린</PresentationFormat>
  <Paragraphs>89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지현</dc:creator>
  <cp:lastModifiedBy>김 지현</cp:lastModifiedBy>
  <cp:revision>50</cp:revision>
  <dcterms:created xsi:type="dcterms:W3CDTF">2020-02-22T04:34:18Z</dcterms:created>
  <dcterms:modified xsi:type="dcterms:W3CDTF">2020-02-22T08:56:12Z</dcterms:modified>
</cp:coreProperties>
</file>