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92" r:id="rId16"/>
    <p:sldId id="293" r:id="rId17"/>
    <p:sldId id="274" r:id="rId18"/>
    <p:sldId id="278" r:id="rId19"/>
    <p:sldId id="275" r:id="rId20"/>
    <p:sldId id="279" r:id="rId21"/>
    <p:sldId id="280" r:id="rId22"/>
    <p:sldId id="281" r:id="rId23"/>
    <p:sldId id="294" r:id="rId24"/>
    <p:sldId id="283" r:id="rId25"/>
    <p:sldId id="286" r:id="rId26"/>
    <p:sldId id="295" r:id="rId27"/>
    <p:sldId id="289" r:id="rId28"/>
    <p:sldId id="290" r:id="rId29"/>
    <p:sldId id="296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978"/>
    <a:srgbClr val="72A3A2"/>
    <a:srgbClr val="CADCDC"/>
    <a:srgbClr val="558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724" autoAdjust="0"/>
  </p:normalViewPr>
  <p:slideViewPr>
    <p:cSldViewPr snapToGrid="0">
      <p:cViewPr varScale="1">
        <p:scale>
          <a:sx n="70" d="100"/>
          <a:sy n="70" d="100"/>
        </p:scale>
        <p:origin x="11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8BBFA-D990-45DD-9BBC-FE52059719DE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37D94-951F-4CAB-9C1F-FB2BE9E79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163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s.gov.uk/peoplepopulationandcommunity/birthsdeathsandmarriages/deaths/bulletins/deathsrelatedtodrugpoisoninginenglandandwales/2018registration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korean.mercola.com/sites/articles/archive/2018/04/05/%EA%B3%BC%EC%9E%89-%EC%B2%98%EB%B0%A9%EC%9D%84-%EB%B0%9B%EB%8A%94-%EB%85%B8%EC%9D%B8%EC%B8%B5.aspx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07d2fc1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07d2fc1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fd1917714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저희는 구글 설문조사 서비스를 사용했고</a:t>
            </a:r>
            <a:r>
              <a:rPr lang="en-US" altLang="ko-KR" dirty="0"/>
              <a:t>, </a:t>
            </a:r>
            <a:r>
              <a:rPr lang="ko-KR" altLang="en-US" dirty="0"/>
              <a:t>대략 </a:t>
            </a:r>
            <a:r>
              <a:rPr lang="en-US" altLang="ko-KR" dirty="0"/>
              <a:t>100</a:t>
            </a:r>
            <a:r>
              <a:rPr lang="ko-KR" altLang="en-US" dirty="0"/>
              <a:t>명 정도가 참여해 주었습니다</a:t>
            </a:r>
            <a:r>
              <a:rPr lang="en-US" altLang="ko-KR" dirty="0"/>
              <a:t>. </a:t>
            </a:r>
            <a:r>
              <a:rPr lang="ko-KR" altLang="en-US" dirty="0"/>
              <a:t>결과는 다음과 같습니다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26" name="Google Shape;226;g6fd1917714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fd1917714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dk1"/>
                </a:solidFill>
              </a:rPr>
              <a:t>많은 분들이 한달에 1번 이상은 약국에 갑니다.</a:t>
            </a: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dk1"/>
                </a:solidFill>
              </a:rPr>
              <a:t>저는 약국에서 아르바이트 근무하는데요, 제 경험상 한달에 1번씩</a:t>
            </a: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dk1"/>
                </a:solidFill>
              </a:rPr>
              <a:t>오시는 분들은 혈압약, 당뇨약 등을 처방받으십니다.</a:t>
            </a: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dk1"/>
                </a:solidFill>
              </a:rPr>
              <a:t>그리고 이 분들은 약을 꾸준히 계속 드셔야하기 때문에</a:t>
            </a: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dk1"/>
                </a:solidFill>
              </a:rPr>
              <a:t>주기적으로 오십니다.</a:t>
            </a: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</p:txBody>
      </p:sp>
      <p:sp>
        <p:nvSpPr>
          <p:cNvPr id="234" name="Google Shape;234;g6fd1917714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fd1917714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약을 궁극적으로 잘못 먹은 경험이 대부분은 없지만,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24%라는 숫자도 오남용의 위험성을 생각한다면 무시할 수 없는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숫자입니다.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42" name="Google Shape;242;g6fd1917714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fd1917714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하지만 그 약들이 낱개로 돌아다니는 걸 발견하여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무슨 약인지 몰라 검색을 해본 경험이 대부분 있다고 합니다.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즉 이 앱의 필요성을 알 수 있습니다.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-직접 약국에 가서 알 물어보는 거까지 걸리는 시간 재보기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-웹으로 약 검색하는데 걸리는 시간 재보기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-집 주변 심야약국 웹으로 검색하는 시간 재보기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</p:txBody>
      </p:sp>
      <p:sp>
        <p:nvSpPr>
          <p:cNvPr id="250" name="Google Shape;250;g6fd1917714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fd1917714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fd1917714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680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07d2fc18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07d2fc18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fd1917714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fd1917714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fd19177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안녕하세요 팀 AIA입니다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발표자가 자기소개하고, 저희팀은 5명으로 구성되어있고, 지방에 있는 팀원과, 다른 일정이 있는 팀원은 부득이하게 다른 장소에서 hangout으로만 참여하게 되었습니다.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g6fd19177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fd1917714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우리 앱 </a:t>
            </a:r>
            <a:r>
              <a:rPr lang="en-US" altLang="ko-KR" dirty="0"/>
              <a:t>AI Care</a:t>
            </a:r>
            <a:r>
              <a:rPr lang="ko-KR" altLang="en-US" dirty="0"/>
              <a:t>를 한 줄로 소개하자면</a:t>
            </a:r>
            <a:r>
              <a:rPr lang="en-US" altLang="ko-KR" dirty="0"/>
              <a:t>, </a:t>
            </a:r>
            <a:r>
              <a:rPr lang="ko-KR" altLang="en-US" dirty="0"/>
              <a:t>인공지능 카메라를 통한 개인맞춤형 약 관리 플랫폼입니다</a:t>
            </a:r>
            <a:r>
              <a:rPr lang="en-US" altLang="ko-KR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g6fd1917714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fd1917714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앱을 만들기 위해서 </a:t>
            </a:r>
            <a:r>
              <a:rPr lang="en-US" altLang="ko-KR" dirty="0"/>
              <a:t>Trello</a:t>
            </a:r>
            <a:r>
              <a:rPr lang="ko-KR" altLang="en-US" dirty="0"/>
              <a:t>로 서로 팀원의 스케줄을 관리하여 일의 우선순위와 분배를 효율적으로 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또한 작업 프로젝트를 </a:t>
            </a:r>
            <a:r>
              <a:rPr lang="en-US" altLang="ko-KR" dirty="0" err="1"/>
              <a:t>Github</a:t>
            </a:r>
            <a:r>
              <a:rPr lang="ko-KR" altLang="en-US" dirty="0"/>
              <a:t>에 올려</a:t>
            </a:r>
            <a:r>
              <a:rPr lang="en-US" altLang="ko-KR" dirty="0"/>
              <a:t>,</a:t>
            </a:r>
            <a:r>
              <a:rPr lang="ko-KR" altLang="en-US" dirty="0"/>
              <a:t> 이 프로젝트를 모르는 사람들도 알아보기 쉽도록 설명을 </a:t>
            </a:r>
            <a:r>
              <a:rPr lang="ko-KR" altLang="en-US" dirty="0" err="1"/>
              <a:t>써놨습니다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91" name="Google Shape;191;g6fd1917714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fd1917714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fd1917714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fd1917714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833C0B"/>
                </a:solidFill>
              </a:rPr>
              <a:t>위와같이, 세계적으로, 잘못된 처방전으로 인해 약을 잘못복용해서 사고로 이어지는 경우가 증가하고 있는 추세입니다.</a:t>
            </a:r>
            <a:endParaRPr dirty="0">
              <a:solidFill>
                <a:srgbClr val="833C0B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833C0B"/>
                </a:solidFill>
              </a:rPr>
              <a:t>따라서 우리는, 약을 복용하기 전에, 처방전을 먼저 앱에 업로드해서, 환자의 증상과 실제로 처방받은 약이 환자의 증상에 알맞는 약인지 먼저 확인 후 약을 복용하는것이 환자의 건강에 유의미한 결과를 보여줄 수 있다고 생각합니다. </a:t>
            </a:r>
            <a:endParaRPr dirty="0">
              <a:solidFill>
                <a:srgbClr val="833C0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https://ysk6909.tistory.com/148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hlinkClick r:id="rId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hlinkClick r:id="rId3"/>
              </a:rPr>
              <a:t>2.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hlinkClick r:id="rId3"/>
              </a:rPr>
              <a:t>https://www.ons.gov.uk/peoplepopulationandcommunity/birthsdeathsandmarriages/deaths/bulletins/deathsrelatedtodrugpoisoninginenglandandwales/2018registrations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hlinkClick r:id="rId4"/>
              </a:rPr>
              <a:t>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hlinkClick r:id="rId4"/>
              </a:rPr>
              <a:t>https://korean.mercola.com/sites/articles/archive/2018/04/05/%EA%B3%BC%EC%9E%89-%EC%B2%98%EB%B0%A9%EC%9D%84-%EB%B0%9B%EB%8A%94-%EB%85%B8%EC%9D%B8%EC%B8%B5.aspx</a:t>
            </a:r>
            <a:endParaRPr dirty="0"/>
          </a:p>
        </p:txBody>
      </p:sp>
      <p:sp>
        <p:nvSpPr>
          <p:cNvPr id="210" name="Google Shape;210;g6fd191771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fd1917714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평균 수명 연장으로 인한 건강에 대한 관심도 증가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833C0B"/>
              </a:solidFill>
            </a:endParaRPr>
          </a:p>
        </p:txBody>
      </p:sp>
      <p:sp>
        <p:nvSpPr>
          <p:cNvPr id="219" name="Google Shape;219;g6fd1917714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0955E-7803-4AE9-942E-0AF8F8406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3DAAE3-22DD-4B8D-93D2-6C1D3CDAF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DF921C-1534-4BCB-A998-44C346459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6E9-A16E-41E2-9E2E-D3993774A421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F8ACE-0084-4801-A20E-9A9FB0407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DA3DF-F83A-4AA9-BD19-5BA283F9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FC88-92D1-4342-9C04-1F0339FB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13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9E2B-7D9E-490C-A0E1-6757EB122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D44148-4E61-4D46-852B-DFE5C078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23120-7BE9-42B7-AEF2-EEAC1C84B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6E9-A16E-41E2-9E2E-D3993774A421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BE4DAC-D9FD-49C5-8D38-07ED7DAB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B0547-7DB1-483F-9FE3-DE9E163D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FC88-92D1-4342-9C04-1F0339FB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6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5EFB08-F5A1-4D3A-915A-D9666213B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5DC22-F1B1-40B3-9EBE-66E30B3B0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58357B-4DD8-4A05-8844-D269D961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6E9-A16E-41E2-9E2E-D3993774A421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8FE145-385B-44C0-B9AB-19ACB504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5C271E-20E3-47DF-98B1-C9DCE282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FC88-92D1-4342-9C04-1F0339FB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827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title">
  <p:cSld name="OPENING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115400" y="1325739"/>
            <a:ext cx="5961200" cy="32344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844400" y="2615400"/>
            <a:ext cx="4503200" cy="8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881000" y="3311344"/>
            <a:ext cx="44300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9723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LIST">
  <p:cSld name="TITLE + LIS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444933" y="-63800"/>
            <a:ext cx="303200" cy="69856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 rot="-5400000">
            <a:off x="-2271667" y="3393000"/>
            <a:ext cx="5736400" cy="2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2768967" y="1273600"/>
            <a:ext cx="7411600" cy="37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aleway"/>
              <a:buChar char="●"/>
              <a:defRPr sz="1333">
                <a:latin typeface="Raleway"/>
                <a:ea typeface="Raleway"/>
                <a:cs typeface="Raleway"/>
                <a:sym typeface="Raleway"/>
              </a:defRPr>
            </a:lvl1pPr>
            <a:lvl2pPr marL="1219170" lvl="1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Raleway"/>
              <a:buChar char="○"/>
              <a:defRPr sz="1333">
                <a:latin typeface="Raleway"/>
                <a:ea typeface="Raleway"/>
                <a:cs typeface="Raleway"/>
                <a:sym typeface="Raleway"/>
              </a:defRPr>
            </a:lvl2pPr>
            <a:lvl3pPr marL="1828754" lvl="2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Raleway"/>
              <a:buChar char="■"/>
              <a:defRPr sz="1333">
                <a:latin typeface="Raleway"/>
                <a:ea typeface="Raleway"/>
                <a:cs typeface="Raleway"/>
                <a:sym typeface="Raleway"/>
              </a:defRPr>
            </a:lvl3pPr>
            <a:lvl4pPr marL="2438339" lvl="3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Raleway"/>
              <a:buChar char="●"/>
              <a:defRPr sz="1333">
                <a:latin typeface="Raleway"/>
                <a:ea typeface="Raleway"/>
                <a:cs typeface="Raleway"/>
                <a:sym typeface="Raleway"/>
              </a:defRPr>
            </a:lvl4pPr>
            <a:lvl5pPr marL="3047924" lvl="4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Raleway"/>
              <a:buChar char="○"/>
              <a:defRPr sz="1333">
                <a:latin typeface="Raleway"/>
                <a:ea typeface="Raleway"/>
                <a:cs typeface="Raleway"/>
                <a:sym typeface="Raleway"/>
              </a:defRPr>
            </a:lvl5pPr>
            <a:lvl6pPr marL="3657509" lvl="5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Raleway"/>
              <a:buChar char="■"/>
              <a:defRPr sz="1333">
                <a:latin typeface="Raleway"/>
                <a:ea typeface="Raleway"/>
                <a:cs typeface="Raleway"/>
                <a:sym typeface="Raleway"/>
              </a:defRPr>
            </a:lvl6pPr>
            <a:lvl7pPr marL="4267093" lvl="6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Raleway"/>
              <a:buChar char="●"/>
              <a:defRPr sz="1333">
                <a:latin typeface="Raleway"/>
                <a:ea typeface="Raleway"/>
                <a:cs typeface="Raleway"/>
                <a:sym typeface="Raleway"/>
              </a:defRPr>
            </a:lvl7pPr>
            <a:lvl8pPr marL="4876678" lvl="7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Raleway"/>
              <a:buChar char="○"/>
              <a:defRPr sz="1333">
                <a:latin typeface="Raleway"/>
                <a:ea typeface="Raleway"/>
                <a:cs typeface="Raleway"/>
                <a:sym typeface="Raleway"/>
              </a:defRPr>
            </a:lvl8pPr>
            <a:lvl9pPr marL="5486263" lvl="8" indent="-389457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000"/>
              <a:buFont typeface="Raleway"/>
              <a:buChar char="■"/>
              <a:defRPr sz="1333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6592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1555233" y="2476200"/>
            <a:ext cx="3724400" cy="19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67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444933" y="-63800"/>
            <a:ext cx="303200" cy="69856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 rot="-5400000">
            <a:off x="-2271667" y="3393000"/>
            <a:ext cx="5736400" cy="2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5961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7362000" y="3806433"/>
            <a:ext cx="51848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7362000" y="3234933"/>
            <a:ext cx="6612000" cy="8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 idx="2" hasCustomPrompt="1"/>
          </p:nvPr>
        </p:nvSpPr>
        <p:spPr>
          <a:xfrm>
            <a:off x="7362000" y="2947433"/>
            <a:ext cx="22056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600"/>
              <a:buNone/>
              <a:defRPr sz="4800">
                <a:solidFill>
                  <a:srgbClr val="CADCD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4000">
                <a:solidFill>
                  <a:srgbClr val="CADCD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4000">
                <a:solidFill>
                  <a:srgbClr val="CADCD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4000">
                <a:solidFill>
                  <a:srgbClr val="CADCD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4000">
                <a:solidFill>
                  <a:srgbClr val="CADCD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4000">
                <a:solidFill>
                  <a:srgbClr val="CADCD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4000">
                <a:solidFill>
                  <a:srgbClr val="CADCD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4000">
                <a:solidFill>
                  <a:srgbClr val="CADCD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4000">
                <a:solidFill>
                  <a:srgbClr val="CADCDC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532181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8520367" y="1884333"/>
            <a:ext cx="27480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2"/>
          </p:nvPr>
        </p:nvSpPr>
        <p:spPr>
          <a:xfrm>
            <a:off x="8520367" y="3115800"/>
            <a:ext cx="27480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ubTitle" idx="3"/>
          </p:nvPr>
        </p:nvSpPr>
        <p:spPr>
          <a:xfrm>
            <a:off x="8520367" y="4347267"/>
            <a:ext cx="27480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444933" y="-63800"/>
            <a:ext cx="303200" cy="69856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 rot="-5400000">
            <a:off x="-2271667" y="3393000"/>
            <a:ext cx="5736400" cy="2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1694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 + FOUR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subTitle" idx="1"/>
          </p:nvPr>
        </p:nvSpPr>
        <p:spPr>
          <a:xfrm>
            <a:off x="1864784" y="4088200"/>
            <a:ext cx="20208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2"/>
          </p:nvPr>
        </p:nvSpPr>
        <p:spPr>
          <a:xfrm>
            <a:off x="4256617" y="4088200"/>
            <a:ext cx="20208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ubTitle" idx="3"/>
          </p:nvPr>
        </p:nvSpPr>
        <p:spPr>
          <a:xfrm>
            <a:off x="6648451" y="4088200"/>
            <a:ext cx="20208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ubTitle" idx="4"/>
          </p:nvPr>
        </p:nvSpPr>
        <p:spPr>
          <a:xfrm>
            <a:off x="9040284" y="4088200"/>
            <a:ext cx="20208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444933" y="-63800"/>
            <a:ext cx="303200" cy="69856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 rot="-5400000">
            <a:off x="-2271667" y="3393000"/>
            <a:ext cx="5736400" cy="2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title" idx="5"/>
          </p:nvPr>
        </p:nvSpPr>
        <p:spPr>
          <a:xfrm>
            <a:off x="1864800" y="3798267"/>
            <a:ext cx="2020800" cy="4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title" idx="6"/>
          </p:nvPr>
        </p:nvSpPr>
        <p:spPr>
          <a:xfrm>
            <a:off x="4256633" y="3798267"/>
            <a:ext cx="2020800" cy="4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title" idx="7"/>
          </p:nvPr>
        </p:nvSpPr>
        <p:spPr>
          <a:xfrm>
            <a:off x="6648467" y="3798267"/>
            <a:ext cx="2020800" cy="4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title" idx="8"/>
          </p:nvPr>
        </p:nvSpPr>
        <p:spPr>
          <a:xfrm>
            <a:off x="9040300" y="3798267"/>
            <a:ext cx="2020800" cy="4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6638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444933" y="-63800"/>
            <a:ext cx="303200" cy="69856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 rot="-5400000">
            <a:off x="-2271667" y="3393000"/>
            <a:ext cx="5736400" cy="2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33933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 rot="5400000">
            <a:off x="3951133" y="-1384933"/>
            <a:ext cx="4267200" cy="9613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3227800" y="4032684"/>
            <a:ext cx="5736400" cy="2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aleway"/>
              <a:buNone/>
              <a:defRPr sz="1333"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2928000" y="2421551"/>
            <a:ext cx="63360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CADCDC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CADCDC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CADCDC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CADCDC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CADCDC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CADCDC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CADCDC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3200">
                <a:solidFill>
                  <a:srgbClr val="CADCDC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201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AB13A-C52C-4790-A403-8E7CFF53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2E429D-0ED2-491B-A06F-C49FE13AC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03DBD-ACFD-4D19-A263-C33FB248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6E9-A16E-41E2-9E2E-D3993774A421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40821-180C-4026-AF68-2C0F8A7E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5902C-05BE-4164-A956-4424DD68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FC88-92D1-4342-9C04-1F0339FB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083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TITLE + TWO 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/>
          <p:nvPr/>
        </p:nvSpPr>
        <p:spPr>
          <a:xfrm>
            <a:off x="444933" y="-63800"/>
            <a:ext cx="303200" cy="69856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 rot="-5400000">
            <a:off x="-2271667" y="3393000"/>
            <a:ext cx="5736400" cy="2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7196576" y="4385367"/>
            <a:ext cx="27716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2"/>
          </p:nvPr>
        </p:nvSpPr>
        <p:spPr>
          <a:xfrm>
            <a:off x="2971700" y="4385367"/>
            <a:ext cx="27716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title" idx="3"/>
          </p:nvPr>
        </p:nvSpPr>
        <p:spPr>
          <a:xfrm>
            <a:off x="2971700" y="4021467"/>
            <a:ext cx="2771600" cy="4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title" idx="4"/>
          </p:nvPr>
        </p:nvSpPr>
        <p:spPr>
          <a:xfrm>
            <a:off x="7196576" y="4021467"/>
            <a:ext cx="2771600" cy="4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50432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 + DESIGN 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444933" y="-63800"/>
            <a:ext cx="303200" cy="69856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-5400000">
            <a:off x="-2271667" y="3402741"/>
            <a:ext cx="5736400" cy="2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79" name="Google Shape;79;p12"/>
          <p:cNvSpPr/>
          <p:nvPr/>
        </p:nvSpPr>
        <p:spPr>
          <a:xfrm>
            <a:off x="6337300" y="857200"/>
            <a:ext cx="6692800" cy="51436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956983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LISTS">
  <p:cSld name="TITLE + TWO LIS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444933" y="-63800"/>
            <a:ext cx="303200" cy="69856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 rot="-5400000">
            <a:off x="-2271667" y="3393000"/>
            <a:ext cx="5736400" cy="2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2538139" y="2276900"/>
            <a:ext cx="3303200" cy="37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09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1pPr>
            <a:lvl2pPr marL="1219170" lvl="1" indent="-3809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9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2pPr>
            <a:lvl3pPr marL="1828754" lvl="2" indent="-3809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9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marL="2438339" lvl="3" indent="-3809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9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marL="3047924" lvl="4" indent="-3809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9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marL="3657509" lvl="5" indent="-3809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9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marL="4267093" lvl="6" indent="-3809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9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marL="4876678" lvl="7" indent="-3809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9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marL="5486263" lvl="8" indent="-3809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9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2"/>
          </p:nvPr>
        </p:nvSpPr>
        <p:spPr>
          <a:xfrm>
            <a:off x="7040528" y="2276900"/>
            <a:ext cx="3303200" cy="37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09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1pPr>
            <a:lvl2pPr marL="1219170" lvl="1" indent="-3809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9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2pPr>
            <a:lvl3pPr marL="1828754" lvl="2" indent="-3809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9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marL="2438339" lvl="3" indent="-3809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9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marL="3047924" lvl="4" indent="-3809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9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marL="3657509" lvl="5" indent="-3809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9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marL="4267093" lvl="6" indent="-3809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9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marL="4876678" lvl="7" indent="-3809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9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marL="5486263" lvl="8" indent="-3809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9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4189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 + SIX COLUMN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>
            <a:off x="444933" y="-63800"/>
            <a:ext cx="303200" cy="69856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 rot="-5400000">
            <a:off x="-2271667" y="3393000"/>
            <a:ext cx="5736400" cy="2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1"/>
          </p:nvPr>
        </p:nvSpPr>
        <p:spPr>
          <a:xfrm>
            <a:off x="9007200" y="1633900"/>
            <a:ext cx="20208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2"/>
          </p:nvPr>
        </p:nvSpPr>
        <p:spPr>
          <a:xfrm>
            <a:off x="9007200" y="4864433"/>
            <a:ext cx="20208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3"/>
          </p:nvPr>
        </p:nvSpPr>
        <p:spPr>
          <a:xfrm>
            <a:off x="9007200" y="3248717"/>
            <a:ext cx="20208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4"/>
          </p:nvPr>
        </p:nvSpPr>
        <p:spPr>
          <a:xfrm>
            <a:off x="9029584" y="1367167"/>
            <a:ext cx="1976000" cy="4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 idx="5"/>
          </p:nvPr>
        </p:nvSpPr>
        <p:spPr>
          <a:xfrm>
            <a:off x="9029584" y="2981076"/>
            <a:ext cx="1976000" cy="4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6"/>
          </p:nvPr>
        </p:nvSpPr>
        <p:spPr>
          <a:xfrm>
            <a:off x="9029584" y="4595893"/>
            <a:ext cx="1976000" cy="4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7"/>
          </p:nvPr>
        </p:nvSpPr>
        <p:spPr>
          <a:xfrm>
            <a:off x="6606900" y="1633900"/>
            <a:ext cx="20208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8"/>
          </p:nvPr>
        </p:nvSpPr>
        <p:spPr>
          <a:xfrm>
            <a:off x="6606900" y="4864433"/>
            <a:ext cx="20208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9"/>
          </p:nvPr>
        </p:nvSpPr>
        <p:spPr>
          <a:xfrm>
            <a:off x="6606900" y="3248717"/>
            <a:ext cx="20208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13"/>
          </p:nvPr>
        </p:nvSpPr>
        <p:spPr>
          <a:xfrm>
            <a:off x="6629284" y="1367167"/>
            <a:ext cx="1976000" cy="4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title" idx="14"/>
          </p:nvPr>
        </p:nvSpPr>
        <p:spPr>
          <a:xfrm>
            <a:off x="6629284" y="2981076"/>
            <a:ext cx="1976000" cy="4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15"/>
          </p:nvPr>
        </p:nvSpPr>
        <p:spPr>
          <a:xfrm>
            <a:off x="6629284" y="4595893"/>
            <a:ext cx="1976000" cy="4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95903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2">
  <p:cSld name="TITLE + THREE COLUMNS 2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subTitle" idx="1"/>
          </p:nvPr>
        </p:nvSpPr>
        <p:spPr>
          <a:xfrm>
            <a:off x="5241900" y="1814173"/>
            <a:ext cx="24828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2"/>
          </p:nvPr>
        </p:nvSpPr>
        <p:spPr>
          <a:xfrm>
            <a:off x="2219300" y="4766367"/>
            <a:ext cx="24828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3"/>
          </p:nvPr>
        </p:nvSpPr>
        <p:spPr>
          <a:xfrm>
            <a:off x="8264500" y="4766367"/>
            <a:ext cx="24828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2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444933" y="-63800"/>
            <a:ext cx="303200" cy="69856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 rot="-5400000">
            <a:off x="-2271667" y="3393000"/>
            <a:ext cx="5736400" cy="2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title" idx="4"/>
          </p:nvPr>
        </p:nvSpPr>
        <p:spPr>
          <a:xfrm>
            <a:off x="2219300" y="4402467"/>
            <a:ext cx="2482800" cy="4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 idx="5"/>
          </p:nvPr>
        </p:nvSpPr>
        <p:spPr>
          <a:xfrm>
            <a:off x="5241900" y="1450273"/>
            <a:ext cx="2482800" cy="4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 idx="6"/>
          </p:nvPr>
        </p:nvSpPr>
        <p:spPr>
          <a:xfrm>
            <a:off x="8264500" y="4402467"/>
            <a:ext cx="2482800" cy="4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15831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THANKS &amp; CREDIT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/>
          <p:nvPr/>
        </p:nvSpPr>
        <p:spPr>
          <a:xfrm>
            <a:off x="1511400" y="2802551"/>
            <a:ext cx="9169200" cy="40768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16"/>
          <p:cNvSpPr txBox="1">
            <a:spLocks noGrp="1"/>
          </p:cNvSpPr>
          <p:nvPr>
            <p:ph type="ctrTitle"/>
          </p:nvPr>
        </p:nvSpPr>
        <p:spPr>
          <a:xfrm>
            <a:off x="2161000" y="2393205"/>
            <a:ext cx="6593600" cy="8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ubTitle" idx="1"/>
          </p:nvPr>
        </p:nvSpPr>
        <p:spPr>
          <a:xfrm>
            <a:off x="2161000" y="3460667"/>
            <a:ext cx="34472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2"/>
          </p:nvPr>
        </p:nvSpPr>
        <p:spPr>
          <a:xfrm>
            <a:off x="2687333" y="4590967"/>
            <a:ext cx="58608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6682400" y="4850500"/>
            <a:ext cx="3304800" cy="1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67">
                <a:latin typeface="Raleway Light"/>
                <a:ea typeface="Raleway Light"/>
                <a:cs typeface="Raleway Light"/>
                <a:sym typeface="Raleway Light"/>
              </a:rPr>
              <a:t>CREDITS: This presentation template was created by </a:t>
            </a:r>
            <a:r>
              <a:rPr lang="en" sz="1067" b="1"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/>
              </a:rPr>
              <a:t>Slidesgo</a:t>
            </a:r>
            <a:r>
              <a:rPr lang="en" sz="1067">
                <a:latin typeface="Raleway Light"/>
                <a:ea typeface="Raleway Light"/>
                <a:cs typeface="Raleway Light"/>
                <a:sym typeface="Raleway Light"/>
              </a:rPr>
              <a:t>, including icons by </a:t>
            </a:r>
            <a:r>
              <a:rPr lang="en" sz="1067" b="1"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Flaticon</a:t>
            </a:r>
            <a:r>
              <a:rPr lang="en" sz="1067">
                <a:latin typeface="Raleway Light"/>
                <a:ea typeface="Raleway Light"/>
                <a:cs typeface="Raleway Light"/>
                <a:sym typeface="Raleway Light"/>
              </a:rPr>
              <a:t>, and infographics &amp; images by </a:t>
            </a:r>
            <a:r>
              <a:rPr lang="en" sz="1067" b="1"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/>
              </a:rPr>
              <a:t>Freepik</a:t>
            </a:r>
            <a:r>
              <a:rPr lang="en" sz="1067">
                <a:latin typeface="Raleway Light"/>
                <a:ea typeface="Raleway Light"/>
                <a:cs typeface="Raleway Light"/>
                <a:sym typeface="Raleway Light"/>
              </a:rPr>
              <a:t>. </a:t>
            </a:r>
            <a:endParaRPr sz="1067"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67" b="1">
                <a:latin typeface="Raleway"/>
                <a:ea typeface="Raleway"/>
                <a:cs typeface="Raleway"/>
                <a:sym typeface="Raleway"/>
              </a:rPr>
              <a:t>Please keep this slide for attribution.</a:t>
            </a:r>
            <a:endParaRPr sz="1067" b="1"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5847052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LIST 2">
  <p:cSld name="TITLE + LIST 2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/>
          <p:nvPr/>
        </p:nvSpPr>
        <p:spPr>
          <a:xfrm>
            <a:off x="1511400" y="1219673"/>
            <a:ext cx="9169200" cy="56596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17"/>
          <p:cNvSpPr txBox="1">
            <a:spLocks noGrp="1"/>
          </p:cNvSpPr>
          <p:nvPr>
            <p:ph type="ctrTitle"/>
          </p:nvPr>
        </p:nvSpPr>
        <p:spPr>
          <a:xfrm>
            <a:off x="1925333" y="780300"/>
            <a:ext cx="9778000" cy="8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925333" y="2136600"/>
            <a:ext cx="8229600" cy="4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67"/>
            </a:lvl1pPr>
            <a:lvl2pPr marL="1219170" lvl="1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800"/>
              <a:buChar char="○"/>
              <a:defRPr sz="1067"/>
            </a:lvl2pPr>
            <a:lvl3pPr marL="1828754" lvl="2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800"/>
              <a:buChar char="■"/>
              <a:defRPr sz="1067"/>
            </a:lvl3pPr>
            <a:lvl4pPr marL="2438339" lvl="3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800"/>
              <a:buChar char="●"/>
              <a:defRPr sz="1067"/>
            </a:lvl4pPr>
            <a:lvl5pPr marL="3047924" lvl="4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800"/>
              <a:buChar char="○"/>
              <a:defRPr sz="1067"/>
            </a:lvl5pPr>
            <a:lvl6pPr marL="3657509" lvl="5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800"/>
              <a:buChar char="■"/>
              <a:defRPr sz="1067"/>
            </a:lvl6pPr>
            <a:lvl7pPr marL="4267093" lvl="6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800"/>
              <a:buChar char="●"/>
              <a:defRPr sz="1067"/>
            </a:lvl7pPr>
            <a:lvl8pPr marL="4876678" lvl="7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800"/>
              <a:buChar char="○"/>
              <a:defRPr sz="1067"/>
            </a:lvl8pPr>
            <a:lvl9pPr marL="5486263" lvl="8" indent="-372524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800"/>
              <a:buChar char="■"/>
              <a:defRPr sz="10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64706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60514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type="secHead">
  <p:cSld name="TABLE OF CONTENT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2223671" y="2243651"/>
            <a:ext cx="3840800" cy="4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67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2001000" y="1987156"/>
            <a:ext cx="4286400" cy="4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 idx="2" hasCustomPrompt="1"/>
          </p:nvPr>
        </p:nvSpPr>
        <p:spPr>
          <a:xfrm>
            <a:off x="3768469" y="1710351"/>
            <a:ext cx="7512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400"/>
              <a:buNone/>
              <a:defRPr sz="1867">
                <a:solidFill>
                  <a:srgbClr val="CADCD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6000">
                <a:solidFill>
                  <a:srgbClr val="CADCD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6000">
                <a:solidFill>
                  <a:srgbClr val="CADCD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6000">
                <a:solidFill>
                  <a:srgbClr val="CADCD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6000">
                <a:solidFill>
                  <a:srgbClr val="CADCD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6000">
                <a:solidFill>
                  <a:srgbClr val="CADCD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6000">
                <a:solidFill>
                  <a:srgbClr val="CADCD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6000">
                <a:solidFill>
                  <a:srgbClr val="CADCD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6000">
                <a:solidFill>
                  <a:srgbClr val="CADCDC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4"/>
          <p:cNvSpPr/>
          <p:nvPr/>
        </p:nvSpPr>
        <p:spPr>
          <a:xfrm>
            <a:off x="444933" y="-63800"/>
            <a:ext cx="303200" cy="69856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 idx="3"/>
          </p:nvPr>
        </p:nvSpPr>
        <p:spPr>
          <a:xfrm rot="-5400000">
            <a:off x="-2271667" y="3397871"/>
            <a:ext cx="5736400" cy="2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4"/>
          </p:nvPr>
        </p:nvSpPr>
        <p:spPr>
          <a:xfrm>
            <a:off x="2223671" y="3537613"/>
            <a:ext cx="3840800" cy="4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67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 idx="5"/>
          </p:nvPr>
        </p:nvSpPr>
        <p:spPr>
          <a:xfrm>
            <a:off x="2001000" y="3281119"/>
            <a:ext cx="4286400" cy="4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 idx="6" hasCustomPrompt="1"/>
          </p:nvPr>
        </p:nvSpPr>
        <p:spPr>
          <a:xfrm>
            <a:off x="3768469" y="3004313"/>
            <a:ext cx="7512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400"/>
              <a:buNone/>
              <a:defRPr sz="1867">
                <a:solidFill>
                  <a:srgbClr val="CADCD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6000">
                <a:solidFill>
                  <a:srgbClr val="CADCD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6000">
                <a:solidFill>
                  <a:srgbClr val="CADCD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6000">
                <a:solidFill>
                  <a:srgbClr val="CADCD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6000">
                <a:solidFill>
                  <a:srgbClr val="CADCD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6000">
                <a:solidFill>
                  <a:srgbClr val="CADCD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6000">
                <a:solidFill>
                  <a:srgbClr val="CADCD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6000">
                <a:solidFill>
                  <a:srgbClr val="CADCD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6000">
                <a:solidFill>
                  <a:srgbClr val="CADCDC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7"/>
          </p:nvPr>
        </p:nvSpPr>
        <p:spPr>
          <a:xfrm>
            <a:off x="2223671" y="4831540"/>
            <a:ext cx="3840800" cy="4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67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 idx="8"/>
          </p:nvPr>
        </p:nvSpPr>
        <p:spPr>
          <a:xfrm>
            <a:off x="2001000" y="4575045"/>
            <a:ext cx="4286400" cy="4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 idx="9" hasCustomPrompt="1"/>
          </p:nvPr>
        </p:nvSpPr>
        <p:spPr>
          <a:xfrm>
            <a:off x="3768469" y="4298240"/>
            <a:ext cx="7512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400"/>
              <a:buNone/>
              <a:defRPr sz="1867">
                <a:solidFill>
                  <a:srgbClr val="CADCD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6000">
                <a:solidFill>
                  <a:srgbClr val="CADCD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6000">
                <a:solidFill>
                  <a:srgbClr val="CADCD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6000">
                <a:solidFill>
                  <a:srgbClr val="CADCD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6000">
                <a:solidFill>
                  <a:srgbClr val="CADCD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6000">
                <a:solidFill>
                  <a:srgbClr val="CADCD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6000">
                <a:solidFill>
                  <a:srgbClr val="CADCD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6000">
                <a:solidFill>
                  <a:srgbClr val="CADCD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6000">
                <a:solidFill>
                  <a:srgbClr val="CADCDC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3"/>
          </p:nvPr>
        </p:nvSpPr>
        <p:spPr>
          <a:xfrm>
            <a:off x="6895071" y="2243651"/>
            <a:ext cx="3840800" cy="4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67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 idx="14"/>
          </p:nvPr>
        </p:nvSpPr>
        <p:spPr>
          <a:xfrm>
            <a:off x="6672400" y="1987156"/>
            <a:ext cx="4286400" cy="4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 idx="15" hasCustomPrompt="1"/>
          </p:nvPr>
        </p:nvSpPr>
        <p:spPr>
          <a:xfrm>
            <a:off x="8439871" y="1710351"/>
            <a:ext cx="7512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400"/>
              <a:buNone/>
              <a:defRPr sz="1867">
                <a:solidFill>
                  <a:srgbClr val="CADCD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6000">
                <a:solidFill>
                  <a:srgbClr val="CADCD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6000">
                <a:solidFill>
                  <a:srgbClr val="CADCD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6000">
                <a:solidFill>
                  <a:srgbClr val="CADCD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6000">
                <a:solidFill>
                  <a:srgbClr val="CADCD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6000">
                <a:solidFill>
                  <a:srgbClr val="CADCD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6000">
                <a:solidFill>
                  <a:srgbClr val="CADCD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6000">
                <a:solidFill>
                  <a:srgbClr val="CADCD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6000">
                <a:solidFill>
                  <a:srgbClr val="CADCDC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16"/>
          </p:nvPr>
        </p:nvSpPr>
        <p:spPr>
          <a:xfrm>
            <a:off x="6895071" y="3537613"/>
            <a:ext cx="3840800" cy="4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67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 idx="17"/>
          </p:nvPr>
        </p:nvSpPr>
        <p:spPr>
          <a:xfrm>
            <a:off x="6672400" y="3281119"/>
            <a:ext cx="4286400" cy="4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18" hasCustomPrompt="1"/>
          </p:nvPr>
        </p:nvSpPr>
        <p:spPr>
          <a:xfrm>
            <a:off x="8439871" y="3004313"/>
            <a:ext cx="7512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400"/>
              <a:buNone/>
              <a:defRPr sz="1867">
                <a:solidFill>
                  <a:srgbClr val="CADCD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6000">
                <a:solidFill>
                  <a:srgbClr val="CADCD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6000">
                <a:solidFill>
                  <a:srgbClr val="CADCD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6000">
                <a:solidFill>
                  <a:srgbClr val="CADCD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6000">
                <a:solidFill>
                  <a:srgbClr val="CADCD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6000">
                <a:solidFill>
                  <a:srgbClr val="CADCD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6000">
                <a:solidFill>
                  <a:srgbClr val="CADCD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6000">
                <a:solidFill>
                  <a:srgbClr val="CADCD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6000">
                <a:solidFill>
                  <a:srgbClr val="CADCDC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9"/>
          </p:nvPr>
        </p:nvSpPr>
        <p:spPr>
          <a:xfrm>
            <a:off x="6895071" y="4831540"/>
            <a:ext cx="3840800" cy="4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67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 idx="20"/>
          </p:nvPr>
        </p:nvSpPr>
        <p:spPr>
          <a:xfrm>
            <a:off x="6672400" y="4575045"/>
            <a:ext cx="4286400" cy="4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title" idx="21" hasCustomPrompt="1"/>
          </p:nvPr>
        </p:nvSpPr>
        <p:spPr>
          <a:xfrm>
            <a:off x="8439871" y="4298240"/>
            <a:ext cx="7512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400"/>
              <a:buNone/>
              <a:defRPr sz="1867">
                <a:solidFill>
                  <a:srgbClr val="CADCD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6000">
                <a:solidFill>
                  <a:srgbClr val="CADCD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6000">
                <a:solidFill>
                  <a:srgbClr val="CADCD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6000">
                <a:solidFill>
                  <a:srgbClr val="CADCD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6000">
                <a:solidFill>
                  <a:srgbClr val="CADCD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6000">
                <a:solidFill>
                  <a:srgbClr val="CADCD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6000">
                <a:solidFill>
                  <a:srgbClr val="CADCD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6000">
                <a:solidFill>
                  <a:srgbClr val="CADCD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6000">
                <a:solidFill>
                  <a:srgbClr val="CADCDC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66280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9BC3F-E00D-42D8-8844-062039679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A81634-8146-4653-88C5-37F0A310D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EB193A-5B21-488B-8198-2AD4B9F5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6E9-A16E-41E2-9E2E-D3993774A421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5DAB87-3409-4CE7-B580-703A7974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F88C0-E7E6-4302-9BD1-C038BF5B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FC88-92D1-4342-9C04-1F0339FB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2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13557-B7EE-4329-BA22-B92D27640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FDDE4E-185C-4DB8-90D9-A41814592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FE9F19-91F7-4AEC-B679-64BF47B9F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4ADF4-A9FF-40FC-B69A-B6ECAE7B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6E9-A16E-41E2-9E2E-D3993774A421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81A3DF-3476-4F31-8C26-80E65E4B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E63FD2-2D14-4E35-9F73-9728472B7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FC88-92D1-4342-9C04-1F0339FB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08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B6950-9AFD-4563-A895-1C217A6A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3C4654-BA20-4908-9233-757924DEE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7679B1-B086-434A-885C-AE1F3D28B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545C8D-9CC7-47BD-AC55-84E87D6EA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A92351-5548-480E-912A-0E0C6F4B7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924F73-3092-437E-B427-E4103B45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6E9-A16E-41E2-9E2E-D3993774A421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F07DAA-3327-453C-BC7C-6D726D89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32BCF4-9041-4EE8-B5BA-25192DDA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FC88-92D1-4342-9C04-1F0339FB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3E92A-7181-447E-BF35-446D0C56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A6ACF3-995B-4CB1-9CDA-E6DFD7D3D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6E9-A16E-41E2-9E2E-D3993774A421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E3400C-00FD-4AD6-BDF1-B33C4214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86EF14-BEAE-43C9-822A-C3E2E4A6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FC88-92D1-4342-9C04-1F0339FB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87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4064D7-6485-4684-AC5B-C3E0D8A6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6E9-A16E-41E2-9E2E-D3993774A421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F4EB08-E97D-4261-B745-4F330B6F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A85D68-ED12-4EE3-A8F5-B2878517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FC88-92D1-4342-9C04-1F0339FB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27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C7FF0-4640-4ADB-9039-4805F052C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4FA663-DE72-47B4-B405-997C2E39E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C46270-D323-4F4D-8C38-807460A14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23DD55-ED7B-4B86-BDAD-09997FCF4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6E9-A16E-41E2-9E2E-D3993774A421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51ADC4-9188-4EDC-93B3-71DCC0C5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7B2731-BFF6-4CDB-A1B5-77B256EA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FC88-92D1-4342-9C04-1F0339FB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74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068D9-8BD7-4AAD-971A-9E1147657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E90EDB-5106-471E-9663-E97307412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59A309-8260-4DED-979B-B9FEF937B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C97057-0B57-44CD-867C-B8835854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6E9-A16E-41E2-9E2E-D3993774A421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BD7F32-467B-4630-AC9D-5F479C3F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4D178D-F174-4D77-9AFB-04D87CBF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FC88-92D1-4342-9C04-1F0339FB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03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EBCECF-CD3B-4D36-8DCD-6D6784B8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03F18F-97A7-444A-A1A0-11DDBF5F4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C84604-1278-4A54-9ED8-F115ED69E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606E9-A16E-41E2-9E2E-D3993774A421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3C2ED3-864D-4464-91FE-A37599862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B5BFB-9075-455C-B499-811F98157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8FC88-92D1-4342-9C04-1F0339FB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83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 Black"/>
              <a:buNone/>
              <a:defRPr sz="28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 Black"/>
              <a:buNone/>
              <a:defRPr sz="28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 Black"/>
              <a:buNone/>
              <a:defRPr sz="28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 Black"/>
              <a:buNone/>
              <a:defRPr sz="28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 Black"/>
              <a:buNone/>
              <a:defRPr sz="28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 Black"/>
              <a:buNone/>
              <a:defRPr sz="28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 Black"/>
              <a:buNone/>
              <a:defRPr sz="28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 Black"/>
              <a:buNone/>
              <a:defRPr sz="28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126731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microsoft.com/office/2007/relationships/hdphoto" Target="../media/hdphoto2.wdp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ctrTitle"/>
          </p:nvPr>
        </p:nvSpPr>
        <p:spPr>
          <a:xfrm>
            <a:off x="3844400" y="2615400"/>
            <a:ext cx="4503200" cy="86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>
                <a:latin typeface="THE정고딕170" panose="02020603020101020101" pitchFamily="18" charset="-127"/>
                <a:ea typeface="THE정고딕170" panose="02020603020101020101" pitchFamily="18" charset="-127"/>
              </a:rPr>
              <a:t>AI. Care</a:t>
            </a:r>
            <a:r>
              <a:rPr lang="en" dirty="0">
                <a:solidFill>
                  <a:srgbClr val="FFFFFF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rPr>
              <a:t> </a:t>
            </a:r>
            <a:endParaRPr dirty="0">
              <a:solidFill>
                <a:srgbClr val="FFFFFF"/>
              </a:solidFill>
              <a:latin typeface="THE정고딕170" panose="02020603020101020101" pitchFamily="18" charset="-127"/>
              <a:ea typeface="THE정고딕170" panose="02020603020101020101" pitchFamily="18" charset="-127"/>
            </a:endParaRPr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1"/>
          </p:nvPr>
        </p:nvSpPr>
        <p:spPr>
          <a:xfrm>
            <a:off x="3881000" y="3311344"/>
            <a:ext cx="4430000" cy="50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>
                <a:latin typeface="THE정고딕170" panose="02020603020101020101" pitchFamily="18" charset="-127"/>
                <a:ea typeface="THE정고딕170" panose="02020603020101020101" pitchFamily="18" charset="-127"/>
              </a:rPr>
              <a:t>Team AIA</a:t>
            </a:r>
            <a:endParaRPr dirty="0">
              <a:solidFill>
                <a:srgbClr val="FFFFFF"/>
              </a:solidFill>
              <a:latin typeface="THE정고딕170" panose="02020603020101020101" pitchFamily="18" charset="-127"/>
              <a:ea typeface="THE정고딕170" panose="02020603020101020101" pitchFamily="18" charset="-127"/>
            </a:endParaRPr>
          </a:p>
        </p:txBody>
      </p:sp>
      <p:cxnSp>
        <p:nvCxnSpPr>
          <p:cNvPr id="130" name="Google Shape;130;p21"/>
          <p:cNvCxnSpPr/>
          <p:nvPr/>
        </p:nvCxnSpPr>
        <p:spPr>
          <a:xfrm>
            <a:off x="4548200" y="1861051"/>
            <a:ext cx="3095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21"/>
          <p:cNvCxnSpPr/>
          <p:nvPr/>
        </p:nvCxnSpPr>
        <p:spPr>
          <a:xfrm>
            <a:off x="4548200" y="4005200"/>
            <a:ext cx="3095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877" y="439671"/>
            <a:ext cx="5360709" cy="546700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22;p29">
            <a:extLst>
              <a:ext uri="{FF2B5EF4-FFF2-40B4-BE49-F238E27FC236}">
                <a16:creationId xmlns:a16="http://schemas.microsoft.com/office/drawing/2014/main" id="{BA837129-4309-442C-ABA5-BD81FFA865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-5400000">
            <a:off x="-2271713" y="3392488"/>
            <a:ext cx="5737226" cy="2762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THE정고딕170" panose="02020603020101020101" pitchFamily="18" charset="-127"/>
                <a:ea typeface="THE정고딕170" panose="02020603020101020101" pitchFamily="18" charset="-127"/>
              </a:rPr>
              <a:t>Diagnosis</a:t>
            </a:r>
            <a:endParaRPr dirty="0">
              <a:latin typeface="THE정고딕170" panose="02020603020101020101" pitchFamily="18" charset="-127"/>
              <a:ea typeface="THE정고딕170" panose="02020603020101020101" pitchFamily="18" charset="-127"/>
            </a:endParaRPr>
          </a:p>
        </p:txBody>
      </p:sp>
      <p:sp>
        <p:nvSpPr>
          <p:cNvPr id="10" name="Google Shape;212;p28">
            <a:extLst>
              <a:ext uri="{FF2B5EF4-FFF2-40B4-BE49-F238E27FC236}">
                <a16:creationId xmlns:a16="http://schemas.microsoft.com/office/drawing/2014/main" id="{FDD4BCC2-9D9E-446F-ADFB-DDA37152477F}"/>
              </a:ext>
            </a:extLst>
          </p:cNvPr>
          <p:cNvSpPr txBox="1"/>
          <p:nvPr/>
        </p:nvSpPr>
        <p:spPr>
          <a:xfrm>
            <a:off x="1277502" y="439671"/>
            <a:ext cx="6045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ko-KR" altLang="en-US" sz="4000" kern="0" dirty="0">
                <a:solidFill>
                  <a:srgbClr val="0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  <a:cs typeface="Malgun Gothic"/>
                <a:sym typeface="Malgun Gothic"/>
              </a:rPr>
              <a:t>설문조사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/>
        </p:nvSpPr>
        <p:spPr>
          <a:xfrm>
            <a:off x="1011207" y="1594200"/>
            <a:ext cx="10907600" cy="38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defTabSz="1219170" latinLnBrk="0">
              <a:lnSpc>
                <a:spcPct val="150000"/>
              </a:lnSpc>
              <a:buClr>
                <a:srgbClr val="000000"/>
              </a:buClr>
            </a:pPr>
            <a:endParaRPr sz="4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 latinLnBrk="0">
              <a:buClr>
                <a:srgbClr val="000000"/>
              </a:buClr>
            </a:pPr>
            <a:endParaRPr sz="4000" ker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defTabSz="1219170" latinLnBrk="0">
              <a:lnSpc>
                <a:spcPct val="115000"/>
              </a:lnSpc>
              <a:buClr>
                <a:srgbClr val="000000"/>
              </a:buClr>
              <a:buSzPts val="800"/>
            </a:pPr>
            <a:endParaRPr sz="4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 latinLnBrk="0">
              <a:buClr>
                <a:srgbClr val="000000"/>
              </a:buClr>
            </a:pPr>
            <a:endParaRPr sz="4000" ker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088" y="1360481"/>
            <a:ext cx="12000590" cy="503873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22;p29">
            <a:extLst>
              <a:ext uri="{FF2B5EF4-FFF2-40B4-BE49-F238E27FC236}">
                <a16:creationId xmlns:a16="http://schemas.microsoft.com/office/drawing/2014/main" id="{3600AA2F-3E35-40FB-AB78-EEFFB2DC2D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-5400000">
            <a:off x="-2271713" y="3392488"/>
            <a:ext cx="5737226" cy="2762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THE정고딕170" panose="02020603020101020101" pitchFamily="18" charset="-127"/>
                <a:ea typeface="THE정고딕170" panose="02020603020101020101" pitchFamily="18" charset="-127"/>
              </a:rPr>
              <a:t>Diagnosis</a:t>
            </a:r>
            <a:endParaRPr dirty="0">
              <a:latin typeface="THE정고딕170" panose="02020603020101020101" pitchFamily="18" charset="-127"/>
              <a:ea typeface="THE정고딕170" panose="02020603020101020101" pitchFamily="18" charset="-127"/>
            </a:endParaRPr>
          </a:p>
        </p:txBody>
      </p:sp>
      <p:sp>
        <p:nvSpPr>
          <p:cNvPr id="10" name="Google Shape;212;p28">
            <a:extLst>
              <a:ext uri="{FF2B5EF4-FFF2-40B4-BE49-F238E27FC236}">
                <a16:creationId xmlns:a16="http://schemas.microsoft.com/office/drawing/2014/main" id="{9C0CF408-5F07-4A58-B9E0-458BB6629EB5}"/>
              </a:ext>
            </a:extLst>
          </p:cNvPr>
          <p:cNvSpPr txBox="1"/>
          <p:nvPr/>
        </p:nvSpPr>
        <p:spPr>
          <a:xfrm>
            <a:off x="1277502" y="439671"/>
            <a:ext cx="6045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ko-KR" altLang="en-US" sz="4000" kern="0" dirty="0">
                <a:solidFill>
                  <a:srgbClr val="0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  <a:cs typeface="Malgun Gothic"/>
                <a:sym typeface="Malgun Gothic"/>
              </a:rPr>
              <a:t>설문조사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539908-AF1A-43E0-ADEE-ABCDB501E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475" b="90647" l="9971" r="89443">
                        <a14:foregroundMark x1="51026" y1="6475" x2="51026" y2="6475"/>
                        <a14:foregroundMark x1="46921" y1="71223" x2="58651" y2="69784"/>
                        <a14:foregroundMark x1="56305" y1="89928" x2="53666" y2="90647"/>
                        <a14:backgroundMark x1="38416" y1="17266" x2="38416" y2="17266"/>
                        <a14:backgroundMark x1="52786" y1="2158" x2="52786" y2="21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2537" y="4476306"/>
            <a:ext cx="3950183" cy="161019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7609B49-0427-486E-9C84-85B8D59C2341}"/>
              </a:ext>
            </a:extLst>
          </p:cNvPr>
          <p:cNvSpPr/>
          <p:nvPr/>
        </p:nvSpPr>
        <p:spPr>
          <a:xfrm>
            <a:off x="9757107" y="3229460"/>
            <a:ext cx="1088371" cy="312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-0.00052 0.0449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/>
        </p:nvSpPr>
        <p:spPr>
          <a:xfrm>
            <a:off x="1011207" y="1594200"/>
            <a:ext cx="10907600" cy="38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defTabSz="1219170" latinLnBrk="0">
              <a:lnSpc>
                <a:spcPct val="150000"/>
              </a:lnSpc>
              <a:buClr>
                <a:srgbClr val="000000"/>
              </a:buClr>
            </a:pPr>
            <a:endParaRPr sz="4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 latinLnBrk="0">
              <a:buClr>
                <a:srgbClr val="000000"/>
              </a:buClr>
            </a:pPr>
            <a:endParaRPr sz="4000" ker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defTabSz="1219170" latinLnBrk="0">
              <a:lnSpc>
                <a:spcPct val="115000"/>
              </a:lnSpc>
              <a:buClr>
                <a:srgbClr val="000000"/>
              </a:buClr>
              <a:buSzPts val="800"/>
            </a:pPr>
            <a:endParaRPr sz="4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 latinLnBrk="0">
              <a:buClr>
                <a:srgbClr val="000000"/>
              </a:buClr>
            </a:pPr>
            <a:endParaRPr sz="4000" ker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7" name="Google Shape;2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513" y="1758075"/>
            <a:ext cx="9761700" cy="438566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22;p29">
            <a:extLst>
              <a:ext uri="{FF2B5EF4-FFF2-40B4-BE49-F238E27FC236}">
                <a16:creationId xmlns:a16="http://schemas.microsoft.com/office/drawing/2014/main" id="{26537628-C0B9-4D95-90F2-F2AB8ACB4B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-5400000">
            <a:off x="-2271713" y="3392488"/>
            <a:ext cx="5737226" cy="2762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THE정고딕170" panose="02020603020101020101" pitchFamily="18" charset="-127"/>
                <a:ea typeface="THE정고딕170" panose="02020603020101020101" pitchFamily="18" charset="-127"/>
              </a:rPr>
              <a:t>Diagnosis</a:t>
            </a:r>
            <a:endParaRPr dirty="0">
              <a:latin typeface="THE정고딕170" panose="02020603020101020101" pitchFamily="18" charset="-127"/>
              <a:ea typeface="THE정고딕170" panose="02020603020101020101" pitchFamily="18" charset="-127"/>
            </a:endParaRPr>
          </a:p>
        </p:txBody>
      </p:sp>
      <p:sp>
        <p:nvSpPr>
          <p:cNvPr id="9" name="Google Shape;212;p28">
            <a:extLst>
              <a:ext uri="{FF2B5EF4-FFF2-40B4-BE49-F238E27FC236}">
                <a16:creationId xmlns:a16="http://schemas.microsoft.com/office/drawing/2014/main" id="{CA5B9BD1-B31D-4317-A1E4-38E05A4E0CED}"/>
              </a:ext>
            </a:extLst>
          </p:cNvPr>
          <p:cNvSpPr txBox="1"/>
          <p:nvPr/>
        </p:nvSpPr>
        <p:spPr>
          <a:xfrm>
            <a:off x="1277502" y="439671"/>
            <a:ext cx="6045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ko-KR" altLang="en-US" sz="4000" kern="0" dirty="0">
                <a:solidFill>
                  <a:srgbClr val="0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  <a:cs typeface="Malgun Gothic"/>
                <a:sym typeface="Malgun Gothic"/>
              </a:rPr>
              <a:t>설문조사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686" y="1582625"/>
            <a:ext cx="10513432" cy="43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22;p29">
            <a:extLst>
              <a:ext uri="{FF2B5EF4-FFF2-40B4-BE49-F238E27FC236}">
                <a16:creationId xmlns:a16="http://schemas.microsoft.com/office/drawing/2014/main" id="{BC9E64F3-4867-409F-9354-020FA6D904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-5400000">
            <a:off x="-2271713" y="3392488"/>
            <a:ext cx="5737226" cy="2762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THE정고딕170" panose="02020603020101020101" pitchFamily="18" charset="-127"/>
                <a:ea typeface="THE정고딕170" panose="02020603020101020101" pitchFamily="18" charset="-127"/>
              </a:rPr>
              <a:t>Diagnosis</a:t>
            </a:r>
            <a:endParaRPr dirty="0">
              <a:latin typeface="THE정고딕170" panose="02020603020101020101" pitchFamily="18" charset="-127"/>
              <a:ea typeface="THE정고딕170" panose="02020603020101020101" pitchFamily="18" charset="-127"/>
            </a:endParaRPr>
          </a:p>
        </p:txBody>
      </p:sp>
      <p:sp>
        <p:nvSpPr>
          <p:cNvPr id="8" name="Google Shape;212;p28">
            <a:extLst>
              <a:ext uri="{FF2B5EF4-FFF2-40B4-BE49-F238E27FC236}">
                <a16:creationId xmlns:a16="http://schemas.microsoft.com/office/drawing/2014/main" id="{DDBA44AA-A8E8-4308-BAB7-8BB59B665368}"/>
              </a:ext>
            </a:extLst>
          </p:cNvPr>
          <p:cNvSpPr txBox="1"/>
          <p:nvPr/>
        </p:nvSpPr>
        <p:spPr>
          <a:xfrm>
            <a:off x="1277502" y="439671"/>
            <a:ext cx="6045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ko-KR" altLang="en-US" sz="4000" kern="0" dirty="0">
                <a:solidFill>
                  <a:srgbClr val="0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  <a:cs typeface="Malgun Gothic"/>
                <a:sym typeface="Malgun Gothic"/>
              </a:rPr>
              <a:t>설문조사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/>
          <p:nvPr/>
        </p:nvSpPr>
        <p:spPr>
          <a:xfrm>
            <a:off x="2063867" y="1435333"/>
            <a:ext cx="10128000" cy="38504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THE정고딕170" panose="02020603020101020101" pitchFamily="18" charset="-127"/>
              <a:ea typeface="THE정고딕17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205" name="Google Shape;205;p27"/>
          <p:cNvSpPr txBox="1">
            <a:spLocks noGrp="1"/>
          </p:cNvSpPr>
          <p:nvPr>
            <p:ph type="title"/>
          </p:nvPr>
        </p:nvSpPr>
        <p:spPr>
          <a:xfrm>
            <a:off x="7362000" y="3234933"/>
            <a:ext cx="6612000" cy="85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333" dirty="0">
                <a:solidFill>
                  <a:srgbClr val="FFFFFF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rPr>
              <a:t>APP</a:t>
            </a:r>
            <a:endParaRPr sz="3333" dirty="0">
              <a:solidFill>
                <a:srgbClr val="FFFFFF"/>
              </a:solidFill>
              <a:latin typeface="THE정고딕170" panose="02020603020101020101" pitchFamily="18" charset="-127"/>
              <a:ea typeface="THE정고딕170" panose="02020603020101020101" pitchFamily="18" charset="-127"/>
            </a:endParaRPr>
          </a:p>
        </p:txBody>
      </p:sp>
      <p:sp>
        <p:nvSpPr>
          <p:cNvPr id="206" name="Google Shape;206;p27"/>
          <p:cNvSpPr txBox="1">
            <a:spLocks noGrp="1"/>
          </p:cNvSpPr>
          <p:nvPr>
            <p:ph type="title" idx="2"/>
          </p:nvPr>
        </p:nvSpPr>
        <p:spPr>
          <a:xfrm>
            <a:off x="7362000" y="2947433"/>
            <a:ext cx="2205600" cy="47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>
                <a:solidFill>
                  <a:srgbClr val="FFFFFF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rPr>
              <a:t>03</a:t>
            </a:r>
            <a:endParaRPr dirty="0">
              <a:solidFill>
                <a:srgbClr val="FFFFFF"/>
              </a:solidFill>
              <a:latin typeface="THE정고딕170" panose="02020603020101020101" pitchFamily="18" charset="-127"/>
              <a:ea typeface="THE정고딕170" panose="02020603020101020101" pitchFamily="18" charset="-127"/>
            </a:endParaRPr>
          </a:p>
        </p:txBody>
      </p:sp>
      <p:pic>
        <p:nvPicPr>
          <p:cNvPr id="207" name="Google Shape;207;p27"/>
          <p:cNvPicPr preferRelativeResize="0"/>
          <p:nvPr/>
        </p:nvPicPr>
        <p:blipFill rotWithShape="1">
          <a:blip r:embed="rId3">
            <a:alphaModFix/>
          </a:blip>
          <a:srcRect l="16964"/>
          <a:stretch/>
        </p:blipFill>
        <p:spPr>
          <a:xfrm>
            <a:off x="1294401" y="1588534"/>
            <a:ext cx="4425900" cy="3529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0998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00;p27">
            <a:extLst>
              <a:ext uri="{FF2B5EF4-FFF2-40B4-BE49-F238E27FC236}">
                <a16:creationId xmlns:a16="http://schemas.microsoft.com/office/drawing/2014/main" id="{44FF75B7-8BCA-4205-84C0-C49F108EAE9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97738" y="5215987"/>
            <a:ext cx="1908209" cy="109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복용 방법과 기능을   까먹어서 약국에 자주 물어보러 오시는 노인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9" name="Google Shape;202;p27">
            <a:extLst>
              <a:ext uri="{FF2B5EF4-FFF2-40B4-BE49-F238E27FC236}">
                <a16:creationId xmlns:a16="http://schemas.microsoft.com/office/drawing/2014/main" id="{40801082-A32B-4A27-914E-3BF85B6825D0}"/>
              </a:ext>
            </a:extLst>
          </p:cNvPr>
          <p:cNvSpPr txBox="1">
            <a:spLocks/>
          </p:cNvSpPr>
          <p:nvPr/>
        </p:nvSpPr>
        <p:spPr>
          <a:xfrm>
            <a:off x="2795252" y="2740602"/>
            <a:ext cx="2020800" cy="8944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2133"/>
              </a:spcAft>
              <a:buClr>
                <a:schemeClr val="dk1"/>
              </a:buClr>
              <a:buSzPts val="1100"/>
              <a:buNone/>
            </a:pPr>
            <a:r>
              <a:rPr lang="ko-KR" altLang="en-US" sz="1400" dirty="0">
                <a:solidFill>
                  <a:schemeClr val="dk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약물 오남용 사고 빈도가 가장 높은 </a:t>
            </a:r>
            <a:r>
              <a:rPr lang="en-US" altLang="ko-KR" sz="1400" dirty="0">
                <a:solidFill>
                  <a:schemeClr val="dk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20-30</a:t>
            </a:r>
            <a:r>
              <a:rPr lang="ko-KR" altLang="en-US" sz="1400" dirty="0">
                <a:solidFill>
                  <a:schemeClr val="dk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</a:t>
            </a:r>
            <a:endParaRPr 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1" name="Google Shape;204;p27">
            <a:extLst>
              <a:ext uri="{FF2B5EF4-FFF2-40B4-BE49-F238E27FC236}">
                <a16:creationId xmlns:a16="http://schemas.microsoft.com/office/drawing/2014/main" id="{C635B3B9-F666-4ED1-9293-0353757EFD85}"/>
              </a:ext>
            </a:extLst>
          </p:cNvPr>
          <p:cNvSpPr/>
          <p:nvPr/>
        </p:nvSpPr>
        <p:spPr>
          <a:xfrm>
            <a:off x="5129443" y="3645644"/>
            <a:ext cx="1092400" cy="1092400"/>
          </a:xfrm>
          <a:prstGeom prst="ellipse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3" name="Google Shape;206;p27">
            <a:extLst>
              <a:ext uri="{FF2B5EF4-FFF2-40B4-BE49-F238E27FC236}">
                <a16:creationId xmlns:a16="http://schemas.microsoft.com/office/drawing/2014/main" id="{4B5F1CFF-4230-41BA-9790-1AA3C7E5E2DD}"/>
              </a:ext>
            </a:extLst>
          </p:cNvPr>
          <p:cNvSpPr/>
          <p:nvPr/>
        </p:nvSpPr>
        <p:spPr>
          <a:xfrm>
            <a:off x="3203295" y="1309074"/>
            <a:ext cx="1092400" cy="1092400"/>
          </a:xfrm>
          <a:prstGeom prst="ellipse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5" name="Google Shape;211;p27">
            <a:extLst>
              <a:ext uri="{FF2B5EF4-FFF2-40B4-BE49-F238E27FC236}">
                <a16:creationId xmlns:a16="http://schemas.microsoft.com/office/drawing/2014/main" id="{DA5EF2E1-A8C9-4969-A972-B4C993DDB976}"/>
              </a:ext>
            </a:extLst>
          </p:cNvPr>
          <p:cNvSpPr txBox="1">
            <a:spLocks/>
          </p:cNvSpPr>
          <p:nvPr/>
        </p:nvSpPr>
        <p:spPr>
          <a:xfrm>
            <a:off x="5374783" y="4877462"/>
            <a:ext cx="754120" cy="4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노인</a:t>
            </a:r>
            <a:endParaRPr lang="en-US" sz="1800" b="1" dirty="0">
              <a:solidFill>
                <a:schemeClr val="accent5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7" name="Google Shape;213;p27">
            <a:extLst>
              <a:ext uri="{FF2B5EF4-FFF2-40B4-BE49-F238E27FC236}">
                <a16:creationId xmlns:a16="http://schemas.microsoft.com/office/drawing/2014/main" id="{1126296F-5064-4CB7-A220-530C753E50DA}"/>
              </a:ext>
            </a:extLst>
          </p:cNvPr>
          <p:cNvSpPr txBox="1">
            <a:spLocks/>
          </p:cNvSpPr>
          <p:nvPr/>
        </p:nvSpPr>
        <p:spPr>
          <a:xfrm>
            <a:off x="3203295" y="2517704"/>
            <a:ext cx="1353274" cy="4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20-30</a:t>
            </a:r>
            <a:r>
              <a:rPr lang="ko-KR" altLang="en-US" sz="18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</a:t>
            </a:r>
            <a:endParaRPr lang="en-US" sz="1800" b="1" dirty="0">
              <a:solidFill>
                <a:schemeClr val="accent5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3" name="Google Shape;203;p27">
            <a:extLst>
              <a:ext uri="{FF2B5EF4-FFF2-40B4-BE49-F238E27FC236}">
                <a16:creationId xmlns:a16="http://schemas.microsoft.com/office/drawing/2014/main" id="{AA326DE5-00E1-4F34-B072-32DFBF1A53F7}"/>
              </a:ext>
            </a:extLst>
          </p:cNvPr>
          <p:cNvSpPr txBox="1">
            <a:spLocks/>
          </p:cNvSpPr>
          <p:nvPr/>
        </p:nvSpPr>
        <p:spPr>
          <a:xfrm>
            <a:off x="9359725" y="5245037"/>
            <a:ext cx="2020800" cy="91504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133"/>
              </a:spcAft>
              <a:buNone/>
            </a:pP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약국과 거리가 멀어     약에 대한 궁금증을     해소 하기 어려운 사람들</a:t>
            </a:r>
            <a:endParaRPr 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4" name="Google Shape;207;p27">
            <a:extLst>
              <a:ext uri="{FF2B5EF4-FFF2-40B4-BE49-F238E27FC236}">
                <a16:creationId xmlns:a16="http://schemas.microsoft.com/office/drawing/2014/main" id="{6B6A48E7-88CE-49EC-9407-24292A8AE076}"/>
              </a:ext>
            </a:extLst>
          </p:cNvPr>
          <p:cNvSpPr/>
          <p:nvPr/>
        </p:nvSpPr>
        <p:spPr>
          <a:xfrm>
            <a:off x="9812559" y="3647482"/>
            <a:ext cx="1092400" cy="1092400"/>
          </a:xfrm>
          <a:prstGeom prst="ellipse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Google Shape;214;p27">
            <a:extLst>
              <a:ext uri="{FF2B5EF4-FFF2-40B4-BE49-F238E27FC236}">
                <a16:creationId xmlns:a16="http://schemas.microsoft.com/office/drawing/2014/main" id="{12B8F342-595A-4C8A-AE78-D3DDE5EA6C21}"/>
              </a:ext>
            </a:extLst>
          </p:cNvPr>
          <p:cNvSpPr txBox="1">
            <a:spLocks/>
          </p:cNvSpPr>
          <p:nvPr/>
        </p:nvSpPr>
        <p:spPr>
          <a:xfrm>
            <a:off x="9021725" y="4877362"/>
            <a:ext cx="2753950" cy="4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약국에 접근성 낮은 거주자</a:t>
            </a:r>
            <a:endParaRPr lang="en-US" sz="1800" b="1" dirty="0">
              <a:solidFill>
                <a:schemeClr val="accent5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DCEDB095-6A7A-43DF-AEB5-D6507DF77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643" y="3877972"/>
            <a:ext cx="594000" cy="5940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1A4F7D1A-61C9-4CF9-86DC-2290C3DAD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663" y="3897196"/>
            <a:ext cx="599287" cy="599287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F2B2EB33-2814-4C66-85AB-442358C7EC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055" y="1540712"/>
            <a:ext cx="614880" cy="614880"/>
          </a:xfrm>
          <a:prstGeom prst="rect">
            <a:avLst/>
          </a:prstGeom>
        </p:spPr>
      </p:pic>
      <p:sp>
        <p:nvSpPr>
          <p:cNvPr id="71" name="곱하기 기호 70">
            <a:extLst>
              <a:ext uri="{FF2B5EF4-FFF2-40B4-BE49-F238E27FC236}">
                <a16:creationId xmlns:a16="http://schemas.microsoft.com/office/drawing/2014/main" id="{C277D155-11B8-49B1-A42F-1843BC85BE05}"/>
              </a:ext>
            </a:extLst>
          </p:cNvPr>
          <p:cNvSpPr/>
          <p:nvPr/>
        </p:nvSpPr>
        <p:spPr>
          <a:xfrm>
            <a:off x="9716650" y="3572448"/>
            <a:ext cx="1256090" cy="1280567"/>
          </a:xfrm>
          <a:prstGeom prst="mathMultiply">
            <a:avLst>
              <a:gd name="adj1" fmla="val 337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9" name="Google Shape;203;p27">
            <a:extLst>
              <a:ext uri="{FF2B5EF4-FFF2-40B4-BE49-F238E27FC236}">
                <a16:creationId xmlns:a16="http://schemas.microsoft.com/office/drawing/2014/main" id="{2C69BEBB-98D0-40BB-90A3-4C4C1D3B41E3}"/>
              </a:ext>
            </a:extLst>
          </p:cNvPr>
          <p:cNvSpPr txBox="1">
            <a:spLocks/>
          </p:cNvSpPr>
          <p:nvPr/>
        </p:nvSpPr>
        <p:spPr>
          <a:xfrm>
            <a:off x="384081" y="5255775"/>
            <a:ext cx="2584561" cy="81960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133"/>
              </a:spcAft>
              <a:buNone/>
            </a:pP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약에 대한 정보가 많이             필요한 약국 및 의료기관 종사자</a:t>
            </a:r>
            <a:endParaRPr 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0" name="Google Shape;207;p27">
            <a:extLst>
              <a:ext uri="{FF2B5EF4-FFF2-40B4-BE49-F238E27FC236}">
                <a16:creationId xmlns:a16="http://schemas.microsoft.com/office/drawing/2014/main" id="{09D1176B-AE0A-4849-B036-97BC3B3B92C6}"/>
              </a:ext>
            </a:extLst>
          </p:cNvPr>
          <p:cNvSpPr/>
          <p:nvPr/>
        </p:nvSpPr>
        <p:spPr>
          <a:xfrm>
            <a:off x="1106696" y="3678080"/>
            <a:ext cx="1092400" cy="1092400"/>
          </a:xfrm>
          <a:prstGeom prst="ellipse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1" name="Google Shape;214;p27">
            <a:extLst>
              <a:ext uri="{FF2B5EF4-FFF2-40B4-BE49-F238E27FC236}">
                <a16:creationId xmlns:a16="http://schemas.microsoft.com/office/drawing/2014/main" id="{B8F89A0D-FB0F-4764-92D4-41EA7069CE1D}"/>
              </a:ext>
            </a:extLst>
          </p:cNvPr>
          <p:cNvSpPr txBox="1">
            <a:spLocks/>
          </p:cNvSpPr>
          <p:nvPr/>
        </p:nvSpPr>
        <p:spPr>
          <a:xfrm>
            <a:off x="457444" y="4898487"/>
            <a:ext cx="2584561" cy="4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약국 및 의료기관 종사자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27DBFC5-B266-4A55-B544-D17E58E28AAD}"/>
              </a:ext>
            </a:extLst>
          </p:cNvPr>
          <p:cNvGrpSpPr/>
          <p:nvPr/>
        </p:nvGrpSpPr>
        <p:grpSpPr>
          <a:xfrm>
            <a:off x="1204449" y="3917634"/>
            <a:ext cx="868257" cy="583110"/>
            <a:chOff x="7718093" y="1225071"/>
            <a:chExt cx="1048260" cy="613889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15C1AA5A-050B-471A-A876-434D98726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1738" y="1225071"/>
              <a:ext cx="554615" cy="613889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E246969F-27A0-48AA-B91F-93210066A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8093" y="1232962"/>
              <a:ext cx="554614" cy="592231"/>
            </a:xfrm>
            <a:prstGeom prst="rect">
              <a:avLst/>
            </a:prstGeom>
          </p:spPr>
        </p:pic>
      </p:grpSp>
      <p:sp>
        <p:nvSpPr>
          <p:cNvPr id="49" name="Google Shape;201;p27">
            <a:extLst>
              <a:ext uri="{FF2B5EF4-FFF2-40B4-BE49-F238E27FC236}">
                <a16:creationId xmlns:a16="http://schemas.microsoft.com/office/drawing/2014/main" id="{635DE803-6D4D-48BF-A6C8-CD44BBF9E81E}"/>
              </a:ext>
            </a:extLst>
          </p:cNvPr>
          <p:cNvSpPr txBox="1">
            <a:spLocks/>
          </p:cNvSpPr>
          <p:nvPr/>
        </p:nvSpPr>
        <p:spPr>
          <a:xfrm>
            <a:off x="6994636" y="2677885"/>
            <a:ext cx="2281612" cy="72461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133"/>
              </a:spcAft>
              <a:buNone/>
            </a:pP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자신의 건강에 관심이 많은 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Health-conscious</a:t>
            </a:r>
            <a:endParaRPr 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0" name="Google Shape;205;p27">
            <a:extLst>
              <a:ext uri="{FF2B5EF4-FFF2-40B4-BE49-F238E27FC236}">
                <a16:creationId xmlns:a16="http://schemas.microsoft.com/office/drawing/2014/main" id="{E42FCCE5-C277-440E-9607-363980D7608E}"/>
              </a:ext>
            </a:extLst>
          </p:cNvPr>
          <p:cNvSpPr/>
          <p:nvPr/>
        </p:nvSpPr>
        <p:spPr>
          <a:xfrm>
            <a:off x="7573925" y="1229970"/>
            <a:ext cx="1092400" cy="1092400"/>
          </a:xfrm>
          <a:prstGeom prst="ellipse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1" name="Google Shape;212;p27">
            <a:extLst>
              <a:ext uri="{FF2B5EF4-FFF2-40B4-BE49-F238E27FC236}">
                <a16:creationId xmlns:a16="http://schemas.microsoft.com/office/drawing/2014/main" id="{FD47454F-748E-472D-BE20-F50EFEB4C4CF}"/>
              </a:ext>
            </a:extLst>
          </p:cNvPr>
          <p:cNvSpPr txBox="1">
            <a:spLocks/>
          </p:cNvSpPr>
          <p:nvPr/>
        </p:nvSpPr>
        <p:spPr>
          <a:xfrm>
            <a:off x="7049989" y="2409644"/>
            <a:ext cx="2170906" cy="4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Health-conscious</a:t>
            </a:r>
            <a:endParaRPr lang="en-US" sz="1800" b="1" dirty="0">
              <a:solidFill>
                <a:schemeClr val="accent5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3EF5C934-2BA1-4559-A179-F9C38F4ED3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509" y="1398170"/>
            <a:ext cx="724041" cy="724041"/>
          </a:xfrm>
          <a:prstGeom prst="rect">
            <a:avLst/>
          </a:prstGeom>
        </p:spPr>
      </p:pic>
      <p:sp>
        <p:nvSpPr>
          <p:cNvPr id="28" name="Google Shape;199;p27">
            <a:extLst>
              <a:ext uri="{FF2B5EF4-FFF2-40B4-BE49-F238E27FC236}">
                <a16:creationId xmlns:a16="http://schemas.microsoft.com/office/drawing/2014/main" id="{729BC600-4266-4FD8-A090-9FD6F5F88171}"/>
              </a:ext>
            </a:extLst>
          </p:cNvPr>
          <p:cNvSpPr txBox="1">
            <a:spLocks/>
          </p:cNvSpPr>
          <p:nvPr/>
        </p:nvSpPr>
        <p:spPr>
          <a:xfrm>
            <a:off x="112158" y="253229"/>
            <a:ext cx="2584560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TARGETING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A38E6ED-08C3-470E-8BE0-81C7B3B64BF9}"/>
              </a:ext>
            </a:extLst>
          </p:cNvPr>
          <p:cNvCxnSpPr>
            <a:cxnSpLocks/>
          </p:cNvCxnSpPr>
          <p:nvPr/>
        </p:nvCxnSpPr>
        <p:spPr>
          <a:xfrm flipH="1">
            <a:off x="255093" y="723335"/>
            <a:ext cx="2441625" cy="0"/>
          </a:xfrm>
          <a:prstGeom prst="line">
            <a:avLst/>
          </a:prstGeom>
          <a:ln w="22225">
            <a:solidFill>
              <a:srgbClr val="558F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825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039C8-9948-4B53-AC48-4271A62C0A9C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Google Shape;199;p27">
            <a:extLst>
              <a:ext uri="{FF2B5EF4-FFF2-40B4-BE49-F238E27FC236}">
                <a16:creationId xmlns:a16="http://schemas.microsoft.com/office/drawing/2014/main" id="{85522A08-7D74-484D-B28E-4A7A15C0F3BA}"/>
              </a:ext>
            </a:extLst>
          </p:cNvPr>
          <p:cNvSpPr txBox="1">
            <a:spLocks/>
          </p:cNvSpPr>
          <p:nvPr/>
        </p:nvSpPr>
        <p:spPr>
          <a:xfrm>
            <a:off x="5128042" y="235473"/>
            <a:ext cx="1935916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앱 설명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2" name="Google Shape;456;p37">
            <a:extLst>
              <a:ext uri="{FF2B5EF4-FFF2-40B4-BE49-F238E27FC236}">
                <a16:creationId xmlns:a16="http://schemas.microsoft.com/office/drawing/2014/main" id="{8F0A7887-0CEB-4A08-8C25-D4F87A2B6810}"/>
              </a:ext>
            </a:extLst>
          </p:cNvPr>
          <p:cNvSpPr/>
          <p:nvPr/>
        </p:nvSpPr>
        <p:spPr>
          <a:xfrm>
            <a:off x="182882" y="1748899"/>
            <a:ext cx="2197778" cy="3617750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" name="Google Shape;459;p37">
            <a:extLst>
              <a:ext uri="{FF2B5EF4-FFF2-40B4-BE49-F238E27FC236}">
                <a16:creationId xmlns:a16="http://schemas.microsoft.com/office/drawing/2014/main" id="{C973E625-B0EB-474F-A1B1-3B13459531B4}"/>
              </a:ext>
            </a:extLst>
          </p:cNvPr>
          <p:cNvSpPr/>
          <p:nvPr/>
        </p:nvSpPr>
        <p:spPr>
          <a:xfrm>
            <a:off x="489342" y="5131177"/>
            <a:ext cx="1670649" cy="488700"/>
          </a:xfrm>
          <a:custGeom>
            <a:avLst/>
            <a:gdLst/>
            <a:ahLst/>
            <a:cxnLst/>
            <a:rect l="l" t="t" r="r" b="b"/>
            <a:pathLst>
              <a:path w="11281" h="2706" extrusionOk="0">
                <a:moveTo>
                  <a:pt x="1349" y="0"/>
                </a:moveTo>
                <a:cubicBezTo>
                  <a:pt x="606" y="0"/>
                  <a:pt x="0" y="606"/>
                  <a:pt x="0" y="1356"/>
                </a:cubicBezTo>
                <a:cubicBezTo>
                  <a:pt x="0" y="2099"/>
                  <a:pt x="606" y="2705"/>
                  <a:pt x="1349" y="2705"/>
                </a:cubicBezTo>
                <a:lnTo>
                  <a:pt x="9924" y="2705"/>
                </a:lnTo>
                <a:cubicBezTo>
                  <a:pt x="10674" y="2705"/>
                  <a:pt x="11280" y="2099"/>
                  <a:pt x="11280" y="1356"/>
                </a:cubicBezTo>
                <a:cubicBezTo>
                  <a:pt x="11280" y="606"/>
                  <a:pt x="10674" y="0"/>
                  <a:pt x="9924" y="0"/>
                </a:cubicBezTo>
                <a:close/>
              </a:path>
            </a:pathLst>
          </a:cu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 이미지 검색</a:t>
            </a:r>
            <a:endParaRPr sz="14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8" name="Google Shape;456;p37">
            <a:extLst>
              <a:ext uri="{FF2B5EF4-FFF2-40B4-BE49-F238E27FC236}">
                <a16:creationId xmlns:a16="http://schemas.microsoft.com/office/drawing/2014/main" id="{921CA9E9-BDAE-4A3D-A0B6-2F882544A27F}"/>
              </a:ext>
            </a:extLst>
          </p:cNvPr>
          <p:cNvSpPr/>
          <p:nvPr/>
        </p:nvSpPr>
        <p:spPr>
          <a:xfrm>
            <a:off x="2615363" y="1748899"/>
            <a:ext cx="2197778" cy="3617750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" name="Google Shape;459;p37">
            <a:extLst>
              <a:ext uri="{FF2B5EF4-FFF2-40B4-BE49-F238E27FC236}">
                <a16:creationId xmlns:a16="http://schemas.microsoft.com/office/drawing/2014/main" id="{C0EEE672-AA6F-4950-9686-037965ED0CC1}"/>
              </a:ext>
            </a:extLst>
          </p:cNvPr>
          <p:cNvSpPr/>
          <p:nvPr/>
        </p:nvSpPr>
        <p:spPr>
          <a:xfrm>
            <a:off x="2921823" y="5131177"/>
            <a:ext cx="1670649" cy="488700"/>
          </a:xfrm>
          <a:custGeom>
            <a:avLst/>
            <a:gdLst/>
            <a:ahLst/>
            <a:cxnLst/>
            <a:rect l="l" t="t" r="r" b="b"/>
            <a:pathLst>
              <a:path w="11281" h="2706" extrusionOk="0">
                <a:moveTo>
                  <a:pt x="1349" y="0"/>
                </a:moveTo>
                <a:cubicBezTo>
                  <a:pt x="606" y="0"/>
                  <a:pt x="0" y="606"/>
                  <a:pt x="0" y="1356"/>
                </a:cubicBezTo>
                <a:cubicBezTo>
                  <a:pt x="0" y="2099"/>
                  <a:pt x="606" y="2705"/>
                  <a:pt x="1349" y="2705"/>
                </a:cubicBezTo>
                <a:lnTo>
                  <a:pt x="9924" y="2705"/>
                </a:lnTo>
                <a:cubicBezTo>
                  <a:pt x="10674" y="2705"/>
                  <a:pt x="11280" y="2099"/>
                  <a:pt x="11280" y="1356"/>
                </a:cubicBezTo>
                <a:cubicBezTo>
                  <a:pt x="11280" y="606"/>
                  <a:pt x="10674" y="0"/>
                  <a:pt x="9924" y="0"/>
                </a:cubicBezTo>
                <a:close/>
              </a:path>
            </a:pathLst>
          </a:cu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약국 검색</a:t>
            </a:r>
            <a:endParaRPr sz="14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5" name="Google Shape;456;p37">
            <a:extLst>
              <a:ext uri="{FF2B5EF4-FFF2-40B4-BE49-F238E27FC236}">
                <a16:creationId xmlns:a16="http://schemas.microsoft.com/office/drawing/2014/main" id="{80CA6DEA-2CA3-4CEF-85EA-AB6890D659FC}"/>
              </a:ext>
            </a:extLst>
          </p:cNvPr>
          <p:cNvSpPr/>
          <p:nvPr/>
        </p:nvSpPr>
        <p:spPr>
          <a:xfrm>
            <a:off x="4997111" y="1748899"/>
            <a:ext cx="2197778" cy="3617750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" name="Google Shape;459;p37">
            <a:extLst>
              <a:ext uri="{FF2B5EF4-FFF2-40B4-BE49-F238E27FC236}">
                <a16:creationId xmlns:a16="http://schemas.microsoft.com/office/drawing/2014/main" id="{71A3D355-00BD-4DD3-B6E6-040DABAEF558}"/>
              </a:ext>
            </a:extLst>
          </p:cNvPr>
          <p:cNvSpPr/>
          <p:nvPr/>
        </p:nvSpPr>
        <p:spPr>
          <a:xfrm>
            <a:off x="5303571" y="5131177"/>
            <a:ext cx="1670649" cy="488700"/>
          </a:xfrm>
          <a:custGeom>
            <a:avLst/>
            <a:gdLst/>
            <a:ahLst/>
            <a:cxnLst/>
            <a:rect l="l" t="t" r="r" b="b"/>
            <a:pathLst>
              <a:path w="11281" h="2706" extrusionOk="0">
                <a:moveTo>
                  <a:pt x="1349" y="0"/>
                </a:moveTo>
                <a:cubicBezTo>
                  <a:pt x="606" y="0"/>
                  <a:pt x="0" y="606"/>
                  <a:pt x="0" y="1356"/>
                </a:cubicBezTo>
                <a:cubicBezTo>
                  <a:pt x="0" y="2099"/>
                  <a:pt x="606" y="2705"/>
                  <a:pt x="1349" y="2705"/>
                </a:cubicBezTo>
                <a:lnTo>
                  <a:pt x="9924" y="2705"/>
                </a:lnTo>
                <a:cubicBezTo>
                  <a:pt x="10674" y="2705"/>
                  <a:pt x="11280" y="2099"/>
                  <a:pt x="11280" y="1356"/>
                </a:cubicBezTo>
                <a:cubicBezTo>
                  <a:pt x="11280" y="606"/>
                  <a:pt x="10674" y="0"/>
                  <a:pt x="9924" y="0"/>
                </a:cubicBezTo>
                <a:close/>
              </a:path>
            </a:pathLst>
          </a:cu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처방전 관리</a:t>
            </a:r>
            <a:endParaRPr sz="14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8" name="Google Shape;456;p37">
            <a:extLst>
              <a:ext uri="{FF2B5EF4-FFF2-40B4-BE49-F238E27FC236}">
                <a16:creationId xmlns:a16="http://schemas.microsoft.com/office/drawing/2014/main" id="{A006DAA8-EF8B-4316-A111-742A6493E92C}"/>
              </a:ext>
            </a:extLst>
          </p:cNvPr>
          <p:cNvSpPr/>
          <p:nvPr/>
        </p:nvSpPr>
        <p:spPr>
          <a:xfrm>
            <a:off x="7378861" y="1748899"/>
            <a:ext cx="2197778" cy="3617750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" name="Google Shape;459;p37">
            <a:extLst>
              <a:ext uri="{FF2B5EF4-FFF2-40B4-BE49-F238E27FC236}">
                <a16:creationId xmlns:a16="http://schemas.microsoft.com/office/drawing/2014/main" id="{2454DB5B-93B7-40AC-B81F-FBEDEEBF1D36}"/>
              </a:ext>
            </a:extLst>
          </p:cNvPr>
          <p:cNvSpPr/>
          <p:nvPr/>
        </p:nvSpPr>
        <p:spPr>
          <a:xfrm>
            <a:off x="7685321" y="5131177"/>
            <a:ext cx="1670649" cy="488700"/>
          </a:xfrm>
          <a:custGeom>
            <a:avLst/>
            <a:gdLst/>
            <a:ahLst/>
            <a:cxnLst/>
            <a:rect l="l" t="t" r="r" b="b"/>
            <a:pathLst>
              <a:path w="11281" h="2706" extrusionOk="0">
                <a:moveTo>
                  <a:pt x="1349" y="0"/>
                </a:moveTo>
                <a:cubicBezTo>
                  <a:pt x="606" y="0"/>
                  <a:pt x="0" y="606"/>
                  <a:pt x="0" y="1356"/>
                </a:cubicBezTo>
                <a:cubicBezTo>
                  <a:pt x="0" y="2099"/>
                  <a:pt x="606" y="2705"/>
                  <a:pt x="1349" y="2705"/>
                </a:cubicBezTo>
                <a:lnTo>
                  <a:pt x="9924" y="2705"/>
                </a:lnTo>
                <a:cubicBezTo>
                  <a:pt x="10674" y="2705"/>
                  <a:pt x="11280" y="2099"/>
                  <a:pt x="11280" y="1356"/>
                </a:cubicBezTo>
                <a:cubicBezTo>
                  <a:pt x="11280" y="606"/>
                  <a:pt x="10674" y="0"/>
                  <a:pt x="9924" y="0"/>
                </a:cubicBezTo>
                <a:close/>
              </a:path>
            </a:pathLst>
          </a:cu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복약 관리</a:t>
            </a:r>
            <a:endParaRPr sz="14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1" name="Google Shape;456;p37">
            <a:extLst>
              <a:ext uri="{FF2B5EF4-FFF2-40B4-BE49-F238E27FC236}">
                <a16:creationId xmlns:a16="http://schemas.microsoft.com/office/drawing/2014/main" id="{AEFB8D89-A049-4F28-BF70-5BF018067856}"/>
              </a:ext>
            </a:extLst>
          </p:cNvPr>
          <p:cNvSpPr/>
          <p:nvPr/>
        </p:nvSpPr>
        <p:spPr>
          <a:xfrm>
            <a:off x="9811340" y="1748899"/>
            <a:ext cx="2197778" cy="3617750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" name="Google Shape;459;p37">
            <a:extLst>
              <a:ext uri="{FF2B5EF4-FFF2-40B4-BE49-F238E27FC236}">
                <a16:creationId xmlns:a16="http://schemas.microsoft.com/office/drawing/2014/main" id="{D9F4EBD6-6955-4A3D-AFD5-7CDC2DB13CCB}"/>
              </a:ext>
            </a:extLst>
          </p:cNvPr>
          <p:cNvSpPr/>
          <p:nvPr/>
        </p:nvSpPr>
        <p:spPr>
          <a:xfrm>
            <a:off x="10117800" y="5131177"/>
            <a:ext cx="1670649" cy="488700"/>
          </a:xfrm>
          <a:custGeom>
            <a:avLst/>
            <a:gdLst/>
            <a:ahLst/>
            <a:cxnLst/>
            <a:rect l="l" t="t" r="r" b="b"/>
            <a:pathLst>
              <a:path w="11281" h="2706" extrusionOk="0">
                <a:moveTo>
                  <a:pt x="1349" y="0"/>
                </a:moveTo>
                <a:cubicBezTo>
                  <a:pt x="606" y="0"/>
                  <a:pt x="0" y="606"/>
                  <a:pt x="0" y="1356"/>
                </a:cubicBezTo>
                <a:cubicBezTo>
                  <a:pt x="0" y="2099"/>
                  <a:pt x="606" y="2705"/>
                  <a:pt x="1349" y="2705"/>
                </a:cubicBezTo>
                <a:lnTo>
                  <a:pt x="9924" y="2705"/>
                </a:lnTo>
                <a:cubicBezTo>
                  <a:pt x="10674" y="2705"/>
                  <a:pt x="11280" y="2099"/>
                  <a:pt x="11280" y="1356"/>
                </a:cubicBezTo>
                <a:cubicBezTo>
                  <a:pt x="11280" y="606"/>
                  <a:pt x="10674" y="0"/>
                  <a:pt x="9924" y="0"/>
                </a:cubicBezTo>
                <a:close/>
              </a:path>
            </a:pathLst>
          </a:cu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음성인식 검색</a:t>
            </a:r>
            <a:endParaRPr sz="14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D2F9103-F131-4EA7-8BA0-01AD7995F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982" y="1817644"/>
            <a:ext cx="2054036" cy="32447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0F097EF-222C-456A-BEF2-548BF91EE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1642" y="1818832"/>
            <a:ext cx="2057173" cy="32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42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039C8-9948-4B53-AC48-4271A62C0A9C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Google Shape;199;p27">
            <a:extLst>
              <a:ext uri="{FF2B5EF4-FFF2-40B4-BE49-F238E27FC236}">
                <a16:creationId xmlns:a16="http://schemas.microsoft.com/office/drawing/2014/main" id="{85522A08-7D74-484D-B28E-4A7A15C0F3BA}"/>
              </a:ext>
            </a:extLst>
          </p:cNvPr>
          <p:cNvSpPr txBox="1">
            <a:spLocks/>
          </p:cNvSpPr>
          <p:nvPr/>
        </p:nvSpPr>
        <p:spPr>
          <a:xfrm>
            <a:off x="5128042" y="235473"/>
            <a:ext cx="1935916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앱 설명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17FDD61-B60B-428C-9E47-8E83417A136B}"/>
              </a:ext>
            </a:extLst>
          </p:cNvPr>
          <p:cNvCxnSpPr>
            <a:cxnSpLocks/>
          </p:cNvCxnSpPr>
          <p:nvPr/>
        </p:nvCxnSpPr>
        <p:spPr>
          <a:xfrm>
            <a:off x="4357653" y="1153902"/>
            <a:ext cx="0" cy="5083946"/>
          </a:xfrm>
          <a:prstGeom prst="line">
            <a:avLst/>
          </a:prstGeom>
          <a:ln w="22225">
            <a:solidFill>
              <a:srgbClr val="CA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oogle Shape;263;p30">
            <a:extLst>
              <a:ext uri="{FF2B5EF4-FFF2-40B4-BE49-F238E27FC236}">
                <a16:creationId xmlns:a16="http://schemas.microsoft.com/office/drawing/2014/main" id="{A8586B32-DE70-44C8-818A-810B08BB0E2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51641" r="16076" b="7612"/>
          <a:stretch/>
        </p:blipFill>
        <p:spPr>
          <a:xfrm>
            <a:off x="903117" y="1622915"/>
            <a:ext cx="2683442" cy="393450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13;p27">
            <a:extLst>
              <a:ext uri="{FF2B5EF4-FFF2-40B4-BE49-F238E27FC236}">
                <a16:creationId xmlns:a16="http://schemas.microsoft.com/office/drawing/2014/main" id="{A58F51D4-7948-460B-98B6-2DB66E85C03E}"/>
              </a:ext>
            </a:extLst>
          </p:cNvPr>
          <p:cNvSpPr txBox="1">
            <a:spLocks/>
          </p:cNvSpPr>
          <p:nvPr/>
        </p:nvSpPr>
        <p:spPr>
          <a:xfrm>
            <a:off x="6642075" y="3342017"/>
            <a:ext cx="3656019" cy="49630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1. </a:t>
            </a:r>
            <a:r>
              <a:rPr lang="ko-KR" altLang="en-US" sz="36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 이미지 검색</a:t>
            </a:r>
          </a:p>
        </p:txBody>
      </p:sp>
    </p:spTree>
    <p:extLst>
      <p:ext uri="{BB962C8B-B14F-4D97-AF65-F5344CB8AC3E}">
        <p14:creationId xmlns:p14="http://schemas.microsoft.com/office/powerpoint/2010/main" val="1159729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039C8-9948-4B53-AC48-4271A62C0A9C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Google Shape;199;p27">
            <a:extLst>
              <a:ext uri="{FF2B5EF4-FFF2-40B4-BE49-F238E27FC236}">
                <a16:creationId xmlns:a16="http://schemas.microsoft.com/office/drawing/2014/main" id="{85522A08-7D74-484D-B28E-4A7A15C0F3BA}"/>
              </a:ext>
            </a:extLst>
          </p:cNvPr>
          <p:cNvSpPr txBox="1">
            <a:spLocks/>
          </p:cNvSpPr>
          <p:nvPr/>
        </p:nvSpPr>
        <p:spPr>
          <a:xfrm>
            <a:off x="4302299" y="203146"/>
            <a:ext cx="3768308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 이미지 검색 비교</a:t>
            </a:r>
            <a:endParaRPr lang="en-US" sz="2400" b="1" dirty="0">
              <a:solidFill>
                <a:srgbClr val="558FC4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4F34EEE-BEAF-4197-A3D4-A5172ABAF65A}"/>
              </a:ext>
            </a:extLst>
          </p:cNvPr>
          <p:cNvCxnSpPr>
            <a:cxnSpLocks/>
          </p:cNvCxnSpPr>
          <p:nvPr/>
        </p:nvCxnSpPr>
        <p:spPr>
          <a:xfrm>
            <a:off x="6186453" y="1230102"/>
            <a:ext cx="0" cy="5083946"/>
          </a:xfrm>
          <a:prstGeom prst="line">
            <a:avLst/>
          </a:prstGeom>
          <a:ln w="22225">
            <a:solidFill>
              <a:srgbClr val="CA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oogle Shape;263;p30">
            <a:extLst>
              <a:ext uri="{FF2B5EF4-FFF2-40B4-BE49-F238E27FC236}">
                <a16:creationId xmlns:a16="http://schemas.microsoft.com/office/drawing/2014/main" id="{08E91847-38BB-426D-877D-11E055A388A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51641" r="16076" b="7612"/>
          <a:stretch/>
        </p:blipFill>
        <p:spPr>
          <a:xfrm>
            <a:off x="2398542" y="1553952"/>
            <a:ext cx="2163928" cy="2979948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213;p27">
            <a:extLst>
              <a:ext uri="{FF2B5EF4-FFF2-40B4-BE49-F238E27FC236}">
                <a16:creationId xmlns:a16="http://schemas.microsoft.com/office/drawing/2014/main" id="{D3DCFCF8-69E2-42A5-8A02-B5232815118B}"/>
              </a:ext>
            </a:extLst>
          </p:cNvPr>
          <p:cNvSpPr txBox="1">
            <a:spLocks/>
          </p:cNvSpPr>
          <p:nvPr/>
        </p:nvSpPr>
        <p:spPr>
          <a:xfrm>
            <a:off x="2505077" y="4582819"/>
            <a:ext cx="1903756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약국 가서 묻기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163C5CE-BBF5-4FBF-BD85-D9A50D184D4E}"/>
              </a:ext>
            </a:extLst>
          </p:cNvPr>
          <p:cNvCxnSpPr>
            <a:cxnSpLocks/>
          </p:cNvCxnSpPr>
          <p:nvPr/>
        </p:nvCxnSpPr>
        <p:spPr>
          <a:xfrm flipH="1">
            <a:off x="2398542" y="5180388"/>
            <a:ext cx="2078531" cy="0"/>
          </a:xfrm>
          <a:prstGeom prst="line">
            <a:avLst/>
          </a:prstGeom>
          <a:ln w="22225">
            <a:solidFill>
              <a:srgbClr val="558F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oogle Shape;213;p27">
            <a:extLst>
              <a:ext uri="{FF2B5EF4-FFF2-40B4-BE49-F238E27FC236}">
                <a16:creationId xmlns:a16="http://schemas.microsoft.com/office/drawing/2014/main" id="{0C1A5605-C6B4-4540-A3FD-2C4B973D749A}"/>
              </a:ext>
            </a:extLst>
          </p:cNvPr>
          <p:cNvSpPr txBox="1">
            <a:spLocks/>
          </p:cNvSpPr>
          <p:nvPr/>
        </p:nvSpPr>
        <p:spPr>
          <a:xfrm>
            <a:off x="2735475" y="5303725"/>
            <a:ext cx="1697208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00min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소요</a:t>
            </a:r>
          </a:p>
        </p:txBody>
      </p:sp>
      <p:pic>
        <p:nvPicPr>
          <p:cNvPr id="53" name="Google Shape;263;p30">
            <a:extLst>
              <a:ext uri="{FF2B5EF4-FFF2-40B4-BE49-F238E27FC236}">
                <a16:creationId xmlns:a16="http://schemas.microsoft.com/office/drawing/2014/main" id="{7A6FFC22-D109-4E88-B55F-5B6CEB6735D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51641" r="16076" b="7612"/>
          <a:stretch/>
        </p:blipFill>
        <p:spPr>
          <a:xfrm>
            <a:off x="7895834" y="1553952"/>
            <a:ext cx="2163928" cy="297994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213;p27">
            <a:extLst>
              <a:ext uri="{FF2B5EF4-FFF2-40B4-BE49-F238E27FC236}">
                <a16:creationId xmlns:a16="http://schemas.microsoft.com/office/drawing/2014/main" id="{DC2CB0CC-FF5C-4AFF-AB7E-E88564EDA72A}"/>
              </a:ext>
            </a:extLst>
          </p:cNvPr>
          <p:cNvSpPr txBox="1">
            <a:spLocks/>
          </p:cNvSpPr>
          <p:nvPr/>
        </p:nvSpPr>
        <p:spPr>
          <a:xfrm>
            <a:off x="8422684" y="4600575"/>
            <a:ext cx="3103361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앱 검색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E80D7CB-77F7-4126-A4B0-D705CC1283C2}"/>
              </a:ext>
            </a:extLst>
          </p:cNvPr>
          <p:cNvCxnSpPr>
            <a:cxnSpLocks/>
          </p:cNvCxnSpPr>
          <p:nvPr/>
        </p:nvCxnSpPr>
        <p:spPr>
          <a:xfrm flipH="1">
            <a:off x="7895834" y="5191830"/>
            <a:ext cx="2078531" cy="0"/>
          </a:xfrm>
          <a:prstGeom prst="line">
            <a:avLst/>
          </a:prstGeom>
          <a:ln w="22225">
            <a:solidFill>
              <a:srgbClr val="558F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Google Shape;213;p27">
            <a:extLst>
              <a:ext uri="{FF2B5EF4-FFF2-40B4-BE49-F238E27FC236}">
                <a16:creationId xmlns:a16="http://schemas.microsoft.com/office/drawing/2014/main" id="{E228C997-E566-493D-BBF0-38B4007E0EA7}"/>
              </a:ext>
            </a:extLst>
          </p:cNvPr>
          <p:cNvSpPr txBox="1">
            <a:spLocks/>
          </p:cNvSpPr>
          <p:nvPr/>
        </p:nvSpPr>
        <p:spPr>
          <a:xfrm>
            <a:off x="8277157" y="5339237"/>
            <a:ext cx="1697208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32sec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소요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63DA746-3CC6-455C-9E16-CD2702E774A2}"/>
              </a:ext>
            </a:extLst>
          </p:cNvPr>
          <p:cNvGrpSpPr/>
          <p:nvPr/>
        </p:nvGrpSpPr>
        <p:grpSpPr>
          <a:xfrm>
            <a:off x="1874733" y="1788461"/>
            <a:ext cx="8774213" cy="3367309"/>
            <a:chOff x="1874733" y="1788461"/>
            <a:chExt cx="8774213" cy="336730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0296E7A-C609-483D-B895-1E448E260A38}"/>
                </a:ext>
              </a:extLst>
            </p:cNvPr>
            <p:cNvSpPr/>
            <p:nvPr/>
          </p:nvSpPr>
          <p:spPr>
            <a:xfrm flipH="1" flipV="1">
              <a:off x="1874733" y="1788461"/>
              <a:ext cx="8774213" cy="3367309"/>
            </a:xfrm>
            <a:prstGeom prst="rect">
              <a:avLst/>
            </a:pr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6A15E1E-6D7A-4A7C-98BD-271BFCB35360}"/>
                </a:ext>
              </a:extLst>
            </p:cNvPr>
            <p:cNvSpPr txBox="1"/>
            <p:nvPr/>
          </p:nvSpPr>
          <p:spPr>
            <a:xfrm>
              <a:off x="4408833" y="2797901"/>
              <a:ext cx="576359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00</a:t>
              </a:r>
              <a:r>
                <a:rPr lang="ko-KR" altLang="en-US" sz="60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분 감소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217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039C8-9948-4B53-AC48-4271A62C0A9C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Google Shape;199;p27">
            <a:extLst>
              <a:ext uri="{FF2B5EF4-FFF2-40B4-BE49-F238E27FC236}">
                <a16:creationId xmlns:a16="http://schemas.microsoft.com/office/drawing/2014/main" id="{85522A08-7D74-484D-B28E-4A7A15C0F3BA}"/>
              </a:ext>
            </a:extLst>
          </p:cNvPr>
          <p:cNvSpPr txBox="1">
            <a:spLocks/>
          </p:cNvSpPr>
          <p:nvPr/>
        </p:nvSpPr>
        <p:spPr>
          <a:xfrm>
            <a:off x="4302299" y="203146"/>
            <a:ext cx="3768308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 이미지 검색 기술</a:t>
            </a:r>
            <a:endParaRPr lang="en-US" sz="2400" b="1" dirty="0">
              <a:solidFill>
                <a:srgbClr val="558FC4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6" name="Google Shape;213;p27">
            <a:extLst>
              <a:ext uri="{FF2B5EF4-FFF2-40B4-BE49-F238E27FC236}">
                <a16:creationId xmlns:a16="http://schemas.microsoft.com/office/drawing/2014/main" id="{E228C997-E566-493D-BBF0-38B4007E0EA7}"/>
              </a:ext>
            </a:extLst>
          </p:cNvPr>
          <p:cNvSpPr txBox="1">
            <a:spLocks/>
          </p:cNvSpPr>
          <p:nvPr/>
        </p:nvSpPr>
        <p:spPr>
          <a:xfrm>
            <a:off x="2312704" y="5456422"/>
            <a:ext cx="2756446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Image Detection</a:t>
            </a:r>
            <a:endParaRPr lang="ko-KR" altLang="en-US" sz="20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69470C-BD7C-41CE-886A-05BFFF9F931A}"/>
              </a:ext>
            </a:extLst>
          </p:cNvPr>
          <p:cNvCxnSpPr>
            <a:cxnSpLocks/>
          </p:cNvCxnSpPr>
          <p:nvPr/>
        </p:nvCxnSpPr>
        <p:spPr>
          <a:xfrm flipH="1">
            <a:off x="2312704" y="6128093"/>
            <a:ext cx="227576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07A26D-5A0D-4920-9F28-F51964D7D8FA}"/>
              </a:ext>
            </a:extLst>
          </p:cNvPr>
          <p:cNvSpPr/>
          <p:nvPr/>
        </p:nvSpPr>
        <p:spPr>
          <a:xfrm>
            <a:off x="6603418" y="5627714"/>
            <a:ext cx="44759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24292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OCR(Optical Recognition Software)</a:t>
            </a:r>
            <a:endParaRPr lang="ko-KR" altLang="en-US" sz="20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B64E7AB-FCA7-4644-8733-26D9E3523572}"/>
              </a:ext>
            </a:extLst>
          </p:cNvPr>
          <p:cNvCxnSpPr>
            <a:cxnSpLocks/>
          </p:cNvCxnSpPr>
          <p:nvPr/>
        </p:nvCxnSpPr>
        <p:spPr>
          <a:xfrm flipH="1">
            <a:off x="6603419" y="6163605"/>
            <a:ext cx="447590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6825388C-F60A-4EE9-B5C2-128083A110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421"/>
          <a:stretch/>
        </p:blipFill>
        <p:spPr>
          <a:xfrm>
            <a:off x="5789792" y="1168559"/>
            <a:ext cx="5830017" cy="432337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7FEEA52-70C8-434B-B39D-D00F5B93CC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594"/>
          <a:stretch/>
        </p:blipFill>
        <p:spPr>
          <a:xfrm>
            <a:off x="1592062" y="1347790"/>
            <a:ext cx="3702505" cy="416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6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subTitle" idx="1"/>
          </p:nvPr>
        </p:nvSpPr>
        <p:spPr>
          <a:xfrm>
            <a:off x="2223671" y="2243651"/>
            <a:ext cx="3840800" cy="42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Clr>
                <a:schemeClr val="dk1"/>
              </a:buClr>
              <a:buSzPts val="1100"/>
            </a:pPr>
            <a:r>
              <a:rPr lang="en" sz="1867">
                <a:solidFill>
                  <a:schemeClr val="dk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팀 및 앱 소개</a:t>
            </a:r>
            <a:endParaRPr sz="1867"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2001000" y="1987156"/>
            <a:ext cx="4286400" cy="42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>
                <a:latin typeface="THE정고딕150" panose="02020603020101020101" pitchFamily="18" charset="-127"/>
                <a:ea typeface="THE정고딕150" panose="02020603020101020101" pitchFamily="18" charset="-127"/>
              </a:rPr>
              <a:t>Introduction</a:t>
            </a:r>
            <a:endParaRPr sz="2400" dirty="0"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38" name="Google Shape;138;p22"/>
          <p:cNvSpPr txBox="1">
            <a:spLocks noGrp="1"/>
          </p:cNvSpPr>
          <p:nvPr>
            <p:ph type="title" idx="2"/>
          </p:nvPr>
        </p:nvSpPr>
        <p:spPr>
          <a:xfrm>
            <a:off x="3768469" y="1710351"/>
            <a:ext cx="751200" cy="47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400" dirty="0">
                <a:latin typeface="THE정고딕150" panose="02020603020101020101" pitchFamily="18" charset="-127"/>
                <a:ea typeface="THE정고딕150" panose="02020603020101020101" pitchFamily="18" charset="-127"/>
              </a:rPr>
              <a:t>01</a:t>
            </a:r>
            <a:endParaRPr sz="2400" dirty="0"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39" name="Google Shape;139;p22"/>
          <p:cNvSpPr txBox="1">
            <a:spLocks noGrp="1"/>
          </p:cNvSpPr>
          <p:nvPr>
            <p:ph type="title" idx="3"/>
          </p:nvPr>
        </p:nvSpPr>
        <p:spPr>
          <a:xfrm rot="-5400000">
            <a:off x="-2271667" y="3397871"/>
            <a:ext cx="5736400" cy="27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latin typeface="THE정고딕150" panose="02020603020101020101" pitchFamily="18" charset="-127"/>
                <a:ea typeface="THE정고딕150" panose="02020603020101020101" pitchFamily="18" charset="-127"/>
              </a:rPr>
              <a:t>TABLE OF CONTENTS</a:t>
            </a:r>
            <a:endParaRPr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40" name="Google Shape;140;p22"/>
          <p:cNvSpPr txBox="1">
            <a:spLocks noGrp="1"/>
          </p:cNvSpPr>
          <p:nvPr>
            <p:ph type="subTitle" idx="4"/>
          </p:nvPr>
        </p:nvSpPr>
        <p:spPr>
          <a:xfrm>
            <a:off x="1512465" y="3537600"/>
            <a:ext cx="5368000" cy="42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Clr>
                <a:schemeClr val="dk1"/>
              </a:buClr>
              <a:buSzPts val="1100"/>
            </a:pPr>
            <a:r>
              <a:rPr lang="en" sz="1867">
                <a:solidFill>
                  <a:schemeClr val="dk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현재 우리사회가 가지고 있는 문제점들</a:t>
            </a:r>
            <a:endParaRPr sz="1867"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41" name="Google Shape;141;p22"/>
          <p:cNvSpPr txBox="1">
            <a:spLocks noGrp="1"/>
          </p:cNvSpPr>
          <p:nvPr>
            <p:ph type="title" idx="5"/>
          </p:nvPr>
        </p:nvSpPr>
        <p:spPr>
          <a:xfrm>
            <a:off x="2001000" y="3281119"/>
            <a:ext cx="4286400" cy="42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>
                <a:latin typeface="THE정고딕150" panose="02020603020101020101" pitchFamily="18" charset="-127"/>
                <a:ea typeface="THE정고딕150" panose="02020603020101020101" pitchFamily="18" charset="-127"/>
              </a:rPr>
              <a:t>DIAGNOSIS</a:t>
            </a:r>
            <a:endParaRPr sz="2400" dirty="0"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42" name="Google Shape;142;p22"/>
          <p:cNvSpPr txBox="1">
            <a:spLocks noGrp="1"/>
          </p:cNvSpPr>
          <p:nvPr>
            <p:ph type="title" idx="6"/>
          </p:nvPr>
        </p:nvSpPr>
        <p:spPr>
          <a:xfrm>
            <a:off x="3768469" y="3004313"/>
            <a:ext cx="751200" cy="47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400" dirty="0">
                <a:latin typeface="THE정고딕150" panose="02020603020101020101" pitchFamily="18" charset="-127"/>
                <a:ea typeface="THE정고딕150" panose="02020603020101020101" pitchFamily="18" charset="-127"/>
              </a:rPr>
              <a:t>02</a:t>
            </a:r>
            <a:endParaRPr sz="2400" dirty="0"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43" name="Google Shape;143;p22"/>
          <p:cNvSpPr txBox="1">
            <a:spLocks noGrp="1"/>
          </p:cNvSpPr>
          <p:nvPr>
            <p:ph type="subTitle" idx="7"/>
          </p:nvPr>
        </p:nvSpPr>
        <p:spPr>
          <a:xfrm>
            <a:off x="2223671" y="4831540"/>
            <a:ext cx="3840800" cy="42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Clr>
                <a:schemeClr val="dk1"/>
              </a:buClr>
              <a:buSzPts val="1100"/>
            </a:pPr>
            <a:r>
              <a:rPr lang="en" sz="1867" dirty="0">
                <a:solidFill>
                  <a:schemeClr val="dk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앱 설명</a:t>
            </a:r>
            <a:endParaRPr sz="1867" dirty="0"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44" name="Google Shape;144;p22"/>
          <p:cNvSpPr txBox="1">
            <a:spLocks noGrp="1"/>
          </p:cNvSpPr>
          <p:nvPr>
            <p:ph type="title" idx="8"/>
          </p:nvPr>
        </p:nvSpPr>
        <p:spPr>
          <a:xfrm>
            <a:off x="2001000" y="4575045"/>
            <a:ext cx="4286400" cy="42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>
                <a:latin typeface="THE정고딕150" panose="02020603020101020101" pitchFamily="18" charset="-127"/>
                <a:ea typeface="THE정고딕150" panose="02020603020101020101" pitchFamily="18" charset="-127"/>
              </a:rPr>
              <a:t>App</a:t>
            </a:r>
            <a:endParaRPr sz="2400" dirty="0"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title" idx="9"/>
          </p:nvPr>
        </p:nvSpPr>
        <p:spPr>
          <a:xfrm>
            <a:off x="3768469" y="4298240"/>
            <a:ext cx="751200" cy="47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400" dirty="0">
                <a:latin typeface="THE정고딕150" panose="02020603020101020101" pitchFamily="18" charset="-127"/>
                <a:ea typeface="THE정고딕150" panose="02020603020101020101" pitchFamily="18" charset="-127"/>
              </a:rPr>
              <a:t>03</a:t>
            </a:r>
            <a:endParaRPr sz="2400" dirty="0"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46" name="Google Shape;146;p22"/>
          <p:cNvSpPr txBox="1">
            <a:spLocks noGrp="1"/>
          </p:cNvSpPr>
          <p:nvPr>
            <p:ph type="subTitle" idx="13"/>
          </p:nvPr>
        </p:nvSpPr>
        <p:spPr>
          <a:xfrm>
            <a:off x="6895071" y="2243651"/>
            <a:ext cx="3840800" cy="42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Clr>
                <a:schemeClr val="dk1"/>
              </a:buClr>
              <a:buSzPts val="1100"/>
            </a:pPr>
            <a:r>
              <a:rPr lang="en" sz="1867">
                <a:solidFill>
                  <a:schemeClr val="dk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앱에 사용된 기술 스택</a:t>
            </a:r>
            <a:endParaRPr sz="1867"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47" name="Google Shape;147;p22"/>
          <p:cNvSpPr txBox="1">
            <a:spLocks noGrp="1"/>
          </p:cNvSpPr>
          <p:nvPr>
            <p:ph type="title" idx="14"/>
          </p:nvPr>
        </p:nvSpPr>
        <p:spPr>
          <a:xfrm>
            <a:off x="6672400" y="1987156"/>
            <a:ext cx="4286400" cy="42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>
                <a:latin typeface="THE정고딕150" panose="02020603020101020101" pitchFamily="18" charset="-127"/>
                <a:ea typeface="THE정고딕150" panose="02020603020101020101" pitchFamily="18" charset="-127"/>
              </a:rPr>
              <a:t>Technology Used</a:t>
            </a:r>
            <a:endParaRPr sz="2400"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48" name="Google Shape;148;p22"/>
          <p:cNvSpPr txBox="1">
            <a:spLocks noGrp="1"/>
          </p:cNvSpPr>
          <p:nvPr>
            <p:ph type="title" idx="15"/>
          </p:nvPr>
        </p:nvSpPr>
        <p:spPr>
          <a:xfrm>
            <a:off x="8439871" y="1710351"/>
            <a:ext cx="751200" cy="47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400" dirty="0">
                <a:latin typeface="THE정고딕150" panose="02020603020101020101" pitchFamily="18" charset="-127"/>
                <a:ea typeface="THE정고딕150" panose="02020603020101020101" pitchFamily="18" charset="-127"/>
              </a:rPr>
              <a:t>04</a:t>
            </a:r>
            <a:endParaRPr sz="2400" dirty="0"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49" name="Google Shape;149;p22"/>
          <p:cNvSpPr txBox="1">
            <a:spLocks noGrp="1"/>
          </p:cNvSpPr>
          <p:nvPr>
            <p:ph type="subTitle" idx="16"/>
          </p:nvPr>
        </p:nvSpPr>
        <p:spPr>
          <a:xfrm>
            <a:off x="6895071" y="3537613"/>
            <a:ext cx="3840800" cy="42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Clr>
                <a:schemeClr val="dk1"/>
              </a:buClr>
              <a:buSzPts val="1100"/>
            </a:pPr>
            <a:r>
              <a:rPr lang="en" sz="1867">
                <a:solidFill>
                  <a:schemeClr val="dk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기대효과</a:t>
            </a:r>
            <a:endParaRPr sz="1867"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50" name="Google Shape;150;p22"/>
          <p:cNvSpPr txBox="1">
            <a:spLocks noGrp="1"/>
          </p:cNvSpPr>
          <p:nvPr>
            <p:ph type="title" idx="17"/>
          </p:nvPr>
        </p:nvSpPr>
        <p:spPr>
          <a:xfrm>
            <a:off x="6672400" y="3281119"/>
            <a:ext cx="4286400" cy="42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>
                <a:latin typeface="THE정고딕150" panose="02020603020101020101" pitchFamily="18" charset="-127"/>
                <a:ea typeface="THE정고딕150" panose="02020603020101020101" pitchFamily="18" charset="-127"/>
              </a:rPr>
              <a:t>Expectation</a:t>
            </a:r>
            <a:endParaRPr sz="2400"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51" name="Google Shape;151;p22"/>
          <p:cNvSpPr txBox="1">
            <a:spLocks noGrp="1"/>
          </p:cNvSpPr>
          <p:nvPr>
            <p:ph type="title" idx="18"/>
          </p:nvPr>
        </p:nvSpPr>
        <p:spPr>
          <a:xfrm>
            <a:off x="8439871" y="3004313"/>
            <a:ext cx="751200" cy="47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400" dirty="0">
                <a:latin typeface="THE정고딕150" panose="02020603020101020101" pitchFamily="18" charset="-127"/>
                <a:ea typeface="THE정고딕150" panose="02020603020101020101" pitchFamily="18" charset="-127"/>
              </a:rPr>
              <a:t>05</a:t>
            </a:r>
            <a:endParaRPr sz="2400" dirty="0"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19"/>
          </p:nvPr>
        </p:nvSpPr>
        <p:spPr>
          <a:xfrm>
            <a:off x="6895071" y="4831540"/>
            <a:ext cx="3840800" cy="42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Clr>
                <a:schemeClr val="dk1"/>
              </a:buClr>
              <a:buSzPts val="1100"/>
            </a:pPr>
            <a:r>
              <a:rPr lang="en" sz="1867">
                <a:solidFill>
                  <a:schemeClr val="dk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사업화 방안</a:t>
            </a:r>
            <a:endParaRPr sz="1867"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53" name="Google Shape;153;p22"/>
          <p:cNvSpPr txBox="1">
            <a:spLocks noGrp="1"/>
          </p:cNvSpPr>
          <p:nvPr>
            <p:ph type="title" idx="20"/>
          </p:nvPr>
        </p:nvSpPr>
        <p:spPr>
          <a:xfrm>
            <a:off x="6672400" y="4575045"/>
            <a:ext cx="4286400" cy="42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>
                <a:latin typeface="THE정고딕150" panose="02020603020101020101" pitchFamily="18" charset="-127"/>
                <a:ea typeface="THE정고딕150" panose="02020603020101020101" pitchFamily="18" charset="-127"/>
              </a:rPr>
              <a:t>Business Model</a:t>
            </a:r>
            <a:endParaRPr sz="2400"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54" name="Google Shape;154;p22"/>
          <p:cNvSpPr txBox="1">
            <a:spLocks noGrp="1"/>
          </p:cNvSpPr>
          <p:nvPr>
            <p:ph type="title" idx="21"/>
          </p:nvPr>
        </p:nvSpPr>
        <p:spPr>
          <a:xfrm>
            <a:off x="8439871" y="4298240"/>
            <a:ext cx="751200" cy="47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400" dirty="0">
                <a:latin typeface="THE정고딕150" panose="02020603020101020101" pitchFamily="18" charset="-127"/>
                <a:ea typeface="THE정고딕150" panose="02020603020101020101" pitchFamily="18" charset="-127"/>
              </a:rPr>
              <a:t>06</a:t>
            </a:r>
            <a:endParaRPr sz="2400" dirty="0"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cxnSp>
        <p:nvCxnSpPr>
          <p:cNvPr id="155" name="Google Shape;155;p22"/>
          <p:cNvCxnSpPr/>
          <p:nvPr/>
        </p:nvCxnSpPr>
        <p:spPr>
          <a:xfrm>
            <a:off x="2196517" y="1544233"/>
            <a:ext cx="80624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22"/>
          <p:cNvCxnSpPr/>
          <p:nvPr/>
        </p:nvCxnSpPr>
        <p:spPr>
          <a:xfrm>
            <a:off x="2031483" y="2827641"/>
            <a:ext cx="80624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2"/>
          <p:cNvCxnSpPr/>
          <p:nvPr/>
        </p:nvCxnSpPr>
        <p:spPr>
          <a:xfrm>
            <a:off x="2031483" y="4130919"/>
            <a:ext cx="80624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2"/>
          <p:cNvCxnSpPr/>
          <p:nvPr/>
        </p:nvCxnSpPr>
        <p:spPr>
          <a:xfrm>
            <a:off x="2031483" y="5426852"/>
            <a:ext cx="80624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9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6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3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build="p"/>
      <p:bldP spid="137" grpId="0"/>
      <p:bldP spid="138" grpId="0"/>
      <p:bldP spid="140" grpId="0" build="p"/>
      <p:bldP spid="141" grpId="0"/>
      <p:bldP spid="142" grpId="0"/>
      <p:bldP spid="143" grpId="0" build="p"/>
      <p:bldP spid="144" grpId="0"/>
      <p:bldP spid="145" grpId="0"/>
      <p:bldP spid="146" grpId="0" build="p"/>
      <p:bldP spid="147" grpId="0"/>
      <p:bldP spid="148" grpId="0"/>
      <p:bldP spid="149" grpId="0" build="p"/>
      <p:bldP spid="150" grpId="0"/>
      <p:bldP spid="151" grpId="0"/>
      <p:bldP spid="152" grpId="0" build="p"/>
      <p:bldP spid="153" grpId="0"/>
      <p:bldP spid="15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039C8-9948-4B53-AC48-4271A62C0A9C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Google Shape;199;p27">
            <a:extLst>
              <a:ext uri="{FF2B5EF4-FFF2-40B4-BE49-F238E27FC236}">
                <a16:creationId xmlns:a16="http://schemas.microsoft.com/office/drawing/2014/main" id="{85522A08-7D74-484D-B28E-4A7A15C0F3BA}"/>
              </a:ext>
            </a:extLst>
          </p:cNvPr>
          <p:cNvSpPr txBox="1">
            <a:spLocks/>
          </p:cNvSpPr>
          <p:nvPr/>
        </p:nvSpPr>
        <p:spPr>
          <a:xfrm>
            <a:off x="5128042" y="235473"/>
            <a:ext cx="1935916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앱 설명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17FDD61-B60B-428C-9E47-8E83417A136B}"/>
              </a:ext>
            </a:extLst>
          </p:cNvPr>
          <p:cNvCxnSpPr>
            <a:cxnSpLocks/>
          </p:cNvCxnSpPr>
          <p:nvPr/>
        </p:nvCxnSpPr>
        <p:spPr>
          <a:xfrm>
            <a:off x="4357653" y="1153902"/>
            <a:ext cx="0" cy="5083946"/>
          </a:xfrm>
          <a:prstGeom prst="line">
            <a:avLst/>
          </a:prstGeom>
          <a:ln w="22225">
            <a:solidFill>
              <a:srgbClr val="CA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oogle Shape;263;p30">
            <a:extLst>
              <a:ext uri="{FF2B5EF4-FFF2-40B4-BE49-F238E27FC236}">
                <a16:creationId xmlns:a16="http://schemas.microsoft.com/office/drawing/2014/main" id="{A8586B32-DE70-44C8-818A-810B08BB0E2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51641" r="16076" b="7612"/>
          <a:stretch/>
        </p:blipFill>
        <p:spPr>
          <a:xfrm>
            <a:off x="903117" y="1622915"/>
            <a:ext cx="2683442" cy="393450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13;p27">
            <a:extLst>
              <a:ext uri="{FF2B5EF4-FFF2-40B4-BE49-F238E27FC236}">
                <a16:creationId xmlns:a16="http://schemas.microsoft.com/office/drawing/2014/main" id="{A58F51D4-7948-460B-98B6-2DB66E85C03E}"/>
              </a:ext>
            </a:extLst>
          </p:cNvPr>
          <p:cNvSpPr txBox="1">
            <a:spLocks/>
          </p:cNvSpPr>
          <p:nvPr/>
        </p:nvSpPr>
        <p:spPr>
          <a:xfrm>
            <a:off x="5354813" y="2014379"/>
            <a:ext cx="5838820" cy="315157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2. </a:t>
            </a:r>
            <a:r>
              <a:rPr lang="ko-KR" altLang="en-US" sz="36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약국 검색</a:t>
            </a:r>
          </a:p>
        </p:txBody>
      </p:sp>
    </p:spTree>
    <p:extLst>
      <p:ext uri="{BB962C8B-B14F-4D97-AF65-F5344CB8AC3E}">
        <p14:creationId xmlns:p14="http://schemas.microsoft.com/office/powerpoint/2010/main" val="664426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039C8-9948-4B53-AC48-4271A62C0A9C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Google Shape;199;p27">
            <a:extLst>
              <a:ext uri="{FF2B5EF4-FFF2-40B4-BE49-F238E27FC236}">
                <a16:creationId xmlns:a16="http://schemas.microsoft.com/office/drawing/2014/main" id="{85522A08-7D74-484D-B28E-4A7A15C0F3BA}"/>
              </a:ext>
            </a:extLst>
          </p:cNvPr>
          <p:cNvSpPr txBox="1">
            <a:spLocks/>
          </p:cNvSpPr>
          <p:nvPr/>
        </p:nvSpPr>
        <p:spPr>
          <a:xfrm>
            <a:off x="4302299" y="203146"/>
            <a:ext cx="3768308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약국 검색 비교</a:t>
            </a:r>
            <a:endParaRPr lang="en-US" sz="2400" b="1" dirty="0">
              <a:solidFill>
                <a:srgbClr val="558FC4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4F34EEE-BEAF-4197-A3D4-A5172ABAF65A}"/>
              </a:ext>
            </a:extLst>
          </p:cNvPr>
          <p:cNvCxnSpPr>
            <a:cxnSpLocks/>
          </p:cNvCxnSpPr>
          <p:nvPr/>
        </p:nvCxnSpPr>
        <p:spPr>
          <a:xfrm>
            <a:off x="6186453" y="1230102"/>
            <a:ext cx="0" cy="5083946"/>
          </a:xfrm>
          <a:prstGeom prst="line">
            <a:avLst/>
          </a:prstGeom>
          <a:ln w="22225">
            <a:solidFill>
              <a:srgbClr val="CA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213;p27">
            <a:extLst>
              <a:ext uri="{FF2B5EF4-FFF2-40B4-BE49-F238E27FC236}">
                <a16:creationId xmlns:a16="http://schemas.microsoft.com/office/drawing/2014/main" id="{D3DCFCF8-69E2-42A5-8A02-B5232815118B}"/>
              </a:ext>
            </a:extLst>
          </p:cNvPr>
          <p:cNvSpPr txBox="1">
            <a:spLocks/>
          </p:cNvSpPr>
          <p:nvPr/>
        </p:nvSpPr>
        <p:spPr>
          <a:xfrm>
            <a:off x="2902187" y="4605743"/>
            <a:ext cx="3103361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웹 검색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163C5CE-BBF5-4FBF-BD85-D9A50D184D4E}"/>
              </a:ext>
            </a:extLst>
          </p:cNvPr>
          <p:cNvCxnSpPr>
            <a:cxnSpLocks/>
          </p:cNvCxnSpPr>
          <p:nvPr/>
        </p:nvCxnSpPr>
        <p:spPr>
          <a:xfrm flipH="1">
            <a:off x="2398542" y="5189266"/>
            <a:ext cx="2078531" cy="0"/>
          </a:xfrm>
          <a:prstGeom prst="line">
            <a:avLst/>
          </a:prstGeom>
          <a:ln w="22225">
            <a:solidFill>
              <a:srgbClr val="558F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oogle Shape;213;p27">
            <a:extLst>
              <a:ext uri="{FF2B5EF4-FFF2-40B4-BE49-F238E27FC236}">
                <a16:creationId xmlns:a16="http://schemas.microsoft.com/office/drawing/2014/main" id="{0C1A5605-C6B4-4540-A3FD-2C4B973D749A}"/>
              </a:ext>
            </a:extLst>
          </p:cNvPr>
          <p:cNvSpPr txBox="1">
            <a:spLocks/>
          </p:cNvSpPr>
          <p:nvPr/>
        </p:nvSpPr>
        <p:spPr>
          <a:xfrm>
            <a:off x="2779865" y="5339237"/>
            <a:ext cx="1697208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3min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소요</a:t>
            </a:r>
          </a:p>
        </p:txBody>
      </p:sp>
      <p:pic>
        <p:nvPicPr>
          <p:cNvPr id="53" name="Google Shape;263;p30">
            <a:extLst>
              <a:ext uri="{FF2B5EF4-FFF2-40B4-BE49-F238E27FC236}">
                <a16:creationId xmlns:a16="http://schemas.microsoft.com/office/drawing/2014/main" id="{7A6FFC22-D109-4E88-B55F-5B6CEB6735D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51641" r="16076" b="7612"/>
          <a:stretch/>
        </p:blipFill>
        <p:spPr>
          <a:xfrm>
            <a:off x="7895834" y="1553952"/>
            <a:ext cx="2163928" cy="297994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213;p27">
            <a:extLst>
              <a:ext uri="{FF2B5EF4-FFF2-40B4-BE49-F238E27FC236}">
                <a16:creationId xmlns:a16="http://schemas.microsoft.com/office/drawing/2014/main" id="{DC2CB0CC-FF5C-4AFF-AB7E-E88564EDA72A}"/>
              </a:ext>
            </a:extLst>
          </p:cNvPr>
          <p:cNvSpPr txBox="1">
            <a:spLocks/>
          </p:cNvSpPr>
          <p:nvPr/>
        </p:nvSpPr>
        <p:spPr>
          <a:xfrm>
            <a:off x="8422684" y="4600575"/>
            <a:ext cx="3103361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앱 검색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E80D7CB-77F7-4126-A4B0-D705CC1283C2}"/>
              </a:ext>
            </a:extLst>
          </p:cNvPr>
          <p:cNvCxnSpPr>
            <a:cxnSpLocks/>
          </p:cNvCxnSpPr>
          <p:nvPr/>
        </p:nvCxnSpPr>
        <p:spPr>
          <a:xfrm flipH="1">
            <a:off x="7895834" y="5189266"/>
            <a:ext cx="2078531" cy="0"/>
          </a:xfrm>
          <a:prstGeom prst="line">
            <a:avLst/>
          </a:prstGeom>
          <a:ln w="22225">
            <a:solidFill>
              <a:srgbClr val="558F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Google Shape;213;p27">
            <a:extLst>
              <a:ext uri="{FF2B5EF4-FFF2-40B4-BE49-F238E27FC236}">
                <a16:creationId xmlns:a16="http://schemas.microsoft.com/office/drawing/2014/main" id="{E228C997-E566-493D-BBF0-38B4007E0EA7}"/>
              </a:ext>
            </a:extLst>
          </p:cNvPr>
          <p:cNvSpPr txBox="1">
            <a:spLocks/>
          </p:cNvSpPr>
          <p:nvPr/>
        </p:nvSpPr>
        <p:spPr>
          <a:xfrm>
            <a:off x="8277157" y="5339237"/>
            <a:ext cx="1697208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37sec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D2FB0E-EBCA-43A3-AB96-F1111716E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238" y="1338125"/>
            <a:ext cx="2881334" cy="3266789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A4FC0A4D-3723-4B5A-A441-3519DF14AC3E}"/>
              </a:ext>
            </a:extLst>
          </p:cNvPr>
          <p:cNvGrpSpPr/>
          <p:nvPr/>
        </p:nvGrpSpPr>
        <p:grpSpPr>
          <a:xfrm>
            <a:off x="1874733" y="1788461"/>
            <a:ext cx="8774213" cy="3367309"/>
            <a:chOff x="1874733" y="1788461"/>
            <a:chExt cx="8774213" cy="336730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0C45498-DBCB-4D6E-BB65-D9D5B995380D}"/>
                </a:ext>
              </a:extLst>
            </p:cNvPr>
            <p:cNvSpPr/>
            <p:nvPr/>
          </p:nvSpPr>
          <p:spPr>
            <a:xfrm flipH="1" flipV="1">
              <a:off x="1874733" y="1788461"/>
              <a:ext cx="8774213" cy="3367309"/>
            </a:xfrm>
            <a:prstGeom prst="rect">
              <a:avLst/>
            </a:pr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A9631E-A3CB-4693-8756-F40DBC7137BF}"/>
                </a:ext>
              </a:extLst>
            </p:cNvPr>
            <p:cNvSpPr txBox="1"/>
            <p:nvPr/>
          </p:nvSpPr>
          <p:spPr>
            <a:xfrm>
              <a:off x="3535073" y="2797901"/>
              <a:ext cx="576359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2min 23se</a:t>
              </a:r>
              <a:r>
                <a:rPr lang="en-US" altLang="ko-KR" sz="60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c</a:t>
              </a:r>
              <a:r>
                <a:rPr lang="ko-KR" altLang="en-US" sz="600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</a:t>
              </a:r>
              <a:r>
                <a:rPr lang="ko-KR" altLang="en-US" sz="60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감소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60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039C8-9948-4B53-AC48-4271A62C0A9C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Google Shape;199;p27">
            <a:extLst>
              <a:ext uri="{FF2B5EF4-FFF2-40B4-BE49-F238E27FC236}">
                <a16:creationId xmlns:a16="http://schemas.microsoft.com/office/drawing/2014/main" id="{85522A08-7D74-484D-B28E-4A7A15C0F3BA}"/>
              </a:ext>
            </a:extLst>
          </p:cNvPr>
          <p:cNvSpPr txBox="1">
            <a:spLocks/>
          </p:cNvSpPr>
          <p:nvPr/>
        </p:nvSpPr>
        <p:spPr>
          <a:xfrm>
            <a:off x="4302299" y="203146"/>
            <a:ext cx="3768308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약국 검색 기술</a:t>
            </a:r>
            <a:endParaRPr lang="en-US" sz="2400" b="1" dirty="0">
              <a:solidFill>
                <a:srgbClr val="558FC4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4F34EEE-BEAF-4197-A3D4-A5172ABAF65A}"/>
              </a:ext>
            </a:extLst>
          </p:cNvPr>
          <p:cNvCxnSpPr>
            <a:cxnSpLocks/>
          </p:cNvCxnSpPr>
          <p:nvPr/>
        </p:nvCxnSpPr>
        <p:spPr>
          <a:xfrm>
            <a:off x="6186453" y="1230102"/>
            <a:ext cx="0" cy="5083946"/>
          </a:xfrm>
          <a:prstGeom prst="line">
            <a:avLst/>
          </a:prstGeom>
          <a:ln w="22225">
            <a:solidFill>
              <a:srgbClr val="CA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oogle Shape;263;p30">
            <a:extLst>
              <a:ext uri="{FF2B5EF4-FFF2-40B4-BE49-F238E27FC236}">
                <a16:creationId xmlns:a16="http://schemas.microsoft.com/office/drawing/2014/main" id="{08E91847-38BB-426D-877D-11E055A388A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51641" r="16076" b="7612"/>
          <a:stretch/>
        </p:blipFill>
        <p:spPr>
          <a:xfrm>
            <a:off x="2398542" y="1553952"/>
            <a:ext cx="2163928" cy="2979948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213;p27">
            <a:extLst>
              <a:ext uri="{FF2B5EF4-FFF2-40B4-BE49-F238E27FC236}">
                <a16:creationId xmlns:a16="http://schemas.microsoft.com/office/drawing/2014/main" id="{D3DCFCF8-69E2-42A5-8A02-B5232815118B}"/>
              </a:ext>
            </a:extLst>
          </p:cNvPr>
          <p:cNvSpPr txBox="1">
            <a:spLocks/>
          </p:cNvSpPr>
          <p:nvPr/>
        </p:nvSpPr>
        <p:spPr>
          <a:xfrm>
            <a:off x="2732492" y="4936410"/>
            <a:ext cx="1761313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구글 지도 </a:t>
            </a:r>
            <a:r>
              <a:rPr lang="en-US" altLang="ko-KR" sz="2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API</a:t>
            </a:r>
            <a:endParaRPr lang="ko-KR" altLang="en-US" sz="20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163C5CE-BBF5-4FBF-BD85-D9A50D184D4E}"/>
              </a:ext>
            </a:extLst>
          </p:cNvPr>
          <p:cNvCxnSpPr>
            <a:cxnSpLocks/>
          </p:cNvCxnSpPr>
          <p:nvPr/>
        </p:nvCxnSpPr>
        <p:spPr>
          <a:xfrm flipH="1">
            <a:off x="2584973" y="5659782"/>
            <a:ext cx="207853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213;p27">
            <a:extLst>
              <a:ext uri="{FF2B5EF4-FFF2-40B4-BE49-F238E27FC236}">
                <a16:creationId xmlns:a16="http://schemas.microsoft.com/office/drawing/2014/main" id="{E18FAD65-3A84-4046-91AB-ACBACCB20DE1}"/>
              </a:ext>
            </a:extLst>
          </p:cNvPr>
          <p:cNvSpPr txBox="1">
            <a:spLocks/>
          </p:cNvSpPr>
          <p:nvPr/>
        </p:nvSpPr>
        <p:spPr>
          <a:xfrm>
            <a:off x="8484457" y="4988111"/>
            <a:ext cx="1761313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약국 정보 </a:t>
            </a:r>
            <a:r>
              <a:rPr lang="en-US" altLang="ko-KR" sz="2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API</a:t>
            </a:r>
            <a:endParaRPr lang="ko-KR" altLang="en-US" sz="20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B7610AE-EB2B-4B23-8A63-52E4821668A3}"/>
              </a:ext>
            </a:extLst>
          </p:cNvPr>
          <p:cNvCxnSpPr>
            <a:cxnSpLocks/>
          </p:cNvCxnSpPr>
          <p:nvPr/>
        </p:nvCxnSpPr>
        <p:spPr>
          <a:xfrm flipH="1">
            <a:off x="8257038" y="5615392"/>
            <a:ext cx="207853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C881EE57-1D36-49B8-A7B0-2247CC2B6B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30" t="19764" r="12039" b="-334"/>
          <a:stretch/>
        </p:blipFill>
        <p:spPr>
          <a:xfrm>
            <a:off x="7553745" y="1651136"/>
            <a:ext cx="3622736" cy="329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76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039C8-9948-4B53-AC48-4271A62C0A9C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Google Shape;199;p27">
            <a:extLst>
              <a:ext uri="{FF2B5EF4-FFF2-40B4-BE49-F238E27FC236}">
                <a16:creationId xmlns:a16="http://schemas.microsoft.com/office/drawing/2014/main" id="{85522A08-7D74-484D-B28E-4A7A15C0F3BA}"/>
              </a:ext>
            </a:extLst>
          </p:cNvPr>
          <p:cNvSpPr txBox="1">
            <a:spLocks/>
          </p:cNvSpPr>
          <p:nvPr/>
        </p:nvSpPr>
        <p:spPr>
          <a:xfrm>
            <a:off x="5128042" y="235473"/>
            <a:ext cx="1935916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앱 설명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17FDD61-B60B-428C-9E47-8E83417A136B}"/>
              </a:ext>
            </a:extLst>
          </p:cNvPr>
          <p:cNvCxnSpPr>
            <a:cxnSpLocks/>
          </p:cNvCxnSpPr>
          <p:nvPr/>
        </p:nvCxnSpPr>
        <p:spPr>
          <a:xfrm>
            <a:off x="4357653" y="1153902"/>
            <a:ext cx="0" cy="5083946"/>
          </a:xfrm>
          <a:prstGeom prst="line">
            <a:avLst/>
          </a:prstGeom>
          <a:ln w="22225">
            <a:solidFill>
              <a:srgbClr val="CA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oogle Shape;263;p30">
            <a:extLst>
              <a:ext uri="{FF2B5EF4-FFF2-40B4-BE49-F238E27FC236}">
                <a16:creationId xmlns:a16="http://schemas.microsoft.com/office/drawing/2014/main" id="{A8586B32-DE70-44C8-818A-810B08BB0E2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51641" r="16076" b="7612"/>
          <a:stretch/>
        </p:blipFill>
        <p:spPr>
          <a:xfrm>
            <a:off x="903117" y="1622915"/>
            <a:ext cx="2683442" cy="393450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13;p27">
            <a:extLst>
              <a:ext uri="{FF2B5EF4-FFF2-40B4-BE49-F238E27FC236}">
                <a16:creationId xmlns:a16="http://schemas.microsoft.com/office/drawing/2014/main" id="{A58F51D4-7948-460B-98B6-2DB66E85C03E}"/>
              </a:ext>
            </a:extLst>
          </p:cNvPr>
          <p:cNvSpPr txBox="1">
            <a:spLocks/>
          </p:cNvSpPr>
          <p:nvPr/>
        </p:nvSpPr>
        <p:spPr>
          <a:xfrm>
            <a:off x="6757484" y="3212867"/>
            <a:ext cx="3407443" cy="75460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3. </a:t>
            </a:r>
            <a:r>
              <a:rPr lang="ko-KR" altLang="en-US" sz="36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처방전 관리</a:t>
            </a:r>
          </a:p>
        </p:txBody>
      </p:sp>
    </p:spTree>
    <p:extLst>
      <p:ext uri="{BB962C8B-B14F-4D97-AF65-F5344CB8AC3E}">
        <p14:creationId xmlns:p14="http://schemas.microsoft.com/office/powerpoint/2010/main" val="2278986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039C8-9948-4B53-AC48-4271A62C0A9C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Google Shape;199;p27">
            <a:extLst>
              <a:ext uri="{FF2B5EF4-FFF2-40B4-BE49-F238E27FC236}">
                <a16:creationId xmlns:a16="http://schemas.microsoft.com/office/drawing/2014/main" id="{85522A08-7D74-484D-B28E-4A7A15C0F3BA}"/>
              </a:ext>
            </a:extLst>
          </p:cNvPr>
          <p:cNvSpPr txBox="1">
            <a:spLocks/>
          </p:cNvSpPr>
          <p:nvPr/>
        </p:nvSpPr>
        <p:spPr>
          <a:xfrm>
            <a:off x="5128042" y="235473"/>
            <a:ext cx="1935916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앱 설명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17FDD61-B60B-428C-9E47-8E83417A136B}"/>
              </a:ext>
            </a:extLst>
          </p:cNvPr>
          <p:cNvCxnSpPr>
            <a:cxnSpLocks/>
          </p:cNvCxnSpPr>
          <p:nvPr/>
        </p:nvCxnSpPr>
        <p:spPr>
          <a:xfrm>
            <a:off x="4357653" y="1153902"/>
            <a:ext cx="0" cy="5083946"/>
          </a:xfrm>
          <a:prstGeom prst="line">
            <a:avLst/>
          </a:prstGeom>
          <a:ln w="22225">
            <a:solidFill>
              <a:srgbClr val="CA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oogle Shape;263;p30">
            <a:extLst>
              <a:ext uri="{FF2B5EF4-FFF2-40B4-BE49-F238E27FC236}">
                <a16:creationId xmlns:a16="http://schemas.microsoft.com/office/drawing/2014/main" id="{A8586B32-DE70-44C8-818A-810B08BB0E2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51641" r="16076" b="7612"/>
          <a:stretch/>
        </p:blipFill>
        <p:spPr>
          <a:xfrm>
            <a:off x="903117" y="1622915"/>
            <a:ext cx="2683442" cy="393450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13;p27">
            <a:extLst>
              <a:ext uri="{FF2B5EF4-FFF2-40B4-BE49-F238E27FC236}">
                <a16:creationId xmlns:a16="http://schemas.microsoft.com/office/drawing/2014/main" id="{5220BEF0-00DB-47B3-AA83-B861AB9D16E5}"/>
              </a:ext>
            </a:extLst>
          </p:cNvPr>
          <p:cNvSpPr txBox="1">
            <a:spLocks/>
          </p:cNvSpPr>
          <p:nvPr/>
        </p:nvSpPr>
        <p:spPr>
          <a:xfrm>
            <a:off x="6819630" y="3212867"/>
            <a:ext cx="3407443" cy="75460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4. </a:t>
            </a:r>
            <a:r>
              <a:rPr lang="ko-KR" altLang="en-US" sz="36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복약 관리</a:t>
            </a:r>
          </a:p>
        </p:txBody>
      </p:sp>
    </p:spTree>
    <p:extLst>
      <p:ext uri="{BB962C8B-B14F-4D97-AF65-F5344CB8AC3E}">
        <p14:creationId xmlns:p14="http://schemas.microsoft.com/office/powerpoint/2010/main" val="2042715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039C8-9948-4B53-AC48-4271A62C0A9C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Google Shape;199;p27">
            <a:extLst>
              <a:ext uri="{FF2B5EF4-FFF2-40B4-BE49-F238E27FC236}">
                <a16:creationId xmlns:a16="http://schemas.microsoft.com/office/drawing/2014/main" id="{85522A08-7D74-484D-B28E-4A7A15C0F3BA}"/>
              </a:ext>
            </a:extLst>
          </p:cNvPr>
          <p:cNvSpPr txBox="1">
            <a:spLocks/>
          </p:cNvSpPr>
          <p:nvPr/>
        </p:nvSpPr>
        <p:spPr>
          <a:xfrm>
            <a:off x="4302299" y="203146"/>
            <a:ext cx="3768308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복약 관리 기술</a:t>
            </a:r>
            <a:endParaRPr lang="en-US" sz="2400" b="1" dirty="0">
              <a:solidFill>
                <a:srgbClr val="558FC4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4" name="Google Shape;213;p27">
            <a:extLst>
              <a:ext uri="{FF2B5EF4-FFF2-40B4-BE49-F238E27FC236}">
                <a16:creationId xmlns:a16="http://schemas.microsoft.com/office/drawing/2014/main" id="{D3DCFCF8-69E2-42A5-8A02-B5232815118B}"/>
              </a:ext>
            </a:extLst>
          </p:cNvPr>
          <p:cNvSpPr txBox="1">
            <a:spLocks/>
          </p:cNvSpPr>
          <p:nvPr/>
        </p:nvSpPr>
        <p:spPr>
          <a:xfrm>
            <a:off x="5063209" y="5034441"/>
            <a:ext cx="2242422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Google Firebase</a:t>
            </a:r>
            <a:endParaRPr lang="ko-KR" altLang="en-US" sz="20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163C5CE-BBF5-4FBF-BD85-D9A50D184D4E}"/>
              </a:ext>
            </a:extLst>
          </p:cNvPr>
          <p:cNvCxnSpPr>
            <a:cxnSpLocks/>
          </p:cNvCxnSpPr>
          <p:nvPr/>
        </p:nvCxnSpPr>
        <p:spPr>
          <a:xfrm flipH="1">
            <a:off x="5145154" y="5706112"/>
            <a:ext cx="207853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910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039C8-9948-4B53-AC48-4271A62C0A9C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Google Shape;199;p27">
            <a:extLst>
              <a:ext uri="{FF2B5EF4-FFF2-40B4-BE49-F238E27FC236}">
                <a16:creationId xmlns:a16="http://schemas.microsoft.com/office/drawing/2014/main" id="{85522A08-7D74-484D-B28E-4A7A15C0F3BA}"/>
              </a:ext>
            </a:extLst>
          </p:cNvPr>
          <p:cNvSpPr txBox="1">
            <a:spLocks/>
          </p:cNvSpPr>
          <p:nvPr/>
        </p:nvSpPr>
        <p:spPr>
          <a:xfrm>
            <a:off x="5128042" y="235473"/>
            <a:ext cx="1935916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앱 설명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17FDD61-B60B-428C-9E47-8E83417A136B}"/>
              </a:ext>
            </a:extLst>
          </p:cNvPr>
          <p:cNvCxnSpPr>
            <a:cxnSpLocks/>
          </p:cNvCxnSpPr>
          <p:nvPr/>
        </p:nvCxnSpPr>
        <p:spPr>
          <a:xfrm>
            <a:off x="4357653" y="1153902"/>
            <a:ext cx="0" cy="5083946"/>
          </a:xfrm>
          <a:prstGeom prst="line">
            <a:avLst/>
          </a:prstGeom>
          <a:ln w="22225">
            <a:solidFill>
              <a:srgbClr val="CA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oogle Shape;263;p30">
            <a:extLst>
              <a:ext uri="{FF2B5EF4-FFF2-40B4-BE49-F238E27FC236}">
                <a16:creationId xmlns:a16="http://schemas.microsoft.com/office/drawing/2014/main" id="{A8586B32-DE70-44C8-818A-810B08BB0E2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51641" r="16076" b="7612"/>
          <a:stretch/>
        </p:blipFill>
        <p:spPr>
          <a:xfrm>
            <a:off x="903117" y="1622915"/>
            <a:ext cx="2683442" cy="393450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13;p27">
            <a:extLst>
              <a:ext uri="{FF2B5EF4-FFF2-40B4-BE49-F238E27FC236}">
                <a16:creationId xmlns:a16="http://schemas.microsoft.com/office/drawing/2014/main" id="{A58F51D4-7948-460B-98B6-2DB66E85C03E}"/>
              </a:ext>
            </a:extLst>
          </p:cNvPr>
          <p:cNvSpPr txBox="1">
            <a:spLocks/>
          </p:cNvSpPr>
          <p:nvPr/>
        </p:nvSpPr>
        <p:spPr>
          <a:xfrm>
            <a:off x="5354813" y="2014379"/>
            <a:ext cx="5838820" cy="315157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5. </a:t>
            </a:r>
            <a:r>
              <a:rPr lang="ko-KR" altLang="en-US" sz="36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음성인식 검색</a:t>
            </a:r>
          </a:p>
        </p:txBody>
      </p:sp>
    </p:spTree>
    <p:extLst>
      <p:ext uri="{BB962C8B-B14F-4D97-AF65-F5344CB8AC3E}">
        <p14:creationId xmlns:p14="http://schemas.microsoft.com/office/powerpoint/2010/main" val="1038369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039C8-9948-4B53-AC48-4271A62C0A9C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Google Shape;199;p27">
            <a:extLst>
              <a:ext uri="{FF2B5EF4-FFF2-40B4-BE49-F238E27FC236}">
                <a16:creationId xmlns:a16="http://schemas.microsoft.com/office/drawing/2014/main" id="{85522A08-7D74-484D-B28E-4A7A15C0F3BA}"/>
              </a:ext>
            </a:extLst>
          </p:cNvPr>
          <p:cNvSpPr txBox="1">
            <a:spLocks/>
          </p:cNvSpPr>
          <p:nvPr/>
        </p:nvSpPr>
        <p:spPr>
          <a:xfrm>
            <a:off x="4302299" y="203146"/>
            <a:ext cx="3768308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음성인식 검색 비교</a:t>
            </a:r>
            <a:endParaRPr lang="en-US" sz="2400" b="1" dirty="0">
              <a:solidFill>
                <a:srgbClr val="558FC4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4F34EEE-BEAF-4197-A3D4-A5172ABAF65A}"/>
              </a:ext>
            </a:extLst>
          </p:cNvPr>
          <p:cNvCxnSpPr>
            <a:cxnSpLocks/>
          </p:cNvCxnSpPr>
          <p:nvPr/>
        </p:nvCxnSpPr>
        <p:spPr>
          <a:xfrm>
            <a:off x="6186453" y="1230102"/>
            <a:ext cx="0" cy="5083946"/>
          </a:xfrm>
          <a:prstGeom prst="line">
            <a:avLst/>
          </a:prstGeom>
          <a:ln w="22225">
            <a:solidFill>
              <a:srgbClr val="CA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213;p27">
            <a:extLst>
              <a:ext uri="{FF2B5EF4-FFF2-40B4-BE49-F238E27FC236}">
                <a16:creationId xmlns:a16="http://schemas.microsoft.com/office/drawing/2014/main" id="{D3DCFCF8-69E2-42A5-8A02-B5232815118B}"/>
              </a:ext>
            </a:extLst>
          </p:cNvPr>
          <p:cNvSpPr txBox="1">
            <a:spLocks/>
          </p:cNvSpPr>
          <p:nvPr/>
        </p:nvSpPr>
        <p:spPr>
          <a:xfrm>
            <a:off x="2779865" y="4583703"/>
            <a:ext cx="3103361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직접 검색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163C5CE-BBF5-4FBF-BD85-D9A50D184D4E}"/>
              </a:ext>
            </a:extLst>
          </p:cNvPr>
          <p:cNvCxnSpPr>
            <a:cxnSpLocks/>
          </p:cNvCxnSpPr>
          <p:nvPr/>
        </p:nvCxnSpPr>
        <p:spPr>
          <a:xfrm flipH="1">
            <a:off x="2398542" y="5171510"/>
            <a:ext cx="2078531" cy="0"/>
          </a:xfrm>
          <a:prstGeom prst="line">
            <a:avLst/>
          </a:prstGeom>
          <a:ln w="22225">
            <a:solidFill>
              <a:srgbClr val="558F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oogle Shape;213;p27">
            <a:extLst>
              <a:ext uri="{FF2B5EF4-FFF2-40B4-BE49-F238E27FC236}">
                <a16:creationId xmlns:a16="http://schemas.microsoft.com/office/drawing/2014/main" id="{0C1A5605-C6B4-4540-A3FD-2C4B973D749A}"/>
              </a:ext>
            </a:extLst>
          </p:cNvPr>
          <p:cNvSpPr txBox="1">
            <a:spLocks/>
          </p:cNvSpPr>
          <p:nvPr/>
        </p:nvSpPr>
        <p:spPr>
          <a:xfrm>
            <a:off x="2779865" y="5339237"/>
            <a:ext cx="1697208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4sec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소요</a:t>
            </a:r>
          </a:p>
        </p:txBody>
      </p:sp>
      <p:pic>
        <p:nvPicPr>
          <p:cNvPr id="53" name="Google Shape;263;p30">
            <a:extLst>
              <a:ext uri="{FF2B5EF4-FFF2-40B4-BE49-F238E27FC236}">
                <a16:creationId xmlns:a16="http://schemas.microsoft.com/office/drawing/2014/main" id="{7A6FFC22-D109-4E88-B55F-5B6CEB6735D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51641" r="16076" b="7612"/>
          <a:stretch/>
        </p:blipFill>
        <p:spPr>
          <a:xfrm>
            <a:off x="7895834" y="1553952"/>
            <a:ext cx="2163928" cy="297994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213;p27">
            <a:extLst>
              <a:ext uri="{FF2B5EF4-FFF2-40B4-BE49-F238E27FC236}">
                <a16:creationId xmlns:a16="http://schemas.microsoft.com/office/drawing/2014/main" id="{DC2CB0CC-FF5C-4AFF-AB7E-E88564EDA72A}"/>
              </a:ext>
            </a:extLst>
          </p:cNvPr>
          <p:cNvSpPr txBox="1">
            <a:spLocks/>
          </p:cNvSpPr>
          <p:nvPr/>
        </p:nvSpPr>
        <p:spPr>
          <a:xfrm>
            <a:off x="8043973" y="4582819"/>
            <a:ext cx="3103361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음성 인식 검색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E80D7CB-77F7-4126-A4B0-D705CC1283C2}"/>
              </a:ext>
            </a:extLst>
          </p:cNvPr>
          <p:cNvCxnSpPr>
            <a:cxnSpLocks/>
          </p:cNvCxnSpPr>
          <p:nvPr/>
        </p:nvCxnSpPr>
        <p:spPr>
          <a:xfrm flipH="1">
            <a:off x="7895834" y="5171510"/>
            <a:ext cx="2078531" cy="0"/>
          </a:xfrm>
          <a:prstGeom prst="line">
            <a:avLst/>
          </a:prstGeom>
          <a:ln w="22225">
            <a:solidFill>
              <a:srgbClr val="558F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Google Shape;213;p27">
            <a:extLst>
              <a:ext uri="{FF2B5EF4-FFF2-40B4-BE49-F238E27FC236}">
                <a16:creationId xmlns:a16="http://schemas.microsoft.com/office/drawing/2014/main" id="{E228C997-E566-493D-BBF0-38B4007E0EA7}"/>
              </a:ext>
            </a:extLst>
          </p:cNvPr>
          <p:cNvSpPr txBox="1">
            <a:spLocks/>
          </p:cNvSpPr>
          <p:nvPr/>
        </p:nvSpPr>
        <p:spPr>
          <a:xfrm>
            <a:off x="8277157" y="5339237"/>
            <a:ext cx="1697208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2sec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100028-BC23-46AC-8C57-691D7E982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136" y="1494954"/>
            <a:ext cx="2624165" cy="3097944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4D34EA1E-667B-42D1-B2DB-DCC660EE32F4}"/>
              </a:ext>
            </a:extLst>
          </p:cNvPr>
          <p:cNvGrpSpPr/>
          <p:nvPr/>
        </p:nvGrpSpPr>
        <p:grpSpPr>
          <a:xfrm>
            <a:off x="1874733" y="1788461"/>
            <a:ext cx="8774213" cy="3367309"/>
            <a:chOff x="1874733" y="1788461"/>
            <a:chExt cx="8774213" cy="3367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26E1C84-F905-4651-A307-9D355E278BA9}"/>
                </a:ext>
              </a:extLst>
            </p:cNvPr>
            <p:cNvSpPr/>
            <p:nvPr/>
          </p:nvSpPr>
          <p:spPr>
            <a:xfrm flipH="1" flipV="1">
              <a:off x="1874733" y="1788461"/>
              <a:ext cx="8774213" cy="3367309"/>
            </a:xfrm>
            <a:prstGeom prst="rect">
              <a:avLst/>
            </a:pr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E6CA5-C14E-4565-A375-42C87F9A51EE}"/>
                </a:ext>
              </a:extLst>
            </p:cNvPr>
            <p:cNvSpPr txBox="1"/>
            <p:nvPr/>
          </p:nvSpPr>
          <p:spPr>
            <a:xfrm>
              <a:off x="4800301" y="2912571"/>
              <a:ext cx="576359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2sec </a:t>
              </a:r>
              <a:r>
                <a:rPr lang="ko-KR" altLang="en-US" sz="60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감소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454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039C8-9948-4B53-AC48-4271A62C0A9C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Google Shape;199;p27">
            <a:extLst>
              <a:ext uri="{FF2B5EF4-FFF2-40B4-BE49-F238E27FC236}">
                <a16:creationId xmlns:a16="http://schemas.microsoft.com/office/drawing/2014/main" id="{85522A08-7D74-484D-B28E-4A7A15C0F3BA}"/>
              </a:ext>
            </a:extLst>
          </p:cNvPr>
          <p:cNvSpPr txBox="1">
            <a:spLocks/>
          </p:cNvSpPr>
          <p:nvPr/>
        </p:nvSpPr>
        <p:spPr>
          <a:xfrm>
            <a:off x="4302299" y="203146"/>
            <a:ext cx="3768308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음성인식 검색 기술</a:t>
            </a:r>
            <a:endParaRPr lang="en-US" sz="2400" b="1" dirty="0">
              <a:solidFill>
                <a:srgbClr val="558FC4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32" name="Google Shape;263;p30">
            <a:extLst>
              <a:ext uri="{FF2B5EF4-FFF2-40B4-BE49-F238E27FC236}">
                <a16:creationId xmlns:a16="http://schemas.microsoft.com/office/drawing/2014/main" id="{08E91847-38BB-426D-877D-11E055A388A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51641" r="16076" b="7612"/>
          <a:stretch/>
        </p:blipFill>
        <p:spPr>
          <a:xfrm>
            <a:off x="5014036" y="1740383"/>
            <a:ext cx="2163928" cy="2979948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213;p27">
            <a:extLst>
              <a:ext uri="{FF2B5EF4-FFF2-40B4-BE49-F238E27FC236}">
                <a16:creationId xmlns:a16="http://schemas.microsoft.com/office/drawing/2014/main" id="{D3DCFCF8-69E2-42A5-8A02-B5232815118B}"/>
              </a:ext>
            </a:extLst>
          </p:cNvPr>
          <p:cNvSpPr txBox="1">
            <a:spLocks/>
          </p:cNvSpPr>
          <p:nvPr/>
        </p:nvSpPr>
        <p:spPr>
          <a:xfrm>
            <a:off x="5063209" y="5034441"/>
            <a:ext cx="2242422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구글 음성 인식 </a:t>
            </a:r>
            <a:r>
              <a:rPr lang="en-US" altLang="ko-KR" sz="2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API</a:t>
            </a:r>
            <a:endParaRPr lang="ko-KR" altLang="en-US" sz="20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163C5CE-BBF5-4FBF-BD85-D9A50D184D4E}"/>
              </a:ext>
            </a:extLst>
          </p:cNvPr>
          <p:cNvCxnSpPr>
            <a:cxnSpLocks/>
          </p:cNvCxnSpPr>
          <p:nvPr/>
        </p:nvCxnSpPr>
        <p:spPr>
          <a:xfrm flipH="1">
            <a:off x="5145154" y="5706112"/>
            <a:ext cx="207853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46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/>
          <p:nvPr/>
        </p:nvSpPr>
        <p:spPr>
          <a:xfrm>
            <a:off x="2063867" y="1435333"/>
            <a:ext cx="10128000" cy="38504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THE정고딕170" panose="02020603020101020101" pitchFamily="18" charset="-127"/>
              <a:ea typeface="THE정고딕17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7362000" y="3234933"/>
            <a:ext cx="6612000" cy="85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333">
                <a:solidFill>
                  <a:srgbClr val="FFFFFF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rPr>
              <a:t>Introduction</a:t>
            </a:r>
            <a:endParaRPr sz="3333">
              <a:solidFill>
                <a:srgbClr val="FFFFFF"/>
              </a:solidFill>
              <a:latin typeface="THE정고딕170" panose="02020603020101020101" pitchFamily="18" charset="-127"/>
              <a:ea typeface="THE정고딕170" panose="02020603020101020101" pitchFamily="18" charset="-127"/>
            </a:endParaRPr>
          </a:p>
        </p:txBody>
      </p:sp>
      <p:sp>
        <p:nvSpPr>
          <p:cNvPr id="165" name="Google Shape;165;p23"/>
          <p:cNvSpPr txBox="1">
            <a:spLocks noGrp="1"/>
          </p:cNvSpPr>
          <p:nvPr>
            <p:ph type="title" idx="2"/>
          </p:nvPr>
        </p:nvSpPr>
        <p:spPr>
          <a:xfrm>
            <a:off x="7362000" y="2947433"/>
            <a:ext cx="2205600" cy="47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>
                <a:solidFill>
                  <a:srgbClr val="FFFFFF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rPr>
              <a:t>01</a:t>
            </a:r>
            <a:endParaRPr>
              <a:solidFill>
                <a:srgbClr val="FFFFFF"/>
              </a:solidFill>
              <a:latin typeface="THE정고딕170" panose="02020603020101020101" pitchFamily="18" charset="-127"/>
              <a:ea typeface="THE정고딕170" panose="02020603020101020101" pitchFamily="18" charset="-127"/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 rotWithShape="1">
          <a:blip r:embed="rId3">
            <a:alphaModFix/>
          </a:blip>
          <a:srcRect l="16964"/>
          <a:stretch/>
        </p:blipFill>
        <p:spPr>
          <a:xfrm>
            <a:off x="1294401" y="1588534"/>
            <a:ext cx="4425900" cy="3529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/>
        </p:nvSpPr>
        <p:spPr>
          <a:xfrm>
            <a:off x="413475" y="592667"/>
            <a:ext cx="6045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" sz="4000" kern="0" dirty="0">
                <a:solidFill>
                  <a:schemeClr val="accent1">
                    <a:lumMod val="25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  <a:cs typeface="Malgun Gothic"/>
                <a:sym typeface="Malgun Gothic"/>
              </a:rPr>
              <a:t>팀</a:t>
            </a:r>
            <a:r>
              <a:rPr lang="ko-KR" altLang="en-US" sz="4000" kern="0" dirty="0">
                <a:solidFill>
                  <a:schemeClr val="accent1">
                    <a:lumMod val="25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  <a:cs typeface="Malgun Gothic"/>
                <a:sym typeface="Malgun Gothic"/>
              </a:rPr>
              <a:t>원</a:t>
            </a:r>
            <a:r>
              <a:rPr lang="en" sz="4000" kern="0" dirty="0">
                <a:solidFill>
                  <a:schemeClr val="accent1">
                    <a:lumMod val="25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  <a:cs typeface="Malgun Gothic"/>
                <a:sym typeface="Malgun Gothic"/>
              </a:rPr>
              <a:t> 소개</a:t>
            </a:r>
            <a:endParaRPr sz="1467" kern="0" dirty="0">
              <a:solidFill>
                <a:schemeClr val="accent1">
                  <a:lumMod val="25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5076680" y="1322865"/>
            <a:ext cx="6045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" sz="4000" kern="0" dirty="0">
                <a:solidFill>
                  <a:schemeClr val="accent1">
                    <a:lumMod val="25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  <a:cs typeface="Malgun Gothic"/>
                <a:sym typeface="Malgun Gothic"/>
              </a:rPr>
              <a:t>AI Care</a:t>
            </a:r>
            <a:endParaRPr sz="4000" kern="0" dirty="0">
              <a:solidFill>
                <a:schemeClr val="accent1">
                  <a:lumMod val="25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  <a:cs typeface="Malgun Gothic"/>
              <a:sym typeface="Malgun Gothic"/>
            </a:endParaRPr>
          </a:p>
          <a:p>
            <a:pPr defTabSz="1219170" latinLnBrk="0">
              <a:buClr>
                <a:srgbClr val="000000"/>
              </a:buClr>
            </a:pPr>
            <a:endParaRPr sz="1200" kern="0" dirty="0">
              <a:solidFill>
                <a:schemeClr val="accent1">
                  <a:lumMod val="25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  <a:cs typeface="Malgun Gothic"/>
              <a:sym typeface="Malgun Gothic"/>
            </a:endParaRPr>
          </a:p>
          <a:p>
            <a:pPr defTabSz="1219170" latinLnBrk="0">
              <a:buClr>
                <a:srgbClr val="000000"/>
              </a:buClr>
            </a:pPr>
            <a:endParaRPr sz="1200" kern="0" dirty="0">
              <a:solidFill>
                <a:schemeClr val="accent1">
                  <a:lumMod val="25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  <a:cs typeface="Malgun Gothic"/>
              <a:sym typeface="Malgun Gothic"/>
            </a:endParaRPr>
          </a:p>
          <a:p>
            <a:pPr defTabSz="1219170" latinLnBrk="0">
              <a:buClr>
                <a:srgbClr val="000000"/>
              </a:buClr>
            </a:pPr>
            <a:r>
              <a:rPr lang="en" sz="1200" kern="0" dirty="0">
                <a:solidFill>
                  <a:schemeClr val="accent1">
                    <a:lumMod val="25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  <a:cs typeface="Malgun Gothic"/>
                <a:sym typeface="Malgun Gothic"/>
              </a:rPr>
              <a:t>AI를 이용해서 보다 똑 (의미)</a:t>
            </a:r>
            <a:endParaRPr sz="1200" kern="0" dirty="0">
              <a:solidFill>
                <a:schemeClr val="accent1">
                  <a:lumMod val="25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  <a:cs typeface="Malgun Gothic"/>
              <a:sym typeface="Malgun Gothic"/>
            </a:endParaRPr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7936" y="1913481"/>
            <a:ext cx="4789996" cy="2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687B761F-CAC1-4A07-B83D-4189912F6516}"/>
              </a:ext>
            </a:extLst>
          </p:cNvPr>
          <p:cNvSpPr/>
          <p:nvPr/>
        </p:nvSpPr>
        <p:spPr>
          <a:xfrm>
            <a:off x="551861" y="1753883"/>
            <a:ext cx="2049826" cy="1566260"/>
          </a:xfrm>
          <a:prstGeom prst="foldedCorner">
            <a:avLst/>
          </a:prstGeom>
          <a:solidFill>
            <a:srgbClr val="4F79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</a:pPr>
            <a:endParaRPr lang="en-US" altLang="ko-KR" sz="1400" kern="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  <a:cs typeface="Arial"/>
              <a:sym typeface="Arial"/>
            </a:endParaRPr>
          </a:p>
          <a:p>
            <a:pPr algn="ctr" defTabSz="1219170" latinLnBrk="0">
              <a:buClr>
                <a:srgbClr val="000000"/>
              </a:buClr>
            </a:pPr>
            <a:r>
              <a:rPr lang="ko-KR" altLang="en-US" sz="1600" kern="0" dirty="0" err="1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  <a:cs typeface="Arial"/>
                <a:sym typeface="Arial"/>
              </a:rPr>
              <a:t>박신형</a:t>
            </a:r>
            <a:endParaRPr lang="en-US" altLang="ko-KR" sz="1600" kern="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  <a:cs typeface="Arial"/>
              <a:sym typeface="Arial"/>
            </a:endParaRPr>
          </a:p>
          <a:p>
            <a:pPr algn="ctr" defTabSz="1219170" latinLnBrk="0">
              <a:buClr>
                <a:srgbClr val="000000"/>
              </a:buClr>
            </a:pPr>
            <a:endParaRPr lang="en-US" altLang="ko-KR" sz="1400" kern="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  <a:cs typeface="Arial"/>
              <a:sym typeface="Arial"/>
            </a:endParaRPr>
          </a:p>
          <a:p>
            <a:pPr algn="ctr" defTabSz="1219170" latinLnBrk="0">
              <a:buClr>
                <a:srgbClr val="000000"/>
              </a:buClr>
            </a:pPr>
            <a:r>
              <a:rPr lang="ko-KR" altLang="en-US" sz="1400" kern="0" dirty="0">
                <a:solidFill>
                  <a:schemeClr val="accent1">
                    <a:lumMod val="9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  <a:cs typeface="Arial"/>
                <a:sym typeface="Arial"/>
              </a:rPr>
              <a:t>숙명여자대학교</a:t>
            </a:r>
            <a:endParaRPr lang="en-US" altLang="ko-KR" sz="1400" kern="0" dirty="0">
              <a:solidFill>
                <a:schemeClr val="accent1">
                  <a:lumMod val="9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  <a:cs typeface="Arial"/>
              <a:sym typeface="Arial"/>
            </a:endParaRPr>
          </a:p>
          <a:p>
            <a:pPr algn="ctr" defTabSz="1219170" latinLnBrk="0">
              <a:buClr>
                <a:srgbClr val="000000"/>
              </a:buClr>
            </a:pPr>
            <a:r>
              <a:rPr lang="ko-KR" altLang="en-US" sz="1400" kern="0" dirty="0">
                <a:solidFill>
                  <a:schemeClr val="accent1">
                    <a:lumMod val="9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  <a:cs typeface="Arial"/>
                <a:sym typeface="Arial"/>
              </a:rPr>
              <a:t>소프트웨어융합</a:t>
            </a:r>
            <a:endParaRPr lang="en-US" altLang="ko-KR" sz="1400" kern="0" dirty="0">
              <a:solidFill>
                <a:schemeClr val="accent1">
                  <a:lumMod val="9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  <a:cs typeface="Arial"/>
              <a:sym typeface="Arial"/>
            </a:endParaRPr>
          </a:p>
          <a:p>
            <a:pPr algn="ctr" defTabSz="1219170" latinLnBrk="0">
              <a:buClr>
                <a:srgbClr val="000000"/>
              </a:buClr>
            </a:pPr>
            <a:endParaRPr lang="en-US" altLang="ko-KR" sz="500" kern="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  <a:cs typeface="Arial"/>
              <a:sym typeface="Arial"/>
            </a:endParaRPr>
          </a:p>
          <a:p>
            <a:pPr algn="ctr" defTabSz="1219170" latinLnBrk="0">
              <a:buClr>
                <a:srgbClr val="000000"/>
              </a:buClr>
            </a:pPr>
            <a:r>
              <a:rPr lang="en-US" altLang="ko-KR" sz="1400" kern="0" dirty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  <a:cs typeface="Arial"/>
                <a:sym typeface="Arial"/>
              </a:rPr>
              <a:t>API, JAVA</a:t>
            </a:r>
            <a:endParaRPr lang="ko-KR" altLang="en-US" sz="1400" kern="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  <a:cs typeface="Arial"/>
              <a:sym typeface="Arial"/>
            </a:endParaRPr>
          </a:p>
        </p:txBody>
      </p:sp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:a16="http://schemas.microsoft.com/office/drawing/2014/main" id="{93E870BC-B29A-4994-8D6A-ABD4AA687E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904" y="1860685"/>
            <a:ext cx="325536" cy="340360"/>
          </a:xfrm>
          <a:prstGeom prst="rect">
            <a:avLst/>
          </a:prstGeom>
        </p:spPr>
      </p:pic>
      <p:sp>
        <p:nvSpPr>
          <p:cNvPr id="31" name="사각형: 모서리가 접힌 도형 30">
            <a:extLst>
              <a:ext uri="{FF2B5EF4-FFF2-40B4-BE49-F238E27FC236}">
                <a16:creationId xmlns:a16="http://schemas.microsoft.com/office/drawing/2014/main" id="{40C45910-C709-4A2D-954D-FDA18D348107}"/>
              </a:ext>
            </a:extLst>
          </p:cNvPr>
          <p:cNvSpPr/>
          <p:nvPr/>
        </p:nvSpPr>
        <p:spPr>
          <a:xfrm>
            <a:off x="551861" y="4975055"/>
            <a:ext cx="2049826" cy="1566260"/>
          </a:xfrm>
          <a:prstGeom prst="foldedCorner">
            <a:avLst/>
          </a:prstGeom>
          <a:solidFill>
            <a:srgbClr val="4F79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</a:pPr>
            <a:endParaRPr lang="en-US" altLang="ko-KR" sz="1400" kern="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  <a:cs typeface="Arial"/>
              <a:sym typeface="Arial"/>
            </a:endParaRPr>
          </a:p>
          <a:p>
            <a:pPr algn="ctr" defTabSz="1219170" latinLnBrk="0">
              <a:buClr>
                <a:srgbClr val="000000"/>
              </a:buClr>
            </a:pPr>
            <a:r>
              <a:rPr lang="ko-KR" altLang="en-US" sz="1600" kern="0" dirty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  <a:cs typeface="Arial"/>
                <a:sym typeface="Arial"/>
              </a:rPr>
              <a:t>조민주</a:t>
            </a:r>
            <a:endParaRPr lang="en-US" altLang="ko-KR" sz="1600" kern="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  <a:cs typeface="Arial"/>
              <a:sym typeface="Arial"/>
            </a:endParaRPr>
          </a:p>
          <a:p>
            <a:pPr algn="ctr" defTabSz="1219170" latinLnBrk="0">
              <a:buClr>
                <a:srgbClr val="000000"/>
              </a:buClr>
            </a:pPr>
            <a:endParaRPr lang="en-US" altLang="ko-KR" sz="1400" kern="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  <a:cs typeface="Arial"/>
              <a:sym typeface="Arial"/>
            </a:endParaRPr>
          </a:p>
          <a:p>
            <a:pPr algn="ctr" defTabSz="1219170" latinLnBrk="0">
              <a:buClr>
                <a:srgbClr val="000000"/>
              </a:buClr>
            </a:pPr>
            <a:r>
              <a:rPr lang="ko-KR" altLang="en-US" sz="1400" kern="0" dirty="0">
                <a:solidFill>
                  <a:schemeClr val="accent1">
                    <a:lumMod val="9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  <a:cs typeface="Arial"/>
                <a:sym typeface="Arial"/>
              </a:rPr>
              <a:t>숙명여자대학교</a:t>
            </a:r>
            <a:endParaRPr lang="en-US" altLang="ko-KR" sz="1400" kern="0" dirty="0">
              <a:solidFill>
                <a:schemeClr val="accent1">
                  <a:lumMod val="9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  <a:cs typeface="Arial"/>
              <a:sym typeface="Arial"/>
            </a:endParaRPr>
          </a:p>
          <a:p>
            <a:pPr algn="ctr" defTabSz="1219170" latinLnBrk="0">
              <a:buClr>
                <a:srgbClr val="000000"/>
              </a:buClr>
            </a:pPr>
            <a:r>
              <a:rPr lang="ko-KR" altLang="en-US" sz="1400" kern="0" dirty="0">
                <a:solidFill>
                  <a:schemeClr val="accent1">
                    <a:lumMod val="9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  <a:cs typeface="Arial"/>
                <a:sym typeface="Arial"/>
              </a:rPr>
              <a:t>컴퓨터과학</a:t>
            </a:r>
            <a:endParaRPr lang="en-US" altLang="ko-KR" sz="1400" kern="0" dirty="0">
              <a:solidFill>
                <a:schemeClr val="accent1">
                  <a:lumMod val="9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  <a:cs typeface="Arial"/>
              <a:sym typeface="Arial"/>
            </a:endParaRPr>
          </a:p>
          <a:p>
            <a:pPr algn="ctr" defTabSz="1219170" latinLnBrk="0">
              <a:buClr>
                <a:srgbClr val="000000"/>
              </a:buClr>
            </a:pPr>
            <a:endParaRPr lang="en-US" altLang="ko-KR" sz="500" kern="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  <a:cs typeface="Arial"/>
              <a:sym typeface="Arial"/>
            </a:endParaRPr>
          </a:p>
          <a:p>
            <a:pPr algn="ctr" defTabSz="1219170" latinLnBrk="0">
              <a:buClr>
                <a:srgbClr val="000000"/>
              </a:buClr>
            </a:pPr>
            <a:r>
              <a:rPr lang="en-US" altLang="ko-KR" sz="1400" kern="0" dirty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  <a:cs typeface="Arial"/>
                <a:sym typeface="Arial"/>
              </a:rPr>
              <a:t>AI, </a:t>
            </a:r>
            <a:r>
              <a:rPr lang="ko-KR" altLang="en-US" sz="1400" kern="0" dirty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  <a:cs typeface="Arial"/>
                <a:sym typeface="Arial"/>
              </a:rPr>
              <a:t>설문조사</a:t>
            </a:r>
          </a:p>
        </p:txBody>
      </p: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5A8E3D60-5ED3-4684-80DA-46C6C6E46C77}"/>
              </a:ext>
            </a:extLst>
          </p:cNvPr>
          <p:cNvSpPr/>
          <p:nvPr/>
        </p:nvSpPr>
        <p:spPr>
          <a:xfrm>
            <a:off x="9671244" y="1753883"/>
            <a:ext cx="2049827" cy="1566260"/>
          </a:xfrm>
          <a:prstGeom prst="foldedCorner">
            <a:avLst/>
          </a:prstGeom>
          <a:solidFill>
            <a:srgbClr val="4F79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</a:pPr>
            <a:endParaRPr lang="en-US" altLang="ko-KR" sz="1400" kern="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  <a:cs typeface="Arial"/>
              <a:sym typeface="Arial"/>
            </a:endParaRPr>
          </a:p>
          <a:p>
            <a:pPr algn="ctr" defTabSz="1219170" latinLnBrk="0">
              <a:buClr>
                <a:srgbClr val="000000"/>
              </a:buClr>
            </a:pPr>
            <a:r>
              <a:rPr lang="ko-KR" altLang="en-US" sz="1600" kern="0" dirty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  <a:cs typeface="Arial"/>
                <a:sym typeface="Arial"/>
              </a:rPr>
              <a:t>김지현</a:t>
            </a:r>
            <a:endParaRPr lang="en-US" altLang="ko-KR" sz="1600" kern="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  <a:cs typeface="Arial"/>
              <a:sym typeface="Arial"/>
            </a:endParaRPr>
          </a:p>
          <a:p>
            <a:pPr algn="ctr" defTabSz="1219170" latinLnBrk="0">
              <a:buClr>
                <a:srgbClr val="000000"/>
              </a:buClr>
            </a:pPr>
            <a:endParaRPr lang="en-US" altLang="ko-KR" sz="1400" kern="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  <a:cs typeface="Arial"/>
              <a:sym typeface="Arial"/>
            </a:endParaRPr>
          </a:p>
          <a:p>
            <a:pPr algn="ctr" defTabSz="1219170" latinLnBrk="0">
              <a:buClr>
                <a:srgbClr val="000000"/>
              </a:buClr>
            </a:pPr>
            <a:r>
              <a:rPr lang="ko-KR" altLang="en-US" sz="1400" kern="0" dirty="0">
                <a:solidFill>
                  <a:schemeClr val="accent1">
                    <a:lumMod val="9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  <a:cs typeface="Arial"/>
                <a:sym typeface="Arial"/>
              </a:rPr>
              <a:t>명지대학교</a:t>
            </a:r>
            <a:endParaRPr lang="en-US" altLang="ko-KR" sz="1400" kern="0" dirty="0">
              <a:solidFill>
                <a:schemeClr val="accent1">
                  <a:lumMod val="9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  <a:cs typeface="Arial"/>
              <a:sym typeface="Arial"/>
            </a:endParaRPr>
          </a:p>
          <a:p>
            <a:pPr algn="ctr" defTabSz="1219170" latinLnBrk="0">
              <a:buClr>
                <a:srgbClr val="000000"/>
              </a:buClr>
            </a:pPr>
            <a:r>
              <a:rPr lang="ko-KR" altLang="en-US" sz="1400" kern="0" dirty="0" err="1">
                <a:solidFill>
                  <a:schemeClr val="accent1">
                    <a:lumMod val="9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  <a:cs typeface="Arial"/>
                <a:sym typeface="Arial"/>
              </a:rPr>
              <a:t>융합소프트웨어학과</a:t>
            </a:r>
            <a:endParaRPr lang="en-US" altLang="ko-KR" sz="1400" kern="0" dirty="0">
              <a:solidFill>
                <a:schemeClr val="accent1">
                  <a:lumMod val="9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  <a:cs typeface="Arial"/>
              <a:sym typeface="Arial"/>
            </a:endParaRPr>
          </a:p>
          <a:p>
            <a:pPr algn="ctr" defTabSz="1219170" latinLnBrk="0">
              <a:buClr>
                <a:srgbClr val="000000"/>
              </a:buClr>
            </a:pPr>
            <a:endParaRPr lang="en-US" altLang="ko-KR" sz="500" kern="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  <a:cs typeface="Arial"/>
              <a:sym typeface="Arial"/>
            </a:endParaRPr>
          </a:p>
          <a:p>
            <a:pPr algn="ctr" defTabSz="1219170" latinLnBrk="0">
              <a:buClr>
                <a:srgbClr val="000000"/>
              </a:buClr>
            </a:pPr>
            <a:r>
              <a:rPr lang="ko-KR" altLang="en-US" sz="1400" kern="0" dirty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  <a:cs typeface="Arial"/>
                <a:sym typeface="Arial"/>
              </a:rPr>
              <a:t>프로토타입</a:t>
            </a:r>
            <a:r>
              <a:rPr lang="en-US" altLang="ko-KR" sz="1400" kern="0" dirty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  <a:cs typeface="Arial"/>
                <a:sym typeface="Arial"/>
              </a:rPr>
              <a:t>, </a:t>
            </a:r>
            <a:r>
              <a:rPr lang="ko-KR" altLang="en-US" sz="1400" kern="0" dirty="0" err="1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  <a:cs typeface="Arial"/>
                <a:sym typeface="Arial"/>
              </a:rPr>
              <a:t>프론트엔드</a:t>
            </a:r>
            <a:endParaRPr lang="ko-KR" altLang="en-US" sz="1400" kern="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A1881B06-CC4A-409E-9759-F5B71A298463}"/>
              </a:ext>
            </a:extLst>
          </p:cNvPr>
          <p:cNvSpPr/>
          <p:nvPr/>
        </p:nvSpPr>
        <p:spPr>
          <a:xfrm>
            <a:off x="5071087" y="4975055"/>
            <a:ext cx="2049826" cy="1566260"/>
          </a:xfrm>
          <a:prstGeom prst="foldedCorner">
            <a:avLst/>
          </a:prstGeom>
          <a:solidFill>
            <a:srgbClr val="4F79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</a:pPr>
            <a:endParaRPr lang="en-US" altLang="ko-KR" sz="1400" kern="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  <a:cs typeface="Arial"/>
              <a:sym typeface="Arial"/>
            </a:endParaRPr>
          </a:p>
          <a:p>
            <a:pPr algn="ctr" defTabSz="1219170" latinLnBrk="0">
              <a:buClr>
                <a:srgbClr val="000000"/>
              </a:buClr>
            </a:pPr>
            <a:r>
              <a:rPr lang="ko-KR" altLang="en-US" sz="1600" kern="0" dirty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  <a:cs typeface="Arial"/>
                <a:sym typeface="Arial"/>
              </a:rPr>
              <a:t>이효은</a:t>
            </a:r>
            <a:endParaRPr lang="en-US" altLang="ko-KR" sz="1600" kern="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  <a:cs typeface="Arial"/>
              <a:sym typeface="Arial"/>
            </a:endParaRPr>
          </a:p>
          <a:p>
            <a:pPr algn="ctr" defTabSz="1219170" latinLnBrk="0">
              <a:buClr>
                <a:srgbClr val="000000"/>
              </a:buClr>
            </a:pPr>
            <a:endParaRPr lang="en-US" altLang="ko-KR" sz="1400" kern="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  <a:cs typeface="Arial"/>
              <a:sym typeface="Arial"/>
            </a:endParaRPr>
          </a:p>
          <a:p>
            <a:pPr algn="ctr" defTabSz="1219170" latinLnBrk="0">
              <a:buClr>
                <a:srgbClr val="000000"/>
              </a:buClr>
            </a:pPr>
            <a:r>
              <a:rPr lang="ko-KR" altLang="en-US" sz="1400" kern="0" dirty="0">
                <a:solidFill>
                  <a:schemeClr val="accent1">
                    <a:lumMod val="9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  <a:cs typeface="Arial"/>
                <a:sym typeface="Arial"/>
              </a:rPr>
              <a:t>이화여자대학교</a:t>
            </a:r>
            <a:endParaRPr lang="en-US" altLang="ko-KR" sz="1400" kern="0" dirty="0">
              <a:solidFill>
                <a:schemeClr val="accent1">
                  <a:lumMod val="9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  <a:cs typeface="Arial"/>
              <a:sym typeface="Arial"/>
            </a:endParaRPr>
          </a:p>
          <a:p>
            <a:pPr algn="ctr" defTabSz="1219170" latinLnBrk="0">
              <a:buClr>
                <a:srgbClr val="000000"/>
              </a:buClr>
            </a:pPr>
            <a:r>
              <a:rPr lang="ko-KR" altLang="en-US" sz="1400" kern="0" dirty="0">
                <a:solidFill>
                  <a:schemeClr val="accent1">
                    <a:lumMod val="9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  <a:cs typeface="Arial"/>
                <a:sym typeface="Arial"/>
              </a:rPr>
              <a:t>경영</a:t>
            </a:r>
            <a:r>
              <a:rPr lang="en-US" altLang="ko-KR" sz="1400" kern="0" dirty="0">
                <a:solidFill>
                  <a:schemeClr val="accent1">
                    <a:lumMod val="9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  <a:cs typeface="Arial"/>
                <a:sym typeface="Arial"/>
              </a:rPr>
              <a:t>/</a:t>
            </a:r>
            <a:r>
              <a:rPr lang="ko-KR" altLang="en-US" sz="1400" kern="0" dirty="0">
                <a:solidFill>
                  <a:schemeClr val="accent1">
                    <a:lumMod val="9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  <a:cs typeface="Arial"/>
                <a:sym typeface="Arial"/>
              </a:rPr>
              <a:t>컴퓨터공학</a:t>
            </a:r>
            <a:endParaRPr lang="en-US" altLang="ko-KR" sz="1400" kern="0" dirty="0">
              <a:solidFill>
                <a:schemeClr val="accent1">
                  <a:lumMod val="9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  <a:cs typeface="Arial"/>
              <a:sym typeface="Arial"/>
            </a:endParaRPr>
          </a:p>
          <a:p>
            <a:pPr algn="ctr" defTabSz="1219170" latinLnBrk="0">
              <a:buClr>
                <a:srgbClr val="000000"/>
              </a:buClr>
            </a:pPr>
            <a:endParaRPr lang="en-US" altLang="ko-KR" sz="500" kern="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  <a:cs typeface="Arial"/>
              <a:sym typeface="Arial"/>
            </a:endParaRPr>
          </a:p>
          <a:p>
            <a:pPr algn="ctr" defTabSz="1219170" latinLnBrk="0">
              <a:buClr>
                <a:srgbClr val="000000"/>
              </a:buClr>
            </a:pPr>
            <a:r>
              <a:rPr lang="en-US" altLang="ko-KR" sz="1400" kern="0" dirty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  <a:cs typeface="Arial"/>
                <a:sym typeface="Arial"/>
              </a:rPr>
              <a:t>JAVA</a:t>
            </a:r>
            <a:endParaRPr lang="ko-KR" altLang="en-US" sz="1400" kern="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35" name="사각형: 모서리가 접힌 도형 34">
            <a:extLst>
              <a:ext uri="{FF2B5EF4-FFF2-40B4-BE49-F238E27FC236}">
                <a16:creationId xmlns:a16="http://schemas.microsoft.com/office/drawing/2014/main" id="{8D00D6E3-A27F-42A3-AA63-85DA16AF8764}"/>
              </a:ext>
            </a:extLst>
          </p:cNvPr>
          <p:cNvSpPr/>
          <p:nvPr/>
        </p:nvSpPr>
        <p:spPr>
          <a:xfrm>
            <a:off x="9671243" y="4975055"/>
            <a:ext cx="2049827" cy="1566260"/>
          </a:xfrm>
          <a:prstGeom prst="foldedCorner">
            <a:avLst/>
          </a:prstGeom>
          <a:solidFill>
            <a:srgbClr val="4F79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</a:pPr>
            <a:endParaRPr lang="en-US" altLang="ko-KR" sz="1400" kern="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  <a:cs typeface="Arial"/>
              <a:sym typeface="Arial"/>
            </a:endParaRPr>
          </a:p>
          <a:p>
            <a:pPr algn="ctr" defTabSz="1219170" latinLnBrk="0">
              <a:buClr>
                <a:srgbClr val="000000"/>
              </a:buClr>
            </a:pPr>
            <a:r>
              <a:rPr lang="ko-KR" altLang="en-US" sz="1600" kern="0" dirty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  <a:cs typeface="Arial"/>
                <a:sym typeface="Arial"/>
              </a:rPr>
              <a:t>최승주</a:t>
            </a:r>
            <a:endParaRPr lang="en-US" altLang="ko-KR" sz="1600" kern="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  <a:cs typeface="Arial"/>
              <a:sym typeface="Arial"/>
            </a:endParaRPr>
          </a:p>
          <a:p>
            <a:pPr algn="ctr" defTabSz="1219170" latinLnBrk="0">
              <a:buClr>
                <a:srgbClr val="000000"/>
              </a:buClr>
            </a:pPr>
            <a:endParaRPr lang="en-US" altLang="ko-KR" sz="1400" kern="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  <a:cs typeface="Arial"/>
              <a:sym typeface="Arial"/>
            </a:endParaRPr>
          </a:p>
          <a:p>
            <a:pPr algn="ctr" defTabSz="1219170" latinLnBrk="0">
              <a:buClr>
                <a:srgbClr val="000000"/>
              </a:buClr>
            </a:pPr>
            <a:r>
              <a:rPr lang="ko-KR" altLang="en-US" sz="1400" kern="0" dirty="0" err="1">
                <a:solidFill>
                  <a:schemeClr val="accent1">
                    <a:lumMod val="9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  <a:cs typeface="Arial"/>
                <a:sym typeface="Arial"/>
              </a:rPr>
              <a:t>뉴욕주립대학교</a:t>
            </a:r>
            <a:endParaRPr lang="en-US" altLang="ko-KR" sz="1400" kern="0" dirty="0">
              <a:solidFill>
                <a:schemeClr val="accent1">
                  <a:lumMod val="9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  <a:cs typeface="Arial"/>
              <a:sym typeface="Arial"/>
            </a:endParaRPr>
          </a:p>
          <a:p>
            <a:pPr algn="ctr" defTabSz="1219170" latinLnBrk="0">
              <a:buClr>
                <a:srgbClr val="000000"/>
              </a:buClr>
            </a:pPr>
            <a:r>
              <a:rPr lang="en-US" altLang="ko-KR" sz="1400" kern="0" dirty="0">
                <a:solidFill>
                  <a:schemeClr val="accent1">
                    <a:lumMod val="9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  <a:cs typeface="Arial"/>
                <a:sym typeface="Arial"/>
              </a:rPr>
              <a:t>Computer Science</a:t>
            </a:r>
          </a:p>
          <a:p>
            <a:pPr algn="ctr" defTabSz="1219170" latinLnBrk="0">
              <a:buClr>
                <a:srgbClr val="000000"/>
              </a:buClr>
            </a:pPr>
            <a:endParaRPr lang="en-US" altLang="ko-KR" sz="500" kern="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  <a:cs typeface="Arial"/>
              <a:sym typeface="Arial"/>
            </a:endParaRPr>
          </a:p>
          <a:p>
            <a:pPr algn="ctr" defTabSz="1219170" latinLnBrk="0">
              <a:buClr>
                <a:srgbClr val="000000"/>
              </a:buClr>
            </a:pPr>
            <a:r>
              <a:rPr lang="en-US" altLang="ko-KR" sz="1400" kern="0" dirty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  <a:cs typeface="Arial"/>
                <a:sym typeface="Arial"/>
              </a:rPr>
              <a:t>AI, Database</a:t>
            </a:r>
            <a:endParaRPr lang="ko-KR" altLang="en-US" sz="1400" kern="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/>
        </p:nvSpPr>
        <p:spPr>
          <a:xfrm>
            <a:off x="4506031" y="2395673"/>
            <a:ext cx="3174800" cy="11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" sz="6000" kern="0" dirty="0">
                <a:solidFill>
                  <a:srgbClr val="4F7978"/>
                </a:solidFill>
                <a:latin typeface="THE정고딕170" panose="02020603020101020101" pitchFamily="18" charset="-127"/>
                <a:ea typeface="THE정고딕170" panose="02020603020101020101" pitchFamily="18" charset="-127"/>
                <a:cs typeface="Malgun Gothic"/>
                <a:sym typeface="Malgun Gothic"/>
              </a:rPr>
              <a:t>AI Care</a:t>
            </a:r>
            <a:endParaRPr sz="6000" kern="0" dirty="0">
              <a:solidFill>
                <a:srgbClr val="4F7978"/>
              </a:solidFill>
              <a:latin typeface="THE정고딕170" panose="02020603020101020101" pitchFamily="18" charset="-127"/>
              <a:ea typeface="THE정고딕170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185" name="Google Shape;185;p25"/>
          <p:cNvSpPr txBox="1"/>
          <p:nvPr/>
        </p:nvSpPr>
        <p:spPr>
          <a:xfrm>
            <a:off x="3040222" y="4704025"/>
            <a:ext cx="7538130" cy="63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467" b="1" kern="0" dirty="0">
              <a:solidFill>
                <a:srgbClr val="4F7978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Arial"/>
              <a:sym typeface="Arial"/>
            </a:endParaRPr>
          </a:p>
          <a:p>
            <a:pPr defTabSz="1219170" latinLnBrk="0">
              <a:buClr>
                <a:srgbClr val="000000"/>
              </a:buClr>
            </a:pPr>
            <a:r>
              <a:rPr lang="en" sz="2400" b="1" kern="0" dirty="0">
                <a:solidFill>
                  <a:srgbClr val="4F7978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Arial"/>
                <a:sym typeface="Arial"/>
              </a:rPr>
              <a:t>“ 인공지능 카메라를 통한 개인맞춤형 약 관리 플랫폼 “</a:t>
            </a:r>
            <a:endParaRPr sz="2400" b="1" kern="0" dirty="0">
              <a:solidFill>
                <a:srgbClr val="4F7978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Arial"/>
              <a:sym typeface="Arial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2525051" y="2883651"/>
            <a:ext cx="1479200" cy="1494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" sz="1467" kern="0">
                <a:solidFill>
                  <a:srgbClr val="000000"/>
                </a:solidFill>
                <a:latin typeface="THE정고딕170" panose="02020603020101020101" pitchFamily="18" charset="-127"/>
                <a:ea typeface="THE정고딕170" panose="02020603020101020101" pitchFamily="18" charset="-127"/>
                <a:cs typeface="Arial"/>
                <a:sym typeface="Arial"/>
              </a:rPr>
              <a:t>앱 이미지</a:t>
            </a:r>
            <a:endParaRPr sz="1467" kern="0">
              <a:solidFill>
                <a:srgbClr val="000000"/>
              </a:solidFill>
              <a:latin typeface="THE정고딕170" panose="02020603020101020101" pitchFamily="18" charset="-127"/>
              <a:ea typeface="THE정고딕170" panose="02020603020101020101" pitchFamily="18" charset="-127"/>
              <a:cs typeface="Arial"/>
              <a:sym typeface="Arial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26" b="96667" l="2963" r="95185">
                        <a14:foregroundMark x1="82963" y1="8889" x2="50000" y2="6667"/>
                        <a14:foregroundMark x1="50000" y1="6667" x2="28519" y2="29259"/>
                        <a14:foregroundMark x1="28519" y1="29259" x2="31852" y2="60000"/>
                        <a14:foregroundMark x1="31852" y1="60000" x2="65926" y2="74074"/>
                        <a14:foregroundMark x1="65926" y1="74074" x2="67407" y2="37037"/>
                        <a14:foregroundMark x1="67407" y1="37037" x2="43704" y2="15556"/>
                        <a14:foregroundMark x1="43704" y1="15556" x2="23704" y2="42963"/>
                        <a14:foregroundMark x1="23704" y1="42963" x2="40000" y2="72593"/>
                        <a14:foregroundMark x1="40000" y1="72593" x2="61111" y2="62963"/>
                        <a14:foregroundMark x1="81111" y1="5556" x2="18889" y2="6667"/>
                        <a14:foregroundMark x1="18889" y1="6667" x2="5926" y2="35926"/>
                        <a14:foregroundMark x1="5926" y1="35926" x2="5556" y2="66667"/>
                        <a14:foregroundMark x1="5556" y1="66667" x2="30741" y2="84444"/>
                        <a14:foregroundMark x1="30741" y1="84444" x2="60741" y2="85926"/>
                        <a14:foregroundMark x1="60741" y1="85926" x2="92222" y2="80370"/>
                        <a14:foregroundMark x1="92222" y1="80370" x2="88148" y2="18148"/>
                        <a14:foregroundMark x1="88148" y1="18148" x2="81111" y2="6296"/>
                        <a14:foregroundMark x1="3333" y1="16296" x2="6667" y2="80000"/>
                        <a14:foregroundMark x1="6667" y1="80000" x2="28889" y2="99630"/>
                        <a14:foregroundMark x1="28889" y1="99630" x2="59630" y2="96667"/>
                        <a14:foregroundMark x1="59630" y1="96667" x2="21481" y2="93333"/>
                        <a14:foregroundMark x1="5185" y1="81481" x2="3333" y2="17778"/>
                        <a14:foregroundMark x1="20370" y1="15185" x2="21111" y2="22963"/>
                        <a14:foregroundMark x1="91111" y1="20000" x2="90000" y2="44074"/>
                        <a14:foregroundMark x1="93704" y1="24444" x2="94074" y2="80000"/>
                        <a14:foregroundMark x1="61111" y1="90741" x2="88519" y2="80000"/>
                        <a14:foregroundMark x1="88519" y1="80000" x2="88519" y2="78889"/>
                        <a14:foregroundMark x1="94815" y1="78519" x2="95185" y2="18148"/>
                        <a14:foregroundMark x1="95185" y1="18148" x2="95185" y2="17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134" y="2821979"/>
            <a:ext cx="1613033" cy="1613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/>
        </p:nvSpPr>
        <p:spPr>
          <a:xfrm>
            <a:off x="8890200" y="2374900"/>
            <a:ext cx="3078400" cy="11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467" ker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413475" y="592667"/>
            <a:ext cx="6045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" sz="4000" kern="0" dirty="0">
                <a:solidFill>
                  <a:schemeClr val="accent1">
                    <a:lumMod val="1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  <a:cs typeface="Malgun Gothic"/>
                <a:sym typeface="Malgun Gothic"/>
              </a:rPr>
              <a:t>사용한 플랫폼</a:t>
            </a:r>
            <a:endParaRPr sz="4000" kern="0" dirty="0">
              <a:solidFill>
                <a:schemeClr val="accent1">
                  <a:lumMod val="1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  <a:cs typeface="Malgun Gothic"/>
              <a:sym typeface="Malgun Gothic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39EFBB7-E8E4-4A62-82C5-85D74E56173F}"/>
              </a:ext>
            </a:extLst>
          </p:cNvPr>
          <p:cNvGrpSpPr/>
          <p:nvPr/>
        </p:nvGrpSpPr>
        <p:grpSpPr>
          <a:xfrm>
            <a:off x="821291" y="1654675"/>
            <a:ext cx="4961019" cy="4702824"/>
            <a:chOff x="821291" y="1654675"/>
            <a:chExt cx="4961019" cy="4702824"/>
          </a:xfrm>
        </p:grpSpPr>
        <p:sp>
          <p:nvSpPr>
            <p:cNvPr id="198" name="Google Shape;198;p26"/>
            <p:cNvSpPr txBox="1"/>
            <p:nvPr/>
          </p:nvSpPr>
          <p:spPr>
            <a:xfrm>
              <a:off x="1085631" y="1654675"/>
              <a:ext cx="4000000" cy="5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457189" indent="-389457" defTabSz="1219170" latinLnBrk="0">
                <a:buClr>
                  <a:srgbClr val="000000"/>
                </a:buClr>
                <a:buSzPts val="2000"/>
                <a:buFont typeface="Arial"/>
                <a:buChar char="-"/>
              </a:pPr>
              <a:r>
                <a:rPr lang="en" sz="2667" kern="0" dirty="0">
                  <a:solidFill>
                    <a:schemeClr val="accent1">
                      <a:lumMod val="10000"/>
                    </a:schemeClr>
                  </a:solidFill>
                  <a:latin typeface="Arial"/>
                  <a:cs typeface="Arial"/>
                  <a:sym typeface="Arial"/>
                </a:rPr>
                <a:t>Trello</a:t>
              </a:r>
              <a:endParaRPr sz="2667" kern="0" dirty="0">
                <a:solidFill>
                  <a:schemeClr val="accent1">
                    <a:lumMod val="10000"/>
                  </a:schemeClr>
                </a:solidFill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3AB8130-E297-4999-909F-B1B721AFC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1291" y="2247475"/>
              <a:ext cx="4961019" cy="4110024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ADA2D6B-E77B-49C6-80DA-B81276FBBE78}"/>
              </a:ext>
            </a:extLst>
          </p:cNvPr>
          <p:cNvGrpSpPr/>
          <p:nvPr/>
        </p:nvGrpSpPr>
        <p:grpSpPr>
          <a:xfrm>
            <a:off x="6400800" y="1656127"/>
            <a:ext cx="5416293" cy="5296908"/>
            <a:chOff x="6400800" y="1656127"/>
            <a:chExt cx="5416293" cy="5296908"/>
          </a:xfrm>
        </p:grpSpPr>
        <p:sp>
          <p:nvSpPr>
            <p:cNvPr id="199" name="Google Shape;199;p26"/>
            <p:cNvSpPr txBox="1"/>
            <p:nvPr/>
          </p:nvSpPr>
          <p:spPr>
            <a:xfrm>
              <a:off x="6400800" y="1656127"/>
              <a:ext cx="4000000" cy="5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457189" indent="-389457" defTabSz="1219170" latinLnBrk="0">
                <a:buClr>
                  <a:srgbClr val="000000"/>
                </a:buClr>
                <a:buSzPts val="2000"/>
                <a:buFont typeface="Arial"/>
                <a:buChar char="-"/>
              </a:pPr>
              <a:r>
                <a:rPr lang="en" sz="2667" kern="0" dirty="0">
                  <a:solidFill>
                    <a:schemeClr val="accent1">
                      <a:lumMod val="10000"/>
                    </a:schemeClr>
                  </a:solidFill>
                  <a:latin typeface="Arial"/>
                  <a:cs typeface="Arial"/>
                  <a:sym typeface="Arial"/>
                </a:rPr>
                <a:t>Github</a:t>
              </a:r>
              <a:endParaRPr sz="2667" kern="0" dirty="0">
                <a:solidFill>
                  <a:schemeClr val="accent1">
                    <a:lumMod val="10000"/>
                  </a:schemeClr>
                </a:solidFill>
                <a:latin typeface="Arial"/>
                <a:cs typeface="Arial"/>
                <a:sym typeface="Arial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92A460A-CB1C-4ED7-A81F-5E9F91116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56074" y="2247475"/>
              <a:ext cx="4961019" cy="4705560"/>
            </a:xfrm>
            <a:prstGeom prst="rect">
              <a:avLst/>
            </a:prstGeom>
          </p:spPr>
        </p:pic>
      </p:grpSp>
      <p:sp>
        <p:nvSpPr>
          <p:cNvPr id="13" name="Google Shape;195;p26">
            <a:extLst>
              <a:ext uri="{FF2B5EF4-FFF2-40B4-BE49-F238E27FC236}">
                <a16:creationId xmlns:a16="http://schemas.microsoft.com/office/drawing/2014/main" id="{B3C7BC20-68C7-47FE-842E-68AF9A6D131F}"/>
              </a:ext>
            </a:extLst>
          </p:cNvPr>
          <p:cNvSpPr txBox="1"/>
          <p:nvPr/>
        </p:nvSpPr>
        <p:spPr>
          <a:xfrm>
            <a:off x="2737658" y="1817305"/>
            <a:ext cx="2264138" cy="437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ko-KR" altLang="en-US" sz="2000" kern="0" dirty="0">
                <a:solidFill>
                  <a:schemeClr val="accent1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  <a:cs typeface="Malgun Gothic"/>
                <a:sym typeface="Malgun Gothic"/>
              </a:rPr>
              <a:t>팀 스케줄 관리</a:t>
            </a:r>
            <a:endParaRPr sz="2000" kern="0" dirty="0">
              <a:solidFill>
                <a:schemeClr val="accent1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14" name="Google Shape;195;p26">
            <a:extLst>
              <a:ext uri="{FF2B5EF4-FFF2-40B4-BE49-F238E27FC236}">
                <a16:creationId xmlns:a16="http://schemas.microsoft.com/office/drawing/2014/main" id="{195F01E9-B1B8-4D2A-9DDF-F3C9E16AC57C}"/>
              </a:ext>
            </a:extLst>
          </p:cNvPr>
          <p:cNvSpPr txBox="1"/>
          <p:nvPr/>
        </p:nvSpPr>
        <p:spPr>
          <a:xfrm>
            <a:off x="8238034" y="1817305"/>
            <a:ext cx="2264138" cy="437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ko-KR" altLang="en-US" sz="2000" kern="0" dirty="0">
                <a:solidFill>
                  <a:schemeClr val="accent1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  <a:cs typeface="Malgun Gothic"/>
                <a:sym typeface="Malgun Gothic"/>
              </a:rPr>
              <a:t>프로젝트 파일관리</a:t>
            </a:r>
            <a:endParaRPr sz="2000" kern="0" dirty="0">
              <a:solidFill>
                <a:schemeClr val="accent1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/>
          <p:nvPr/>
        </p:nvSpPr>
        <p:spPr>
          <a:xfrm>
            <a:off x="2063867" y="1435333"/>
            <a:ext cx="10128000" cy="38504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THE정고딕170" panose="02020603020101020101" pitchFamily="18" charset="-127"/>
              <a:ea typeface="THE정고딕17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205" name="Google Shape;205;p27"/>
          <p:cNvSpPr txBox="1">
            <a:spLocks noGrp="1"/>
          </p:cNvSpPr>
          <p:nvPr>
            <p:ph type="title"/>
          </p:nvPr>
        </p:nvSpPr>
        <p:spPr>
          <a:xfrm>
            <a:off x="7362000" y="3234933"/>
            <a:ext cx="6612000" cy="85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rPr>
              <a:t>DIAGNOSIS</a:t>
            </a:r>
          </a:p>
        </p:txBody>
      </p:sp>
      <p:sp>
        <p:nvSpPr>
          <p:cNvPr id="206" name="Google Shape;206;p27"/>
          <p:cNvSpPr txBox="1">
            <a:spLocks noGrp="1"/>
          </p:cNvSpPr>
          <p:nvPr>
            <p:ph type="title" idx="2"/>
          </p:nvPr>
        </p:nvSpPr>
        <p:spPr>
          <a:xfrm>
            <a:off x="7362000" y="2947433"/>
            <a:ext cx="2205600" cy="47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>
                <a:solidFill>
                  <a:srgbClr val="FFFFFF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rPr>
              <a:t>02</a:t>
            </a:r>
            <a:endParaRPr dirty="0">
              <a:solidFill>
                <a:srgbClr val="FFFFFF"/>
              </a:solidFill>
              <a:latin typeface="THE정고딕170" panose="02020603020101020101" pitchFamily="18" charset="-127"/>
              <a:ea typeface="THE정고딕170" panose="02020603020101020101" pitchFamily="18" charset="-127"/>
            </a:endParaRPr>
          </a:p>
        </p:txBody>
      </p:sp>
      <p:pic>
        <p:nvPicPr>
          <p:cNvPr id="207" name="Google Shape;207;p27"/>
          <p:cNvPicPr preferRelativeResize="0"/>
          <p:nvPr/>
        </p:nvPicPr>
        <p:blipFill rotWithShape="1">
          <a:blip r:embed="rId3">
            <a:alphaModFix/>
          </a:blip>
          <a:srcRect l="16964"/>
          <a:stretch/>
        </p:blipFill>
        <p:spPr>
          <a:xfrm>
            <a:off x="1294401" y="1588534"/>
            <a:ext cx="4425900" cy="3529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/>
        </p:nvSpPr>
        <p:spPr>
          <a:xfrm>
            <a:off x="1277502" y="439671"/>
            <a:ext cx="6045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" sz="4000" kern="0" dirty="0">
                <a:solidFill>
                  <a:srgbClr val="0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  <a:cs typeface="Malgun Gothic"/>
                <a:sym typeface="Malgun Gothic"/>
              </a:rPr>
              <a:t>약물 오남용 사례 증가</a:t>
            </a:r>
            <a:endParaRPr sz="4000" kern="0" dirty="0">
              <a:solidFill>
                <a:srgbClr val="000000"/>
              </a:solidFill>
              <a:latin typeface="THE정고딕150" panose="02020603020101020101" pitchFamily="18" charset="-127"/>
              <a:ea typeface="THE정고딕150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213" name="Google Shape;213;p28"/>
          <p:cNvSpPr txBox="1">
            <a:spLocks noGrp="1"/>
          </p:cNvSpPr>
          <p:nvPr>
            <p:ph type="title"/>
          </p:nvPr>
        </p:nvSpPr>
        <p:spPr>
          <a:xfrm rot="-5400000">
            <a:off x="-2271667" y="3393000"/>
            <a:ext cx="5736400" cy="27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THE정고딕170" panose="02020603020101020101" pitchFamily="18" charset="-127"/>
                <a:ea typeface="THE정고딕170" panose="02020603020101020101" pitchFamily="18" charset="-127"/>
              </a:rPr>
              <a:t>Diagnosis</a:t>
            </a:r>
            <a:endParaRPr dirty="0">
              <a:latin typeface="THE정고딕170" panose="02020603020101020101" pitchFamily="18" charset="-127"/>
              <a:ea typeface="THE정고딕170" panose="02020603020101020101" pitchFamily="18" charset="-127"/>
            </a:endParaRPr>
          </a:p>
        </p:txBody>
      </p:sp>
      <p:pic>
        <p:nvPicPr>
          <p:cNvPr id="214" name="Google Shape;2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614" y="1493667"/>
            <a:ext cx="10451070" cy="47239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194C0E9E-7F1C-4BA4-B798-8455E283C7D9}"/>
              </a:ext>
            </a:extLst>
          </p:cNvPr>
          <p:cNvGrpSpPr/>
          <p:nvPr/>
        </p:nvGrpSpPr>
        <p:grpSpPr>
          <a:xfrm rot="21317660">
            <a:off x="1863749" y="2437111"/>
            <a:ext cx="8970799" cy="2186978"/>
            <a:chOff x="2153322" y="1622414"/>
            <a:chExt cx="8970799" cy="218697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282B6BD-A9A2-40DB-979B-91279D6893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7856" b="81802"/>
            <a:stretch/>
          </p:blipFill>
          <p:spPr>
            <a:xfrm rot="1386980">
              <a:off x="2602764" y="1622414"/>
              <a:ext cx="6986470" cy="949103"/>
            </a:xfrm>
            <a:prstGeom prst="rect">
              <a:avLst/>
            </a:prstGeom>
          </p:spPr>
        </p:pic>
        <p:pic>
          <p:nvPicPr>
            <p:cNvPr id="215" name="Google Shape;215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358420">
              <a:off x="2153322" y="2824792"/>
              <a:ext cx="8970799" cy="984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6" name="Google Shape;21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602230">
            <a:off x="3130549" y="2522218"/>
            <a:ext cx="6946899" cy="16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>
            <a:spLocks noGrp="1"/>
          </p:cNvSpPr>
          <p:nvPr>
            <p:ph type="title"/>
          </p:nvPr>
        </p:nvSpPr>
        <p:spPr>
          <a:xfrm rot="-5400000">
            <a:off x="-2271667" y="3393000"/>
            <a:ext cx="5736400" cy="27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THE정고딕170" panose="02020603020101020101" pitchFamily="18" charset="-127"/>
                <a:ea typeface="THE정고딕170" panose="02020603020101020101" pitchFamily="18" charset="-127"/>
              </a:rPr>
              <a:t>Diagnosis</a:t>
            </a:r>
            <a:endParaRPr dirty="0">
              <a:latin typeface="THE정고딕170" panose="02020603020101020101" pitchFamily="18" charset="-127"/>
              <a:ea typeface="THE정고딕170" panose="02020603020101020101" pitchFamily="18" charset="-127"/>
            </a:endParaRPr>
          </a:p>
        </p:txBody>
      </p:sp>
      <p:pic>
        <p:nvPicPr>
          <p:cNvPr id="223" name="Google Shape;2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984" y="1095933"/>
            <a:ext cx="6990875" cy="58720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12;p28">
            <a:extLst>
              <a:ext uri="{FF2B5EF4-FFF2-40B4-BE49-F238E27FC236}">
                <a16:creationId xmlns:a16="http://schemas.microsoft.com/office/drawing/2014/main" id="{A30E2B07-9E5B-4F08-94F5-7DDD0C0AA31C}"/>
              </a:ext>
            </a:extLst>
          </p:cNvPr>
          <p:cNvSpPr txBox="1"/>
          <p:nvPr/>
        </p:nvSpPr>
        <p:spPr>
          <a:xfrm>
            <a:off x="1277502" y="439671"/>
            <a:ext cx="6045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ko-KR" altLang="en-US" sz="4000" kern="0" dirty="0">
                <a:solidFill>
                  <a:srgbClr val="0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  <a:cs typeface="Malgun Gothic"/>
                <a:sym typeface="Malgun Gothic"/>
              </a:rPr>
              <a:t>평균 수명 연장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111756-32C3-4181-AF8F-0457C9012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848" y="3294939"/>
            <a:ext cx="6045200" cy="3057477"/>
          </a:xfrm>
          <a:prstGeom prst="rect">
            <a:avLst/>
          </a:prstGeom>
        </p:spPr>
      </p:pic>
      <p:sp>
        <p:nvSpPr>
          <p:cNvPr id="9" name="Google Shape;195;p26">
            <a:extLst>
              <a:ext uri="{FF2B5EF4-FFF2-40B4-BE49-F238E27FC236}">
                <a16:creationId xmlns:a16="http://schemas.microsoft.com/office/drawing/2014/main" id="{A1396324-C5BD-4E7C-81A4-BF044396E9AF}"/>
              </a:ext>
            </a:extLst>
          </p:cNvPr>
          <p:cNvSpPr txBox="1"/>
          <p:nvPr/>
        </p:nvSpPr>
        <p:spPr>
          <a:xfrm>
            <a:off x="10295927" y="1553831"/>
            <a:ext cx="2264138" cy="437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ko-KR" altLang="en-US" sz="2000" kern="0" dirty="0">
                <a:solidFill>
                  <a:schemeClr val="accent1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  <a:cs typeface="Malgun Gothic"/>
                <a:sym typeface="Malgun Gothic"/>
              </a:rPr>
              <a:t>평균 수명</a:t>
            </a:r>
            <a:endParaRPr lang="en-US" altLang="ko-KR" sz="2000" kern="0" dirty="0">
              <a:solidFill>
                <a:schemeClr val="accent1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  <a:cs typeface="Malgun Gothic"/>
              <a:sym typeface="Malgun Gothic"/>
            </a:endParaRPr>
          </a:p>
          <a:p>
            <a:pPr defTabSz="1219170" latinLnBrk="0">
              <a:buClr>
                <a:srgbClr val="000000"/>
              </a:buClr>
            </a:pPr>
            <a:r>
              <a:rPr lang="ko-KR" altLang="en-US" sz="2000" kern="0" dirty="0">
                <a:solidFill>
                  <a:schemeClr val="accent1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  <a:cs typeface="Malgun Gothic"/>
                <a:sym typeface="Malgun Gothic"/>
              </a:rPr>
              <a:t>증가 추세</a:t>
            </a:r>
          </a:p>
        </p:txBody>
      </p:sp>
      <p:sp>
        <p:nvSpPr>
          <p:cNvPr id="10" name="Google Shape;195;p26">
            <a:extLst>
              <a:ext uri="{FF2B5EF4-FFF2-40B4-BE49-F238E27FC236}">
                <a16:creationId xmlns:a16="http://schemas.microsoft.com/office/drawing/2014/main" id="{D3143ABB-86A6-48EE-89CC-453A98BEAFA0}"/>
              </a:ext>
            </a:extLst>
          </p:cNvPr>
          <p:cNvSpPr txBox="1"/>
          <p:nvPr/>
        </p:nvSpPr>
        <p:spPr>
          <a:xfrm>
            <a:off x="10364723" y="4372437"/>
            <a:ext cx="2264138" cy="437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ko-KR" altLang="en-US" sz="2000" kern="0" dirty="0">
                <a:solidFill>
                  <a:schemeClr val="accent1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  <a:cs typeface="Malgun Gothic"/>
                <a:sym typeface="Malgun Gothic"/>
              </a:rPr>
              <a:t>건강 관심도 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4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NIMALIST DISEASE 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CADCDC"/>
      </a:accent1>
      <a:accent2>
        <a:srgbClr val="5F7D95"/>
      </a:accent2>
      <a:accent3>
        <a:srgbClr val="DADCDE"/>
      </a:accent3>
      <a:accent4>
        <a:srgbClr val="E8E9E9"/>
      </a:accent4>
      <a:accent5>
        <a:srgbClr val="CFD9E0"/>
      </a:accent5>
      <a:accent6>
        <a:srgbClr val="435D74"/>
      </a:accent6>
      <a:hlink>
        <a:srgbClr val="435D7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681</Words>
  <Application>Microsoft Office PowerPoint</Application>
  <PresentationFormat>와이드스크린</PresentationFormat>
  <Paragraphs>183</Paragraphs>
  <Slides>28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40" baseType="lpstr">
      <vt:lpstr>Microsoft GothicNeo</vt:lpstr>
      <vt:lpstr>Raleway</vt:lpstr>
      <vt:lpstr>Raleway Black</vt:lpstr>
      <vt:lpstr>Raleway Light</vt:lpstr>
      <vt:lpstr>THE정고딕150</vt:lpstr>
      <vt:lpstr>THE정고딕170</vt:lpstr>
      <vt:lpstr>나눔바른펜</vt:lpstr>
      <vt:lpstr>Malgun Gothic</vt:lpstr>
      <vt:lpstr>Malgun Gothic</vt:lpstr>
      <vt:lpstr>Arial</vt:lpstr>
      <vt:lpstr>Office 테마</vt:lpstr>
      <vt:lpstr>MINIMALIST DISEASE </vt:lpstr>
      <vt:lpstr>AI. Care </vt:lpstr>
      <vt:lpstr>Introduction</vt:lpstr>
      <vt:lpstr>Introduction</vt:lpstr>
      <vt:lpstr>PowerPoint 프레젠테이션</vt:lpstr>
      <vt:lpstr>PowerPoint 프레젠테이션</vt:lpstr>
      <vt:lpstr>PowerPoint 프레젠테이션</vt:lpstr>
      <vt:lpstr>DIAGNOSIS</vt:lpstr>
      <vt:lpstr>Diagnosis</vt:lpstr>
      <vt:lpstr>Diagnosis</vt:lpstr>
      <vt:lpstr>Diagnosis</vt:lpstr>
      <vt:lpstr>Diagnosis</vt:lpstr>
      <vt:lpstr>Diagnosis</vt:lpstr>
      <vt:lpstr>Diagnosis</vt:lpstr>
      <vt:lpstr>APP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지현</dc:creator>
  <cp:lastModifiedBy>ㅁㅈ a</cp:lastModifiedBy>
  <cp:revision>20</cp:revision>
  <dcterms:created xsi:type="dcterms:W3CDTF">2020-02-22T04:34:18Z</dcterms:created>
  <dcterms:modified xsi:type="dcterms:W3CDTF">2020-02-22T13:08:59Z</dcterms:modified>
</cp:coreProperties>
</file>