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handoutMasterIdLst>
    <p:handoutMasterId r:id="rId11"/>
  </p:handoutMasterIdLst>
  <p:sldIdLst>
    <p:sldId id="266" r:id="rId2"/>
    <p:sldId id="257" r:id="rId3"/>
    <p:sldId id="267" r:id="rId4"/>
    <p:sldId id="305" r:id="rId5"/>
    <p:sldId id="306" r:id="rId6"/>
    <p:sldId id="307" r:id="rId7"/>
    <p:sldId id="308" r:id="rId8"/>
    <p:sldId id="31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D3D"/>
    <a:srgbClr val="FEFEF4"/>
    <a:srgbClr val="FDFDDF"/>
    <a:srgbClr val="525252"/>
    <a:srgbClr val="FCFBFA"/>
    <a:srgbClr val="F8F8F6"/>
    <a:srgbClr val="F4F3EE"/>
    <a:srgbClr val="E0E0D8"/>
    <a:srgbClr val="F4F3F2"/>
    <a:srgbClr val="F4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70857"/>
  </p:normalViewPr>
  <p:slideViewPr>
    <p:cSldViewPr snapToGrid="0" showGuides="1">
      <p:cViewPr varScale="1">
        <p:scale>
          <a:sx n="61" d="100"/>
          <a:sy n="61" d="100"/>
        </p:scale>
        <p:origin x="1568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2020. 2. 22.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2020. 2. 22.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43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사업화 방안을 탐색하</a:t>
            </a:r>
            <a:r>
              <a:rPr kumimoji="1" lang="ko-KR" altLang="en-US" baseline="0" dirty="0" smtClean="0"/>
              <a:t>기 위해 먼저 산업 성장주기 분석을 실시하였습니다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분석 결과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건강에 관한 수요의 급격한 증가와 </a:t>
            </a:r>
            <a:r>
              <a:rPr kumimoji="1" lang="en-US" altLang="ko-KR" baseline="0" dirty="0" smtClean="0"/>
              <a:t>AI</a:t>
            </a:r>
            <a:r>
              <a:rPr kumimoji="1" lang="ko-KR" altLang="en-US" baseline="0" dirty="0" smtClean="0"/>
              <a:t> 기술의 급속한 발전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그리고 개인 맞춤형 처방전 및 약품 관리에 대한 산업표준 미개발의 특성을 고려하였을때 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이 산업은 </a:t>
            </a:r>
            <a:r>
              <a:rPr kumimoji="1" lang="en-US" altLang="ko-KR" baseline="0" dirty="0" smtClean="0"/>
              <a:t>”</a:t>
            </a:r>
            <a:r>
              <a:rPr kumimoji="1" lang="ko-KR" altLang="en-US" baseline="0" dirty="0" smtClean="0"/>
              <a:t>초기 성장기</a:t>
            </a:r>
            <a:r>
              <a:rPr kumimoji="1" lang="en-US" altLang="ko-KR" baseline="0" dirty="0" smtClean="0"/>
              <a:t>”</a:t>
            </a:r>
            <a:r>
              <a:rPr kumimoji="1" lang="ko-KR" altLang="en-US" baseline="0" dirty="0" smtClean="0"/>
              <a:t>에 속합니다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초기 성장기는 신제품을 개발 할 수 있는 기회이고 따라서 저희는 </a:t>
            </a:r>
            <a:r>
              <a:rPr kumimoji="1" lang="en-US" altLang="ko-KR" baseline="0" dirty="0" smtClean="0"/>
              <a:t>First-Mover Advantage</a:t>
            </a:r>
            <a:r>
              <a:rPr kumimoji="1" lang="ko-KR" altLang="en-US" baseline="0" dirty="0" smtClean="0"/>
              <a:t>를 위해 먼저 국내에서 활용할 수 있는 인공지능을 활용한 개인 약 관리 플랫폼을 개발하였습니다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</a:t>
            </a:r>
            <a:endParaRPr kumimoji="1"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00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경쟁자 분석 결과</a:t>
            </a:r>
            <a:endParaRPr kumimoji="1" lang="en-US" altLang="ko-KR" dirty="0" smtClean="0"/>
          </a:p>
          <a:p>
            <a:r>
              <a:rPr kumimoji="1" lang="ko-KR" altLang="en-US" dirty="0" smtClean="0"/>
              <a:t>현재 구글 스토어에는 유사한 서비스를 제공하는 어플이 없는 상황입니다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따라서 선점 효과를 먼저 누린 뒤</a:t>
            </a:r>
            <a:r>
              <a:rPr kumimoji="1" lang="en-US" altLang="ko-KR" dirty="0" smtClean="0"/>
              <a:t>,</a:t>
            </a:r>
          </a:p>
          <a:p>
            <a:r>
              <a:rPr kumimoji="1" lang="ko-KR" altLang="en-US" dirty="0" smtClean="0"/>
              <a:t>향후 서비스를 고도화해 가는 방향으로 사업화 전략을 세웠습니다</a:t>
            </a:r>
            <a:r>
              <a:rPr kumimoji="1" lang="en-US" altLang="ko-KR" dirty="0" smtClean="0"/>
              <a:t>.</a:t>
            </a:r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247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aseline="0" dirty="0" smtClean="0"/>
              <a:t>저희가 설정한 </a:t>
            </a:r>
            <a:r>
              <a:rPr kumimoji="1" lang="en-US" altLang="ko-KR" baseline="0" dirty="0" smtClean="0"/>
              <a:t>Target </a:t>
            </a:r>
            <a:r>
              <a:rPr kumimoji="1" lang="ko-KR" altLang="en-US" baseline="0" dirty="0" smtClean="0"/>
              <a:t>고객은 다음과 같습니다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그리고 </a:t>
            </a:r>
            <a:r>
              <a:rPr kumimoji="1" lang="en-US" altLang="ko-KR" baseline="0" dirty="0" smtClean="0"/>
              <a:t>positioning </a:t>
            </a:r>
            <a:r>
              <a:rPr kumimoji="1" lang="ko-KR" altLang="en-US" baseline="0" dirty="0" smtClean="0"/>
              <a:t>전략은 높은 기술력을 이용한 서비스를 제공하되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어플 이용 비용을 거의 받지 않는 </a:t>
            </a:r>
            <a:r>
              <a:rPr kumimoji="1" lang="en-US" altLang="ko-KR" baseline="0" dirty="0" smtClean="0"/>
              <a:t>high Quality &amp; Low Price</a:t>
            </a:r>
            <a:r>
              <a:rPr kumimoji="1" lang="ko-KR" altLang="en-US" baseline="0" dirty="0" smtClean="0"/>
              <a:t> 전략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입니다</a:t>
            </a:r>
            <a:endParaRPr kumimoji="1" lang="en-US" altLang="ko-KR" baseline="0" dirty="0" smtClean="0"/>
          </a:p>
          <a:p>
            <a:endParaRPr kumimoji="1" lang="en-US" altLang="ko-KR" baseline="0" dirty="0" smtClean="0"/>
          </a:p>
          <a:p>
            <a:endParaRPr kumimoji="1" lang="en-US" altLang="ko-KR" baseline="0" dirty="0" smtClean="0"/>
          </a:p>
          <a:p>
            <a:endParaRPr kumimoji="1" lang="en-US" altLang="ko-KR" baseline="0" dirty="0" smtClean="0"/>
          </a:p>
          <a:p>
            <a:endParaRPr kumimoji="1"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32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aseline="0" dirty="0" smtClean="0"/>
              <a:t>대신 이 어플의 수익은 광고와 데이터판매를 통해 이루어질 것입니다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</a:t>
            </a:r>
            <a:endParaRPr kumimoji="1" lang="en-US" altLang="ko-KR" baseline="0" dirty="0" smtClean="0"/>
          </a:p>
          <a:p>
            <a:endParaRPr kumimoji="1" lang="en-US" altLang="ko-KR" baseline="0" dirty="0" smtClean="0"/>
          </a:p>
          <a:p>
            <a:pPr marL="228600" indent="-228600">
              <a:buAutoNum type="arabicPeriod"/>
            </a:pPr>
            <a:r>
              <a:rPr kumimoji="1" lang="ko-KR" altLang="en-US" baseline="0" dirty="0" smtClean="0"/>
              <a:t>광고</a:t>
            </a:r>
            <a:endParaRPr kumimoji="1" lang="en-US" altLang="ko-KR" baseline="0" dirty="0" smtClean="0"/>
          </a:p>
          <a:p>
            <a:pPr marL="228600" indent="-228600">
              <a:buAutoNum type="arabicPeriod"/>
            </a:pPr>
            <a:endParaRPr kumimoji="1" lang="en-US" altLang="ko-KR" baseline="0" dirty="0" smtClean="0"/>
          </a:p>
          <a:p>
            <a:pPr marL="228600" indent="-228600">
              <a:buAutoNum type="arabicPeriod"/>
            </a:pP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구글에서 운영하는 광고플랫폼 </a:t>
            </a:r>
            <a:r>
              <a:rPr kumimoji="1" lang="en-US" altLang="ko-KR" baseline="0" dirty="0" err="1" smtClean="0"/>
              <a:t>Admob</a:t>
            </a:r>
            <a:r>
              <a:rPr kumimoji="1" lang="ko-KR" altLang="en-US" baseline="0" dirty="0" smtClean="0"/>
              <a:t>를 이용하여 수익을 냄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광고 비용은 이용자수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재방문률에 따라 단가가 달라집니다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en-US" altLang="ko-KR" baseline="0" dirty="0" smtClean="0"/>
              <a:t>AI CARE</a:t>
            </a:r>
            <a:r>
              <a:rPr kumimoji="1" lang="ko-KR" altLang="en-US" baseline="0" dirty="0" smtClean="0"/>
              <a:t> 앱은 서비스 타겟의 바운더리가 넓기 때문에 유저수가 특정군에 치우쳐져있지 않으며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개인 맞춤형 관리 형태의 서비스를 제공한다는 점에서 유저들의 재방문률 또한 높다고 할 수 있습니다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그래서 초기에는 광고를 통해 지속적인 수익을 창출할 계획입니다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en-US" altLang="ko-KR" baseline="0" dirty="0" smtClean="0"/>
              <a:t>2.</a:t>
            </a:r>
            <a:r>
              <a:rPr kumimoji="1" lang="ko-KR" altLang="en-US" baseline="0" dirty="0" smtClean="0"/>
              <a:t> 제약회사와의 제휴</a:t>
            </a:r>
            <a:endParaRPr kumimoji="1" lang="en-US" altLang="ko-KR" baseline="0" dirty="0" smtClean="0"/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어플 사용자수가 늘어나면 비식별화된 사용자들의 데이터 판매를 판매할 수 있움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최근 바이오시밀러 시장이 전세계적으로 확대되고 경쟁이 심화됨에 따라 마케팅이 중요시되면서 제약회사와의 제휴를 맺어 광고 수입을 확대할 수 있음</a:t>
            </a:r>
            <a:endParaRPr kumimoji="1" lang="en-US" altLang="ko-KR" baseline="0" dirty="0" smtClean="0"/>
          </a:p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국내 제약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바이오업계는 최근 ‘빅데이터’를 활용한 제품 개발과 영업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마케팅을 실시하고 있기 때문에 이를 통해 고수익을 창출할 수 있을 거스오 기대됨</a:t>
            </a:r>
            <a:endParaRPr kumimoji="1" lang="en-US" altLang="ko-KR" baseline="0" dirty="0" smtClean="0"/>
          </a:p>
          <a:p>
            <a:endParaRPr kumimoji="1" lang="en-US" altLang="ko-KR" baseline="0" dirty="0" smtClean="0"/>
          </a:p>
          <a:p>
            <a:endParaRPr kumimoji="1"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528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2020. 2. 22.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2020. 2. 22.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2020. 2. 22.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2020. 2. 22.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2020. 2. 22.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2020. 2. 22.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2020. 2. 22.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2020. 2. 22.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2020. 2. 22.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2020. 2. 22.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2020. 2. 22.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2020. 2. 22.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12761" y="378551"/>
            <a:ext cx="2223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solidFill>
                  <a:schemeClr val="tx2"/>
                </a:solidFill>
                <a:latin typeface="+mn-ea"/>
              </a:rPr>
              <a:t>시연 동영상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244025" y="225541"/>
            <a:ext cx="118779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308849" y="6262810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mtClean="0"/>
              <a:t>AI CARE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10634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6819097" y="168528"/>
            <a:ext cx="1828675" cy="6447919"/>
            <a:chOff x="6181143" y="583198"/>
            <a:chExt cx="1828675" cy="6447919"/>
          </a:xfrm>
        </p:grpSpPr>
        <p:sp>
          <p:nvSpPr>
            <p:cNvPr id="4" name="TextBox 3"/>
            <p:cNvSpPr txBox="1"/>
            <p:nvPr/>
          </p:nvSpPr>
          <p:spPr>
            <a:xfrm>
              <a:off x="7825087" y="583198"/>
              <a:ext cx="184731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41300" spc="-150" dirty="0">
                <a:solidFill>
                  <a:schemeClr val="accent4">
                    <a:alpha val="20000"/>
                  </a:schemeClr>
                </a:solidFill>
                <a:ea typeface="+mj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81143" y="583198"/>
              <a:ext cx="184731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41300" spc="-150" dirty="0">
                <a:solidFill>
                  <a:schemeClr val="accent2">
                    <a:alpha val="60000"/>
                  </a:schemeClr>
                </a:solidFill>
                <a:ea typeface="+mj-ea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9352" y="2285885"/>
            <a:ext cx="18902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005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solidFill>
                  <a:schemeClr val="tx2"/>
                </a:solidFill>
                <a:latin typeface="+mn-ea"/>
              </a:rPr>
              <a:t>기대효과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76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49440" y="1904840"/>
            <a:ext cx="2149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</a:rPr>
              <a:t>1.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 사회적 효과</a:t>
            </a:r>
            <a:endParaRPr lang="ko-KR" altLang="en-US" sz="2400" b="1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41281" y="4958493"/>
            <a:ext cx="4178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Tx/>
              <a:buChar char="-"/>
            </a:pPr>
            <a:r>
              <a:rPr lang="ko-KR" altLang="en-US" sz="2000" dirty="0" smtClean="0">
                <a:solidFill>
                  <a:schemeClr val="tx2"/>
                </a:solidFill>
              </a:rPr>
              <a:t>시간 절감</a:t>
            </a:r>
            <a:r>
              <a:rPr lang="en-US" altLang="ko-KR" sz="2000" dirty="0" smtClean="0">
                <a:solidFill>
                  <a:schemeClr val="tx2"/>
                </a:solidFill>
              </a:rPr>
              <a:t>(</a:t>
            </a:r>
            <a:r>
              <a:rPr lang="ko-KR" altLang="en-US" sz="2000" dirty="0" smtClean="0">
                <a:solidFill>
                  <a:schemeClr val="tx2"/>
                </a:solidFill>
              </a:rPr>
              <a:t>약국 방문</a:t>
            </a:r>
            <a:r>
              <a:rPr lang="en-US" altLang="ko-KR" sz="2000" dirty="0" smtClean="0">
                <a:solidFill>
                  <a:schemeClr val="tx2"/>
                </a:solidFill>
              </a:rPr>
              <a:t>,</a:t>
            </a:r>
            <a:r>
              <a:rPr lang="ko-KR" altLang="en-US" sz="2000" dirty="0" smtClean="0">
                <a:solidFill>
                  <a:schemeClr val="tx2"/>
                </a:solidFill>
              </a:rPr>
              <a:t> 검색</a:t>
            </a:r>
            <a:r>
              <a:rPr lang="en-US" altLang="ko-KR" sz="2000" dirty="0" smtClean="0">
                <a:solidFill>
                  <a:schemeClr val="tx2"/>
                </a:solidFill>
              </a:rPr>
              <a:t>)</a:t>
            </a:r>
          </a:p>
          <a:p>
            <a:pPr marL="171450" indent="-171450" algn="just">
              <a:buFontTx/>
              <a:buChar char="-"/>
            </a:pPr>
            <a:r>
              <a:rPr lang="ko-KR" altLang="en-US" sz="2000" dirty="0" smtClean="0">
                <a:solidFill>
                  <a:schemeClr val="tx2"/>
                </a:solidFill>
              </a:rPr>
              <a:t>비용 절감</a:t>
            </a:r>
            <a:r>
              <a:rPr lang="en-US" altLang="ko-KR" sz="2000" dirty="0" smtClean="0">
                <a:solidFill>
                  <a:schemeClr val="tx2"/>
                </a:solidFill>
              </a:rPr>
              <a:t>(</a:t>
            </a:r>
            <a:r>
              <a:rPr lang="ko-KR" altLang="en-US" sz="2000" dirty="0" smtClean="0">
                <a:solidFill>
                  <a:schemeClr val="tx2"/>
                </a:solidFill>
              </a:rPr>
              <a:t>처방전</a:t>
            </a:r>
            <a:r>
              <a:rPr lang="en-US" altLang="ko-KR" sz="2000" dirty="0" smtClean="0">
                <a:solidFill>
                  <a:schemeClr val="tx2"/>
                </a:solidFill>
              </a:rPr>
              <a:t>,</a:t>
            </a:r>
            <a:r>
              <a:rPr lang="ko-KR" altLang="en-US" sz="2000" dirty="0" smtClean="0">
                <a:solidFill>
                  <a:schemeClr val="tx2"/>
                </a:solidFill>
              </a:rPr>
              <a:t> 약 봉투 인쇄</a:t>
            </a:r>
            <a:r>
              <a:rPr lang="en-US" altLang="ko-KR" sz="2000" dirty="0" smtClean="0">
                <a:solidFill>
                  <a:schemeClr val="tx2"/>
                </a:solidFill>
              </a:rPr>
              <a:t>)</a:t>
            </a:r>
            <a:endParaRPr lang="ko-KR" altLang="en-US" sz="2000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313180" cy="660429"/>
            <a:chOff x="1188881" y="351819"/>
            <a:chExt cx="1313180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098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005</a:t>
              </a:r>
              <a:r>
                <a:rPr lang="ko-KR" altLang="en-US" sz="1200" dirty="0" smtClean="0"/>
                <a:t> 기대효과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31318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smtClean="0"/>
                <a:t>기대효과</a:t>
              </a:r>
              <a:endParaRPr lang="ko-KR" altLang="en-US" sz="22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49440" y="4224343"/>
            <a:ext cx="2149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</a:rPr>
              <a:t>2.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 경제적 효과</a:t>
            </a:r>
            <a:endParaRPr lang="ko-KR" altLang="en-US" sz="2400" b="1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41281" y="2719605"/>
            <a:ext cx="4178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Tx/>
              <a:buChar char="-"/>
            </a:pPr>
            <a:r>
              <a:rPr lang="ko-KR" altLang="en-US" sz="2000" dirty="0" smtClean="0">
                <a:solidFill>
                  <a:schemeClr val="tx2"/>
                </a:solidFill>
              </a:rPr>
              <a:t>약물 사고 감소</a:t>
            </a:r>
            <a:endParaRPr lang="en-US" altLang="ko-KR" sz="2000" dirty="0" smtClean="0">
              <a:solidFill>
                <a:schemeClr val="tx2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2000" dirty="0" smtClean="0">
                <a:solidFill>
                  <a:schemeClr val="tx2"/>
                </a:solidFill>
              </a:rPr>
              <a:t>평등한 의료서비스 제공</a:t>
            </a:r>
            <a:endParaRPr lang="ko-KR" alt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79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6819097" y="168528"/>
            <a:ext cx="1828675" cy="6447919"/>
            <a:chOff x="6181143" y="583198"/>
            <a:chExt cx="1828675" cy="6447919"/>
          </a:xfrm>
        </p:grpSpPr>
        <p:sp>
          <p:nvSpPr>
            <p:cNvPr id="4" name="TextBox 3"/>
            <p:cNvSpPr txBox="1"/>
            <p:nvPr/>
          </p:nvSpPr>
          <p:spPr>
            <a:xfrm>
              <a:off x="7825087" y="583198"/>
              <a:ext cx="184731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41300" spc="-150" dirty="0">
                <a:solidFill>
                  <a:schemeClr val="accent4">
                    <a:alpha val="20000"/>
                  </a:schemeClr>
                </a:solidFill>
                <a:ea typeface="+mj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81143" y="583198"/>
              <a:ext cx="184731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41300" spc="-150" dirty="0">
                <a:solidFill>
                  <a:schemeClr val="accent2">
                    <a:alpha val="60000"/>
                  </a:schemeClr>
                </a:solidFill>
                <a:ea typeface="+mj-ea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 smtClean="0">
                <a:solidFill>
                  <a:schemeClr val="tx2"/>
                </a:solidFill>
              </a:rPr>
              <a:t>006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2223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solidFill>
                  <a:schemeClr val="tx2"/>
                </a:solidFill>
                <a:latin typeface="+mn-ea"/>
              </a:rPr>
              <a:t>사업화 방안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20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4825873" cy="660429"/>
            <a:chOff x="1188881" y="351819"/>
            <a:chExt cx="4825873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2955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006</a:t>
              </a:r>
              <a:r>
                <a:rPr lang="ko-KR" altLang="en-US" sz="1200" dirty="0" smtClean="0"/>
                <a:t> 사업화 방안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482587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 err="1" smtClean="0"/>
                <a:t>Industy</a:t>
              </a:r>
              <a:r>
                <a:rPr lang="en-US" altLang="ko-KR" sz="2200" dirty="0" smtClean="0"/>
                <a:t> Life-Cycle</a:t>
              </a:r>
              <a:r>
                <a:rPr lang="ko-KR" altLang="en-US" sz="2200" dirty="0" smtClean="0"/>
                <a:t> </a:t>
              </a:r>
              <a:r>
                <a:rPr lang="en-US" altLang="ko-KR" sz="2200" dirty="0" smtClean="0"/>
                <a:t>Analysis </a:t>
              </a:r>
              <a:r>
                <a:rPr lang="ko-KR" altLang="en-US" sz="1100" dirty="0" smtClean="0"/>
                <a:t>산업 성장주기 분석</a:t>
              </a:r>
              <a:endParaRPr lang="ko-KR" altLang="en-US" sz="2200" dirty="0"/>
            </a:p>
          </p:txBody>
        </p:sp>
      </p:grpSp>
      <p:pic>
        <p:nvPicPr>
          <p:cNvPr id="1026" name="Picture 2" descr="ndustrial life cycle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284" y="1863409"/>
            <a:ext cx="7447722" cy="339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/>
          <p:cNvSpPr/>
          <p:nvPr/>
        </p:nvSpPr>
        <p:spPr>
          <a:xfrm>
            <a:off x="4157663" y="3514724"/>
            <a:ext cx="857250" cy="663575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200" dirty="0" smtClean="0"/>
              <a:t>AI CARE</a:t>
            </a:r>
            <a:endParaRPr kumimoji="1"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6096000" y="3514724"/>
            <a:ext cx="5759302" cy="313932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kumimoji="1" lang="ko-KR" altLang="en-US" dirty="0"/>
              <a:t>사업화 방안을 탐색하기 위해 먼저 산업 성장주기 분석을 실시하였습니다</a:t>
            </a:r>
            <a:endParaRPr kumimoji="1" lang="en-US" altLang="ko-KR" dirty="0"/>
          </a:p>
          <a:p>
            <a:r>
              <a:rPr kumimoji="1" lang="ko-KR" altLang="en-US" dirty="0"/>
              <a:t>분석 결과</a:t>
            </a:r>
            <a:r>
              <a:rPr kumimoji="1" lang="en-US" altLang="ko-KR" dirty="0"/>
              <a:t>,</a:t>
            </a:r>
            <a:r>
              <a:rPr kumimoji="1" lang="ko-KR" altLang="en-US" dirty="0"/>
              <a:t> 건강에 관한 수요의 급격한 증가와 </a:t>
            </a:r>
            <a:r>
              <a:rPr kumimoji="1" lang="en-US" altLang="ko-KR" dirty="0"/>
              <a:t>AI</a:t>
            </a:r>
            <a:r>
              <a:rPr kumimoji="1" lang="ko-KR" altLang="en-US" dirty="0"/>
              <a:t> 기술의 급속한 발전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그리고 개인 맞춤형 처방전 및 약품 관리에 대한 산업표준 미개발의 특성을 고려하였을때 </a:t>
            </a:r>
            <a:endParaRPr kumimoji="1" lang="en-US" altLang="ko-KR" dirty="0"/>
          </a:p>
          <a:p>
            <a:r>
              <a:rPr kumimoji="1" lang="ko-KR" altLang="en-US" dirty="0"/>
              <a:t>이 산업은 </a:t>
            </a:r>
            <a:r>
              <a:rPr kumimoji="1" lang="en-US" altLang="ko-KR" dirty="0"/>
              <a:t>”</a:t>
            </a:r>
            <a:r>
              <a:rPr kumimoji="1" lang="ko-KR" altLang="en-US" dirty="0"/>
              <a:t>초기 성장기</a:t>
            </a:r>
            <a:r>
              <a:rPr kumimoji="1" lang="en-US" altLang="ko-KR" dirty="0"/>
              <a:t>”</a:t>
            </a:r>
            <a:r>
              <a:rPr kumimoji="1" lang="ko-KR" altLang="en-US" dirty="0"/>
              <a:t>에 속합니다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초기 성장기는 신제품을 개발 할 수 있는 기회이고 따라서 저희는 </a:t>
            </a:r>
            <a:r>
              <a:rPr kumimoji="1" lang="en-US" altLang="ko-KR" dirty="0"/>
              <a:t>First-Mover Advantage</a:t>
            </a:r>
            <a:r>
              <a:rPr kumimoji="1" lang="ko-KR" altLang="en-US" dirty="0"/>
              <a:t>를 위해 먼저 국내에서 활용할 수 있는 인공지능을 활용한 개인 약 관리 플랫폼을 개발하였습니다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682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133" y="3385682"/>
            <a:ext cx="1172076" cy="117207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752403" cy="660429"/>
            <a:chOff x="1188881" y="351819"/>
            <a:chExt cx="1752403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2955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006</a:t>
              </a:r>
              <a:r>
                <a:rPr lang="ko-KR" altLang="en-US" sz="1200" dirty="0" smtClean="0"/>
                <a:t> 사업화 방안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75240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ko-KR" altLang="en-US" sz="2200" dirty="0" smtClean="0"/>
                <a:t>경쟁사 분석 </a:t>
              </a:r>
              <a:endParaRPr lang="ko-KR" altLang="en-US" sz="2200" dirty="0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761" y="1413802"/>
            <a:ext cx="2618821" cy="5115836"/>
          </a:xfrm>
          <a:prstGeom prst="rect">
            <a:avLst/>
          </a:prstGeom>
        </p:spPr>
      </p:pic>
      <p:sp>
        <p:nvSpPr>
          <p:cNvPr id="6" name="곱하기 5"/>
          <p:cNvSpPr/>
          <p:nvPr/>
        </p:nvSpPr>
        <p:spPr>
          <a:xfrm>
            <a:off x="1856532" y="3048649"/>
            <a:ext cx="1881278" cy="1846141"/>
          </a:xfrm>
          <a:prstGeom prst="mathMultiply">
            <a:avLst>
              <a:gd name="adj1" fmla="val 927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251782" y="3582166"/>
            <a:ext cx="5748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b="1" smtClean="0">
                <a:solidFill>
                  <a:schemeClr val="tx2"/>
                </a:solidFill>
              </a:rPr>
              <a:t>First-Mover Advantage</a:t>
            </a:r>
            <a:endParaRPr lang="en-US" altLang="ko-KR" sz="3600" b="1" dirty="0">
              <a:solidFill>
                <a:schemeClr val="tx2"/>
              </a:solidFill>
            </a:endParaRPr>
          </a:p>
          <a:p>
            <a:pPr algn="just"/>
            <a:r>
              <a:rPr lang="en-US" altLang="ko-KR" sz="3600" b="1" dirty="0" smtClean="0">
                <a:solidFill>
                  <a:schemeClr val="tx2"/>
                </a:solidFill>
              </a:rPr>
              <a:t> </a:t>
            </a:r>
            <a:endParaRPr lang="ko-KR" altLang="en-US" sz="3600" b="1" dirty="0">
              <a:solidFill>
                <a:schemeClr val="tx2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251782" y="135435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ko-KR" altLang="en-US" dirty="0"/>
              <a:t>경쟁자 분석 결과</a:t>
            </a:r>
            <a:endParaRPr kumimoji="1" lang="en-US" altLang="ko-KR" dirty="0"/>
          </a:p>
          <a:p>
            <a:r>
              <a:rPr kumimoji="1" lang="ko-KR" altLang="en-US" dirty="0"/>
              <a:t>현재 구글 스토어에는 유사한 서비스를 제공하는 어플이 없는 상황입니다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따라서 선점 효과를 먼저 누린 뒤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향후 서비스를 고도화해 가는 방향으로 사업화 전략을 세웠습니다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105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3072701" cy="660429"/>
            <a:chOff x="1188881" y="351819"/>
            <a:chExt cx="3072701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2955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006</a:t>
              </a:r>
              <a:r>
                <a:rPr lang="ko-KR" altLang="en-US" sz="1200" dirty="0" smtClean="0"/>
                <a:t> 사업화 방안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07270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 smtClean="0"/>
                <a:t>Targeting</a:t>
              </a:r>
              <a:r>
                <a:rPr lang="ko-KR" altLang="en-US" sz="2200" dirty="0" smtClean="0"/>
                <a:t> </a:t>
              </a:r>
              <a:r>
                <a:rPr lang="en-US" altLang="ko-KR" sz="2200" dirty="0" smtClean="0"/>
                <a:t>&amp;</a:t>
              </a:r>
              <a:r>
                <a:rPr lang="ko-KR" altLang="en-US" sz="2200" dirty="0" smtClean="0"/>
                <a:t> </a:t>
              </a:r>
              <a:r>
                <a:rPr lang="en-US" altLang="ko-KR" sz="2200" dirty="0" smtClean="0"/>
                <a:t>Positioning</a:t>
              </a:r>
              <a:endParaRPr lang="ko-KR" altLang="en-US" sz="2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650428" y="1389710"/>
            <a:ext cx="4704047" cy="4704047"/>
            <a:chOff x="6505575" y="944363"/>
            <a:chExt cx="5460283" cy="5460283"/>
          </a:xfrm>
        </p:grpSpPr>
        <p:sp>
          <p:nvSpPr>
            <p:cNvPr id="17" name="직사각형 16"/>
            <p:cNvSpPr/>
            <p:nvPr/>
          </p:nvSpPr>
          <p:spPr>
            <a:xfrm>
              <a:off x="6753882" y="1311494"/>
              <a:ext cx="4860000" cy="4860000"/>
            </a:xfrm>
            <a:prstGeom prst="rect">
              <a:avLst/>
            </a:prstGeom>
            <a:pattFill prst="pct25">
              <a:fgClr>
                <a:schemeClr val="accent3">
                  <a:lumMod val="40000"/>
                  <a:lumOff val="60000"/>
                </a:schemeClr>
              </a:fgClr>
              <a:bgClr>
                <a:schemeClr val="bg1"/>
              </a:bgClr>
            </a:patt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10161096" y="1719552"/>
              <a:ext cx="1085850" cy="1085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A</a:t>
              </a:r>
              <a:endParaRPr lang="ko-KR" altLang="en-US" sz="2800" b="1" dirty="0"/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 flipV="1">
              <a:off x="9183882" y="944363"/>
              <a:ext cx="0" cy="5460283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 rot="5400000" flipV="1">
              <a:off x="9235717" y="1111968"/>
              <a:ext cx="0" cy="5460283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/>
            <p:cNvSpPr/>
            <p:nvPr/>
          </p:nvSpPr>
          <p:spPr>
            <a:xfrm>
              <a:off x="9342444" y="2959546"/>
              <a:ext cx="714959" cy="714959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C</a:t>
              </a:r>
              <a:endParaRPr lang="ko-KR" altLang="en-US" b="1" dirty="0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7919649" y="4244217"/>
              <a:ext cx="908375" cy="9083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B</a:t>
              </a:r>
              <a:endParaRPr lang="ko-KR" altLang="en-US" b="1" dirty="0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7289431" y="2535330"/>
              <a:ext cx="420553" cy="42055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D</a:t>
              </a:r>
              <a:endParaRPr lang="ko-KR" altLang="en-US" b="1" dirty="0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9427881" y="4087891"/>
              <a:ext cx="312652" cy="31265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E</a:t>
              </a:r>
              <a:endParaRPr lang="ko-KR" altLang="en-US" b="1" dirty="0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130982" y="2736001"/>
            <a:ext cx="41785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Tx/>
              <a:buChar char="-"/>
            </a:pPr>
            <a:r>
              <a:rPr lang="en-US" altLang="ko-KR" sz="2000" dirty="0" smtClean="0">
                <a:solidFill>
                  <a:schemeClr val="tx2"/>
                </a:solidFill>
              </a:rPr>
              <a:t>2030</a:t>
            </a:r>
            <a:r>
              <a:rPr lang="ko-KR" altLang="en-US" sz="2000" dirty="0" smtClean="0">
                <a:solidFill>
                  <a:schemeClr val="tx2"/>
                </a:solidFill>
              </a:rPr>
              <a:t> </a:t>
            </a:r>
            <a:r>
              <a:rPr lang="en-US" altLang="ko-KR" sz="2000" dirty="0" smtClean="0">
                <a:solidFill>
                  <a:schemeClr val="tx2"/>
                </a:solidFill>
              </a:rPr>
              <a:t>Health-Conscious</a:t>
            </a:r>
          </a:p>
          <a:p>
            <a:pPr marL="171450" indent="-171450" algn="just">
              <a:buFontTx/>
              <a:buChar char="-"/>
            </a:pPr>
            <a:r>
              <a:rPr lang="ko-KR" altLang="en-US" sz="2000" dirty="0" smtClean="0">
                <a:solidFill>
                  <a:schemeClr val="tx2"/>
                </a:solidFill>
              </a:rPr>
              <a:t>약국에 접근성이 낮은 거주자들</a:t>
            </a:r>
            <a:endParaRPr lang="en-US" altLang="ko-KR" sz="2000" dirty="0" smtClean="0">
              <a:solidFill>
                <a:schemeClr val="tx2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2000" dirty="0" smtClean="0">
                <a:solidFill>
                  <a:schemeClr val="tx2"/>
                </a:solidFill>
              </a:rPr>
              <a:t>약국 및 의료기관 종사자</a:t>
            </a:r>
            <a:endParaRPr lang="en-US" altLang="ko-KR" sz="2000" dirty="0" smtClean="0">
              <a:solidFill>
                <a:schemeClr val="tx2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2000" dirty="0" smtClean="0">
                <a:solidFill>
                  <a:schemeClr val="tx2"/>
                </a:solidFill>
              </a:rPr>
              <a:t>6070</a:t>
            </a:r>
            <a:r>
              <a:rPr lang="ko-KR" altLang="en-US" sz="2000" dirty="0" smtClean="0">
                <a:solidFill>
                  <a:schemeClr val="tx2"/>
                </a:solidFill>
              </a:rPr>
              <a:t> 거동이 불편하신 노인분들</a:t>
            </a:r>
            <a:endParaRPr lang="en-US" altLang="ko-KR" sz="2000" dirty="0" smtClean="0">
              <a:solidFill>
                <a:schemeClr val="tx2"/>
              </a:solidFill>
            </a:endParaRPr>
          </a:p>
          <a:p>
            <a:pPr marL="171450" indent="-171450" algn="just">
              <a:buFontTx/>
              <a:buChar char="-"/>
            </a:pPr>
            <a:endParaRPr lang="en-US" altLang="ko-KR" sz="2000" dirty="0" smtClean="0">
              <a:solidFill>
                <a:schemeClr val="tx2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736379" y="2148548"/>
            <a:ext cx="857250" cy="663575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200" dirty="0" smtClean="0"/>
              <a:t>AI CARE</a:t>
            </a:r>
            <a:endParaRPr kumimoji="1"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1130982" y="513070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ko-KR" altLang="en-US"/>
              <a:t>저희가 설정한 </a:t>
            </a:r>
            <a:r>
              <a:rPr kumimoji="1" lang="en-US" altLang="ko-KR" dirty="0"/>
              <a:t>Target </a:t>
            </a:r>
            <a:r>
              <a:rPr kumimoji="1" lang="ko-KR" altLang="en-US" dirty="0"/>
              <a:t>고객은 다음과 같습니다</a:t>
            </a:r>
            <a:endParaRPr kumimoji="1" lang="en-US" altLang="ko-KR" dirty="0"/>
          </a:p>
          <a:p>
            <a:r>
              <a:rPr kumimoji="1" lang="ko-KR" altLang="en-US" dirty="0"/>
              <a:t>그리고 </a:t>
            </a:r>
            <a:r>
              <a:rPr kumimoji="1" lang="en-US" altLang="ko-KR" dirty="0"/>
              <a:t>positioning </a:t>
            </a:r>
            <a:r>
              <a:rPr kumimoji="1" lang="ko-KR" altLang="en-US" dirty="0"/>
              <a:t>전략은 높은 기술력을 이용한 서비스를 제공하되</a:t>
            </a:r>
            <a:r>
              <a:rPr kumimoji="1" lang="en-US" altLang="ko-KR" dirty="0"/>
              <a:t>,</a:t>
            </a:r>
            <a:r>
              <a:rPr kumimoji="1" lang="ko-KR" altLang="en-US" dirty="0"/>
              <a:t> 어플 이용 비용을 거의 받지 않는 </a:t>
            </a:r>
            <a:r>
              <a:rPr kumimoji="1" lang="en-US" altLang="ko-KR" dirty="0"/>
              <a:t>high Quality &amp; Low Price</a:t>
            </a:r>
            <a:r>
              <a:rPr kumimoji="1" lang="ko-KR" altLang="en-US" dirty="0"/>
              <a:t> 전략</a:t>
            </a:r>
            <a:r>
              <a:rPr kumimoji="1" lang="en-US" altLang="ko-KR" dirty="0"/>
              <a:t> </a:t>
            </a:r>
            <a:r>
              <a:rPr kumimoji="1" lang="ko-KR" altLang="en-US" dirty="0"/>
              <a:t>입니다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7396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852175" y="351819"/>
            <a:ext cx="1649886" cy="1399552"/>
            <a:chOff x="852175" y="351819"/>
            <a:chExt cx="1649886" cy="1399552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2955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006</a:t>
              </a:r>
              <a:r>
                <a:rPr lang="ko-KR" altLang="en-US" sz="1200" dirty="0" smtClean="0"/>
                <a:t> 사업화 방안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31318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smtClean="0"/>
                <a:t>수익구조</a:t>
              </a:r>
              <a:endParaRPr lang="ko-KR" altLang="en-US" sz="2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52175" y="1320484"/>
              <a:ext cx="10631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 smtClean="0"/>
                <a:t>1.</a:t>
              </a:r>
              <a:r>
                <a:rPr lang="ko-KR" altLang="en-US" sz="2200" dirty="0" smtClean="0"/>
                <a:t> 광고</a:t>
              </a:r>
              <a:endParaRPr lang="ko-KR" altLang="en-US" sz="2200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85814" y="1967733"/>
            <a:ext cx="4178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b="1" dirty="0" err="1" smtClean="0">
                <a:solidFill>
                  <a:schemeClr val="tx2"/>
                </a:solidFill>
              </a:rPr>
              <a:t>Admob</a:t>
            </a:r>
            <a:endParaRPr lang="en-US" altLang="ko-KR" sz="2400" b="1" dirty="0" smtClean="0">
              <a:solidFill>
                <a:schemeClr val="tx2"/>
              </a:solidFill>
            </a:endParaRPr>
          </a:p>
          <a:p>
            <a:pPr marL="171450" indent="-171450" algn="just">
              <a:buFontTx/>
              <a:buChar char="-"/>
            </a:pPr>
            <a:endParaRPr lang="en-US" altLang="ko-KR" sz="2400" b="1" dirty="0" smtClean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60029" y="2671542"/>
            <a:ext cx="28344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/>
              <a:t>2.</a:t>
            </a:r>
            <a:r>
              <a:rPr lang="ko-KR" altLang="en-US" sz="2200" dirty="0" smtClean="0"/>
              <a:t> 제약회사와의 제휴</a:t>
            </a:r>
            <a:endParaRPr lang="ko-KR" altLang="en-US" sz="2200" dirty="0"/>
          </a:p>
        </p:txBody>
      </p:sp>
      <p:pic>
        <p:nvPicPr>
          <p:cNvPr id="5122" name="Picture 2" descr="https://image.edaily.co.kr/images/photo/files/NP/S/2020/02/PS2002220019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09272">
            <a:off x="646736" y="3698298"/>
            <a:ext cx="2129532" cy="648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139913" y="929446"/>
            <a:ext cx="905208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dirty="0"/>
              <a:t>대신 이 어플의 수익은 광고와 데이터판매를 통해 이루어질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pPr marL="228600" indent="-228600">
              <a:buAutoNum type="arabicPeriod"/>
            </a:pPr>
            <a:r>
              <a:rPr kumimoji="1" lang="ko-KR" altLang="en-US" dirty="0"/>
              <a:t>광고</a:t>
            </a:r>
            <a:endParaRPr kumimoji="1" lang="en-US" altLang="ko-KR" dirty="0"/>
          </a:p>
          <a:p>
            <a:pPr marL="228600" indent="-228600">
              <a:buAutoNum type="arabicPeriod"/>
            </a:pPr>
            <a:endParaRPr kumimoji="1" lang="en-US" altLang="ko-KR" dirty="0"/>
          </a:p>
          <a:p>
            <a:pPr marL="228600" indent="-228600">
              <a:buAutoNum type="arabicPeriod"/>
            </a:pPr>
            <a:endParaRPr kumimoji="1" lang="en-US" altLang="ko-KR" dirty="0"/>
          </a:p>
          <a:p>
            <a:r>
              <a:rPr kumimoji="1" lang="ko-KR" altLang="en-US" dirty="0"/>
              <a:t>구글에서 운영하는 광고플랫폼 </a:t>
            </a:r>
            <a:r>
              <a:rPr kumimoji="1" lang="en-US" altLang="ko-KR" dirty="0" err="1"/>
              <a:t>Admob</a:t>
            </a:r>
            <a:r>
              <a:rPr kumimoji="1" lang="ko-KR" altLang="en-US" dirty="0"/>
              <a:t>를 이용하여 수익을 냄</a:t>
            </a:r>
            <a:endParaRPr kumimoji="1" lang="en-US" altLang="ko-KR" dirty="0"/>
          </a:p>
          <a:p>
            <a:r>
              <a:rPr kumimoji="1" lang="ko-KR" altLang="en-US" dirty="0"/>
              <a:t>광고 비용은 이용자수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재방문률에 따라 단가가 달라집니다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AI CARE</a:t>
            </a:r>
            <a:r>
              <a:rPr kumimoji="1" lang="ko-KR" altLang="en-US" dirty="0"/>
              <a:t> 앱은 서비스 타겟의 바운더리가 넓기 때문에 유저수가 특정군에 치우쳐져있지 않으며</a:t>
            </a:r>
            <a:endParaRPr kumimoji="1" lang="en-US" altLang="ko-KR" dirty="0"/>
          </a:p>
          <a:p>
            <a:r>
              <a:rPr kumimoji="1" lang="ko-KR" altLang="en-US" dirty="0"/>
              <a:t>개인 맞춤형 관리 형태의 서비스를 제공한다는 점에서 유저들의 재방문률 또한 높다고 할 수 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그래서 초기에는 광고를 통해 지속적인 수익을 창출할 계획입니다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2.</a:t>
            </a:r>
            <a:r>
              <a:rPr kumimoji="1" lang="ko-KR" altLang="en-US" dirty="0"/>
              <a:t> 제약회사와의 제휴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어플 사용자수가 늘어나면 비식별화된 사용자들의 데이터 판매를 판매할 수 있움</a:t>
            </a:r>
            <a:endParaRPr kumimoji="1" lang="en-US" altLang="ko-KR" dirty="0"/>
          </a:p>
          <a:p>
            <a:r>
              <a:rPr kumimoji="1" lang="ko-KR" altLang="en-US" dirty="0"/>
              <a:t>최근 바이오시밀러 시장이 전세계적으로 확대되고 경쟁이 심화됨에 따라 마케팅이 중요시되면서 제약회사와의 제휴를 맺어 광고 수입을 확대할 수 있음</a:t>
            </a:r>
            <a:endParaRPr kumimoji="1" lang="en-US" altLang="ko-KR" dirty="0"/>
          </a:p>
          <a:p>
            <a:r>
              <a:rPr lang="ko-KR" altLang="en-US" dirty="0"/>
              <a:t>국내 제약</a:t>
            </a:r>
            <a:r>
              <a:rPr lang="en-US" altLang="ko-KR" dirty="0"/>
              <a:t>·</a:t>
            </a:r>
            <a:r>
              <a:rPr lang="ko-KR" altLang="en-US" dirty="0"/>
              <a:t>바이오업계는 최근 ‘빅데이터’를 활용한 제품 개발과 영업</a:t>
            </a:r>
            <a:r>
              <a:rPr lang="en-US" altLang="ko-KR" dirty="0"/>
              <a:t>·</a:t>
            </a:r>
            <a:r>
              <a:rPr lang="ko-KR" altLang="en-US" dirty="0"/>
              <a:t>마케팅을 실시하고 있기 때문에 이를 통해 고수익을 창출할 수 있을 거스오 기대됨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23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1158</TotalTime>
  <Words>679</Words>
  <Application>Microsoft Macintosh PowerPoint</Application>
  <PresentationFormat>와이드스크린</PresentationFormat>
  <Paragraphs>115</Paragraphs>
  <Slides>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나눔스퀘어라운드 Regular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박효은(경영학전공)</cp:lastModifiedBy>
  <cp:revision>172</cp:revision>
  <dcterms:created xsi:type="dcterms:W3CDTF">2015-01-21T11:35:38Z</dcterms:created>
  <dcterms:modified xsi:type="dcterms:W3CDTF">2020-02-22T08:26:09Z</dcterms:modified>
</cp:coreProperties>
</file>