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9" r:id="rId2"/>
    <p:sldId id="262" r:id="rId3"/>
    <p:sldId id="268" r:id="rId4"/>
    <p:sldId id="269" r:id="rId5"/>
    <p:sldId id="276" r:id="rId6"/>
    <p:sldId id="277" r:id="rId7"/>
    <p:sldId id="267" r:id="rId8"/>
    <p:sldId id="270" r:id="rId9"/>
    <p:sldId id="261" r:id="rId10"/>
    <p:sldId id="274" r:id="rId11"/>
    <p:sldId id="272" r:id="rId12"/>
    <p:sldId id="275" r:id="rId13"/>
    <p:sldId id="273" r:id="rId14"/>
    <p:sldId id="271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  <a:srgbClr val="D8F2DF"/>
    <a:srgbClr val="E2F0D9"/>
    <a:srgbClr val="1F5A5B"/>
    <a:srgbClr val="E2FEE9"/>
    <a:srgbClr val="08A030"/>
    <a:srgbClr val="3FD900"/>
    <a:srgbClr val="00D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58"/>
  </p:normalViewPr>
  <p:slideViewPr>
    <p:cSldViewPr snapToGrid="0" snapToObjects="1">
      <p:cViewPr varScale="1">
        <p:scale>
          <a:sx n="81" d="100"/>
          <a:sy n="81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cloud.com/product/aiService/ocr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loud.com/product/aiService/csr" TargetMode="External"/><Relationship Id="rId2" Type="http://schemas.openxmlformats.org/officeDocument/2006/relationships/hyperlink" Target="https://www.ncloud.com/product/aiService/cp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기획안</a:t>
            </a:r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1415462" y="-624134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492707" y="5690150"/>
            <a:ext cx="3345838" cy="331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팀원</a:t>
            </a:r>
            <a:r>
              <a:rPr lang="en-US" altLang="ko-KR" sz="1800" dirty="0">
                <a:solidFill>
                  <a:srgbClr val="00D53F"/>
                </a:solidFill>
              </a:rPr>
              <a:t>:</a:t>
            </a:r>
            <a:r>
              <a:rPr lang="ko-KR" altLang="en-US" sz="1800" dirty="0">
                <a:solidFill>
                  <a:srgbClr val="00D53F"/>
                </a:solidFill>
              </a:rPr>
              <a:t> 조민주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b="1" dirty="0" err="1">
                <a:solidFill>
                  <a:srgbClr val="00D53F"/>
                </a:solidFill>
              </a:rPr>
              <a:t>박신형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>
                <a:solidFill>
                  <a:srgbClr val="00D53F"/>
                </a:solidFill>
              </a:rPr>
              <a:t>김지현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>
                <a:solidFill>
                  <a:srgbClr val="00D53F"/>
                </a:solidFill>
              </a:rPr>
              <a:t>박효은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팀명</a:t>
            </a:r>
            <a:r>
              <a:rPr lang="en-US" altLang="ko-KR" sz="1800" dirty="0">
                <a:solidFill>
                  <a:srgbClr val="00D53F"/>
                </a:solidFill>
              </a:rPr>
              <a:t>: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r>
              <a:rPr lang="en-US" altLang="ko-KR" sz="1800" dirty="0">
                <a:solidFill>
                  <a:srgbClr val="00D53F"/>
                </a:solidFill>
              </a:rPr>
              <a:t>AIA</a:t>
            </a: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7" y="4783038"/>
            <a:ext cx="1701863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rgbClr val="00D53F"/>
                </a:solidFill>
              </a:rPr>
              <a:t>서비스명</a:t>
            </a:r>
            <a:r>
              <a:rPr lang="en-US" altLang="ko-KR" sz="1500" dirty="0">
                <a:solidFill>
                  <a:srgbClr val="00D53F"/>
                </a:solidFill>
              </a:rPr>
              <a:t>:</a:t>
            </a:r>
            <a:r>
              <a:rPr lang="ko-KR" altLang="en-US" sz="1500" dirty="0">
                <a:solidFill>
                  <a:srgbClr val="00D53F"/>
                </a:solidFill>
              </a:rPr>
              <a:t> </a:t>
            </a:r>
            <a:r>
              <a:rPr lang="en-US" altLang="ko-KR" sz="1500" dirty="0" err="1">
                <a:solidFill>
                  <a:srgbClr val="00D53F"/>
                </a:solidFill>
              </a:rPr>
              <a:t>AICare</a:t>
            </a:r>
            <a:endParaRPr lang="en-US" altLang="ko-KR" sz="1500" dirty="0">
              <a:solidFill>
                <a:srgbClr val="00D53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574276" y="2450507"/>
            <a:ext cx="9398525" cy="3072629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시각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1932971" y="3278936"/>
            <a:ext cx="98864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매칭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데이터 베이스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약학정보원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OCR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문서를 인식하고 사용자가 지정한 영역의 텍스트와 데이터를 정확하게 추출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ko-KR" altLang="en-US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※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  <a:hlinkClick r:id="rId2"/>
              </a:rPr>
              <a:t>https://www.ncloud.com/product/aiService/ocr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7CDAE93-788A-4294-A10C-0CFF0A8C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066" y="4231419"/>
            <a:ext cx="4623373" cy="21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2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0B65664-E3FE-4420-8F02-E335B1ED8BDC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25AC89A1-7EDB-4FC9-8C4E-CBF48BC1CC75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기술 </a:t>
            </a:r>
            <a:r>
              <a:rPr lang="en-US" altLang="ko-KR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- </a:t>
            </a:r>
            <a:r>
              <a:rPr lang="en-US" altLang="ko-KR" sz="240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API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7A6BD-ED55-433D-B541-E3AD7225F36F}"/>
              </a:ext>
            </a:extLst>
          </p:cNvPr>
          <p:cNvSpPr txBox="1"/>
          <p:nvPr/>
        </p:nvSpPr>
        <p:spPr>
          <a:xfrm>
            <a:off x="1287410" y="2303203"/>
            <a:ext cx="988649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약학정보원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: 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국내 시판중인 모든 종류의 의약품 정보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이미지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제품명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복욕방법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를 어플 내에서 정확하게 검색가능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2. 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클라우드 플랫폼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</a:t>
            </a: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▶ </a:t>
            </a:r>
            <a:r>
              <a:rPr lang="en-US" altLang="ko-KR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clova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speech recognition(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CSR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), </a:t>
            </a:r>
            <a:r>
              <a:rPr lang="en-US" altLang="ko-KR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Clova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Speech Synthesis(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CSS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), </a:t>
            </a:r>
            <a:r>
              <a:rPr lang="en-US" altLang="ko-KR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Clova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Premium Voice(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CPV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음성인식 기술을 통해 스마트폰 사용에 익숙하지 않은 어르신들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시각장애인 분들 또한 편리하게 기능을 사용할 수 있도록 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▶ Machine Learning : Object Detection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을 통해 약 이미지 검색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포장지가 없는 경우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endParaRPr lang="en-US" altLang="ko-KR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식품안전정보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</a:t>
            </a:r>
          </a:p>
          <a:p>
            <a:pPr marL="342900" indent="-342900">
              <a:buAutoNum type="arabicPeriod" startAt="3"/>
            </a:pPr>
            <a:endParaRPr lang="en-US" altLang="ko-KR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의약품성분약효정보서비스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API(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보거의료빅데이터개방시스템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의약품의 주성분코드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분류번호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명칭 등을 기준으로 주성분의 명칭과 코드를 조회하는 의약품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성분약효정보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조회서비스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342900" indent="-342900">
              <a:buAutoNum type="arabicPeriod" startAt="4"/>
            </a:pPr>
            <a:endParaRPr lang="ko-KR" altLang="en-US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5. 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약국정보서비스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병원약국찾기정보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약을 구입한 약국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전화번호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로 연결할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17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574276" y="2450507"/>
            <a:ext cx="9398525" cy="3072629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음성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2049436" y="2911291"/>
            <a:ext cx="98864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CPV(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기술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사람에 가까운 자연스럽고 깨끗한 합성음을 제공하고 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음성을 합성하는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</a:t>
            </a:r>
          </a:p>
          <a:p>
            <a:endParaRPr lang="en-US" altLang="ko-KR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※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  <a:hlinkClick r:id="rId2"/>
              </a:rPr>
              <a:t>https://www.ncloud.com/product/aiService/cpv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CSR(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기술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가장 뛰어난 한국어 음성 인식률을 가진 음성 인식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</a:t>
            </a:r>
          </a:p>
          <a:p>
            <a:endParaRPr lang="en-US" altLang="ko-KR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※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  <a:hlinkClick r:id="rId3"/>
              </a:rPr>
              <a:t>https://www.ncloud.com/product/aiService/csr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12" name="그림 11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D155B782-3C7B-49FC-8B8A-8EBB00CAB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32" y="2718666"/>
            <a:ext cx="1302607" cy="26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데이터과학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1335003" y="2571050"/>
            <a:ext cx="9886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위의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머신러닝을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통해 추측되었던 약의 특징들과 여러 기관의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정보를 가지고 데이터 분석하여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이 약과 가장 알맞은 약을 찾아 해당하는 약에 대한 정보를 제공해줍니다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개인의 체질과 과거 또는 현재 복용했던 약에 대한 데이터를 기반으로 이 약에 대한 복용방법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주의 사항을 알려줍니다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또한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기존에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데이터베이스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에 저장된 개인 기록들과 새로 입력된 데이터를 데이터 분석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데이터 마이닝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을 통해 개인의 행동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식습관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건강 상태 등을 알고 개인의 핵심적인 정보를 다시 데이터베이스에 저장합니다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데이터 베이스에 있는 내용을 바탕으로 관련 약이나 건강식품을 추천해줍니다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64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8256835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2133E2-1C37-4933-8FE0-6E91AD37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76" y="1236944"/>
            <a:ext cx="7916683" cy="4619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35FEDF-18C5-4E51-9C34-54B5BE1BD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593" y1="71329" x2="42593" y2="71329"/>
                        <a14:foregroundMark x1="28704" y1="30070" x2="28704" y2="30070"/>
                        <a14:foregroundMark x1="66667" y1="11888" x2="66667" y2="11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6988" y="601536"/>
            <a:ext cx="389882" cy="5162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570797-9F73-453C-B07C-5D3B5DE39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593" y1="71329" x2="42593" y2="71329"/>
                        <a14:foregroundMark x1="28704" y1="30070" x2="28704" y2="30070"/>
                        <a14:foregroundMark x1="66667" y1="11888" x2="66667" y2="11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9614" y="601536"/>
            <a:ext cx="389882" cy="516233"/>
          </a:xfrm>
          <a:prstGeom prst="rect">
            <a:avLst/>
          </a:prstGeom>
        </p:spPr>
      </p:pic>
      <p:pic>
        <p:nvPicPr>
          <p:cNvPr id="4" name="그래픽 3" descr="집">
            <a:extLst>
              <a:ext uri="{FF2B5EF4-FFF2-40B4-BE49-F238E27FC236}">
                <a16:creationId xmlns:a16="http://schemas.microsoft.com/office/drawing/2014/main" id="{D4525A5B-A5D0-4CA0-9418-6BEE604A9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7625" y="760302"/>
            <a:ext cx="329186" cy="329186"/>
          </a:xfrm>
          <a:prstGeom prst="rect">
            <a:avLst/>
          </a:prstGeom>
        </p:spPr>
      </p:pic>
      <p:sp>
        <p:nvSpPr>
          <p:cNvPr id="11" name="부제 2">
            <a:extLst>
              <a:ext uri="{FF2B5EF4-FFF2-40B4-BE49-F238E27FC236}">
                <a16:creationId xmlns:a16="http://schemas.microsoft.com/office/drawing/2014/main" id="{13A7309B-6607-4C21-89E8-2DA3605DA838}"/>
              </a:ext>
            </a:extLst>
          </p:cNvPr>
          <p:cNvSpPr txBox="1">
            <a:spLocks/>
          </p:cNvSpPr>
          <p:nvPr/>
        </p:nvSpPr>
        <p:spPr>
          <a:xfrm>
            <a:off x="319292" y="6248815"/>
            <a:ext cx="11432685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 err="1">
                <a:solidFill>
                  <a:srgbClr val="08A030"/>
                </a:solidFill>
              </a:rPr>
              <a:t>해커톤에서</a:t>
            </a:r>
            <a:r>
              <a:rPr lang="ko-KR" altLang="en-US" sz="1500" dirty="0">
                <a:solidFill>
                  <a:srgbClr val="08A030"/>
                </a:solidFill>
              </a:rPr>
              <a:t> 구현하고자 하는 앱의 예상 이미지 </a:t>
            </a:r>
            <a:endParaRPr lang="en-US" altLang="ko-KR" sz="1500" dirty="0">
              <a:solidFill>
                <a:srgbClr val="08A03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1CDB84-BD61-41CE-962F-EC2AFB1BC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3" r="34818"/>
          <a:stretch/>
        </p:blipFill>
        <p:spPr>
          <a:xfrm>
            <a:off x="8542335" y="1236944"/>
            <a:ext cx="2538807" cy="4619134"/>
          </a:xfrm>
          <a:prstGeom prst="rect">
            <a:avLst/>
          </a:prstGeom>
        </p:spPr>
      </p:pic>
      <p:pic>
        <p:nvPicPr>
          <p:cNvPr id="13" name="그림 12" descr="분홍색, 서있는이(가) 표시된 사진&#10;&#10;자동 생성된 설명">
            <a:extLst>
              <a:ext uri="{FF2B5EF4-FFF2-40B4-BE49-F238E27FC236}">
                <a16:creationId xmlns:a16="http://schemas.microsoft.com/office/drawing/2014/main" id="{91DB02DE-AA4A-405C-9154-A6646B236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2335" y="1623324"/>
            <a:ext cx="2538807" cy="25388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64F7BE-2C7F-4364-AFA9-D19F661AA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0512" y="4162131"/>
            <a:ext cx="2462452" cy="23803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861706-33E8-4CFE-BA18-3D4FB5D3140C}"/>
              </a:ext>
            </a:extLst>
          </p:cNvPr>
          <p:cNvSpPr txBox="1"/>
          <p:nvPr/>
        </p:nvSpPr>
        <p:spPr>
          <a:xfrm>
            <a:off x="9782151" y="5675246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08A03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&lt;-</a:t>
            </a:r>
            <a:r>
              <a:rPr lang="ko-KR" altLang="en-US" dirty="0">
                <a:solidFill>
                  <a:srgbClr val="08A03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네이버 의약품검색</a:t>
            </a:r>
            <a:endParaRPr lang="en-US" altLang="ko-KR" dirty="0">
              <a:solidFill>
                <a:srgbClr val="08A03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r"/>
            <a:r>
              <a:rPr lang="ko-KR" altLang="en-US" dirty="0">
                <a:solidFill>
                  <a:srgbClr val="08A03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이용할 예정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3176E60-9452-45C9-9B2A-5611C0AF6D1C}"/>
              </a:ext>
            </a:extLst>
          </p:cNvPr>
          <p:cNvSpPr/>
          <p:nvPr/>
        </p:nvSpPr>
        <p:spPr>
          <a:xfrm rot="19878572">
            <a:off x="9360806" y="3024590"/>
            <a:ext cx="518982" cy="347898"/>
          </a:xfrm>
          <a:prstGeom prst="roundRect">
            <a:avLst>
              <a:gd name="adj" fmla="val 4523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8BAF8E-4F32-4D37-9FDE-DA7A42650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593" y1="71329" x2="42593" y2="71329"/>
                        <a14:foregroundMark x1="28704" y1="30070" x2="28704" y2="30070"/>
                        <a14:foregroundMark x1="66667" y1="11888" x2="66667" y2="11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94878" y="600624"/>
            <a:ext cx="389882" cy="5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0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6ABBEF-7D96-4437-AF35-035F6AA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7" y="1133249"/>
            <a:ext cx="8455355" cy="4826524"/>
          </a:xfrm>
          <a:prstGeom prst="rect">
            <a:avLst/>
          </a:prstGeom>
        </p:spPr>
      </p:pic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F59081E4-5518-4411-AEC3-BB0859F0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406" y="655466"/>
            <a:ext cx="362750" cy="381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34DBAA-60E6-4A32-959D-5C22AAB8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442" y="737651"/>
            <a:ext cx="227635" cy="232929"/>
          </a:xfrm>
          <a:prstGeom prst="rect">
            <a:avLst/>
          </a:prstGeom>
        </p:spPr>
      </p:pic>
      <p:pic>
        <p:nvPicPr>
          <p:cNvPr id="11" name="그림 10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9A25806D-1B7B-478B-A191-44DDE13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742" y="719426"/>
            <a:ext cx="249852" cy="2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1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262453-F1F7-4C92-BEEE-51FF5AA5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77" y="1213701"/>
            <a:ext cx="7876618" cy="4430598"/>
          </a:xfrm>
          <a:prstGeom prst="rect">
            <a:avLst/>
          </a:prstGeom>
        </p:spPr>
      </p:pic>
      <p:pic>
        <p:nvPicPr>
          <p:cNvPr id="6" name="그림 5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60CEA89B-380A-498E-AFDE-F0B65D6D2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076" y="843092"/>
            <a:ext cx="249852" cy="253097"/>
          </a:xfrm>
          <a:prstGeom prst="rect">
            <a:avLst/>
          </a:prstGeom>
        </p:spPr>
      </p:pic>
      <p:pic>
        <p:nvPicPr>
          <p:cNvPr id="7" name="그림 6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C508E96B-ABA6-4969-BFE1-510A1DC4D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15" y="843092"/>
            <a:ext cx="249852" cy="253097"/>
          </a:xfrm>
          <a:prstGeom prst="rect">
            <a:avLst/>
          </a:prstGeom>
        </p:spPr>
      </p:pic>
      <p:pic>
        <p:nvPicPr>
          <p:cNvPr id="9" name="그림 8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39800FAD-3768-4F5D-B58F-A9A14AEDF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54" y="843092"/>
            <a:ext cx="249852" cy="2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3E4D88-B10E-4062-9137-D8F41DDF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13" y="1461276"/>
            <a:ext cx="7709031" cy="4336330"/>
          </a:xfrm>
          <a:prstGeom prst="rect">
            <a:avLst/>
          </a:prstGeom>
        </p:spPr>
      </p:pic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5152AD4D-C52F-484B-B6D8-C3B71B7C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0968" y="932902"/>
            <a:ext cx="332478" cy="332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B8DBFE-10E1-4AF4-9168-46ABC20741A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99429" y="932902"/>
            <a:ext cx="459136" cy="332478"/>
          </a:xfrm>
          <a:prstGeom prst="rect">
            <a:avLst/>
          </a:prstGeom>
        </p:spPr>
      </p:pic>
      <p:pic>
        <p:nvPicPr>
          <p:cNvPr id="11" name="그림 10" descr="건물이(가) 표시된 사진&#10;&#10;자동 생성된 설명">
            <a:extLst>
              <a:ext uri="{FF2B5EF4-FFF2-40B4-BE49-F238E27FC236}">
                <a16:creationId xmlns:a16="http://schemas.microsoft.com/office/drawing/2014/main" id="{8BCBC689-DF38-472E-AAA6-E6E012B40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708" y="987578"/>
            <a:ext cx="237458" cy="2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AFDE20-890E-44B4-8D43-36AFDB25B282}"/>
              </a:ext>
            </a:extLst>
          </p:cNvPr>
          <p:cNvGrpSpPr/>
          <p:nvPr/>
        </p:nvGrpSpPr>
        <p:grpSpPr>
          <a:xfrm>
            <a:off x="864140" y="1916671"/>
            <a:ext cx="10593236" cy="3259680"/>
            <a:chOff x="864140" y="757843"/>
            <a:chExt cx="10593236" cy="325968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DE1ECE9-92F4-44B3-84A9-D991C945AC17}"/>
                </a:ext>
              </a:extLst>
            </p:cNvPr>
            <p:cNvSpPr/>
            <p:nvPr/>
          </p:nvSpPr>
          <p:spPr>
            <a:xfrm>
              <a:off x="864140" y="757843"/>
              <a:ext cx="10593236" cy="3259680"/>
            </a:xfrm>
            <a:prstGeom prst="roundRect">
              <a:avLst>
                <a:gd name="adj" fmla="val 24960"/>
              </a:avLst>
            </a:prstGeom>
            <a:solidFill>
              <a:srgbClr val="E2F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0EA4E38-1658-4474-8070-01C0BF0F8BC0}"/>
                </a:ext>
              </a:extLst>
            </p:cNvPr>
            <p:cNvSpPr/>
            <p:nvPr/>
          </p:nvSpPr>
          <p:spPr>
            <a:xfrm>
              <a:off x="2941990" y="975120"/>
              <a:ext cx="1790265" cy="533177"/>
            </a:xfrm>
            <a:prstGeom prst="roundRect">
              <a:avLst>
                <a:gd name="adj" fmla="val 2496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C3D8D5-F690-44EA-BB92-078792F5000E}"/>
                </a:ext>
              </a:extLst>
            </p:cNvPr>
            <p:cNvSpPr txBox="1"/>
            <p:nvPr/>
          </p:nvSpPr>
          <p:spPr>
            <a:xfrm>
              <a:off x="1078218" y="1018994"/>
              <a:ext cx="10165079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[</a:t>
              </a:r>
              <a:r>
                <a:rPr lang="ko-KR" altLang="en-US" sz="2400" dirty="0" err="1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한줄</a:t>
              </a:r>
              <a:r>
                <a:rPr lang="ko-KR" altLang="en-US" sz="24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요약</a:t>
              </a:r>
              <a:r>
                <a:rPr lang="en-US" altLang="ko-KR" sz="24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]</a:t>
              </a:r>
              <a:r>
                <a:rPr lang="ko-KR" altLang="en-US" sz="24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  [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개인 맞춤형 의료관리 앱 개발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]</a:t>
              </a:r>
            </a:p>
            <a:p>
              <a:endPara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평균 기대수명 증가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에 따른 국민들의 건강관리 관심도가 증가하고 있을 뿐만 아니라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, 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약물 오남용 사고가 증가하고 있습니다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. </a:t>
              </a:r>
              <a:r>
                <a:rPr lang="ko-KR" altLang="en-US" dirty="0">
                  <a:solidFill>
                    <a:schemeClr val="accent4">
                      <a:lumMod val="75000"/>
                    </a:schemeClr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약물사고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는 </a:t>
              </a:r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생명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과 직결될 수 있는 부분이기 때문에 처방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, </a:t>
              </a:r>
              <a:r>
                <a:rPr lang="ko-KR" altLang="en-US" dirty="0" err="1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조제시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 주의가 필요하고 환자 또한 약 복용법을 반드시 지켜야 합니다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.</a:t>
              </a:r>
            </a:p>
            <a:p>
              <a:b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</a:b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저희 팀은 이러한 문제를 해결하기 위한 개인 맞춤형 의료기록과 복약관리를 할 수 있는 앱을 개발하고자 </a:t>
              </a:r>
              <a:r>
                <a:rPr lang="en-US" altLang="ko-KR" b="1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AI Burning Day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에 참가하게 되었습니다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. 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주요 타겟층은 약국 접근성이 낮은 곳에 거주하시는 분들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, 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거동이 불편하신 노인분들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, 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약물 오남용 비율이 가장 높은 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2-30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대입니다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.</a:t>
              </a:r>
              <a:b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</a:br>
              <a:endPara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6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DE1ECE9-92F4-44B3-84A9-D991C945AC17}"/>
              </a:ext>
            </a:extLst>
          </p:cNvPr>
          <p:cNvSpPr/>
          <p:nvPr/>
        </p:nvSpPr>
        <p:spPr>
          <a:xfrm>
            <a:off x="794697" y="2028985"/>
            <a:ext cx="10593236" cy="4107864"/>
          </a:xfrm>
          <a:prstGeom prst="roundRect">
            <a:avLst>
              <a:gd name="adj" fmla="val 24960"/>
            </a:avLst>
          </a:prstGeom>
          <a:solidFill>
            <a:srgbClr val="E2F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EA4E38-1658-4474-8070-01C0BF0F8BC0}"/>
              </a:ext>
            </a:extLst>
          </p:cNvPr>
          <p:cNvSpPr/>
          <p:nvPr/>
        </p:nvSpPr>
        <p:spPr>
          <a:xfrm>
            <a:off x="4841074" y="1065981"/>
            <a:ext cx="2939203" cy="806363"/>
          </a:xfrm>
          <a:prstGeom prst="roundRect">
            <a:avLst>
              <a:gd name="adj" fmla="val 39076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앱 주요 기능</a:t>
            </a: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1EFFBE0E-025B-466F-B1F4-9268E105DBE6}"/>
              </a:ext>
            </a:extLst>
          </p:cNvPr>
          <p:cNvSpPr/>
          <p:nvPr/>
        </p:nvSpPr>
        <p:spPr>
          <a:xfrm>
            <a:off x="1078218" y="2894030"/>
            <a:ext cx="1683836" cy="367645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4C6E99E9-CBEC-43C2-AEDC-137FD67A66D7}"/>
              </a:ext>
            </a:extLst>
          </p:cNvPr>
          <p:cNvSpPr/>
          <p:nvPr/>
        </p:nvSpPr>
        <p:spPr>
          <a:xfrm>
            <a:off x="1100271" y="3988418"/>
            <a:ext cx="2246244" cy="367645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994C09D-4957-497A-8C2A-04534A426874}"/>
              </a:ext>
            </a:extLst>
          </p:cNvPr>
          <p:cNvSpPr/>
          <p:nvPr/>
        </p:nvSpPr>
        <p:spPr>
          <a:xfrm>
            <a:off x="1100271" y="5073379"/>
            <a:ext cx="4923457" cy="367645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D8D5-F690-44EA-BB92-078792F5000E}"/>
              </a:ext>
            </a:extLst>
          </p:cNvPr>
          <p:cNvSpPr txBox="1"/>
          <p:nvPr/>
        </p:nvSpPr>
        <p:spPr>
          <a:xfrm>
            <a:off x="1078218" y="2366272"/>
            <a:ext cx="10165079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&gt;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처음 사용자는 개인의 간략한 신체적 정보를 </a:t>
            </a:r>
            <a:r>
              <a:rPr lang="ko-KR" altLang="en-US" b="1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입력받습니다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약 이미지 검색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기술 이용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 </a:t>
            </a:r>
          </a:p>
          <a:p>
            <a:pPr fontAlgn="base"/>
            <a:endParaRPr lang="en-US" altLang="ko-KR" sz="7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약 검색과 관련하여 약 이미지 검색을 할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한 알만의 이미지로도 약을 매칭시켜 줄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ko-KR" altLang="en-US" sz="105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달력</a:t>
            </a:r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+</a:t>
            </a:r>
            <a:r>
              <a:rPr lang="ko-KR" altLang="en-US" dirty="0" err="1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약복용알림기능</a:t>
            </a:r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 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캘린더 등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사용 가능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pPr fontAlgn="base"/>
            <a:endParaRPr lang="en-US" altLang="ko-KR" sz="8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처방전을 사진으로 찍으면 달력으로 데이터를 저장해주고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해당 약에 맞추어 자동으로 복용 알림 설정이 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 </a:t>
            </a:r>
          </a:p>
          <a:p>
            <a:endParaRPr lang="ko-KR" altLang="en-US" sz="9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DUR(API </a:t>
            </a:r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사용 가능</a:t>
            </a:r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)+</a:t>
            </a:r>
            <a:r>
              <a:rPr lang="ko-KR" altLang="en-US" dirty="0" err="1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일반약</a:t>
            </a:r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 데이터</a:t>
            </a:r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약학정보원</a:t>
            </a:r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pPr fontAlgn="base"/>
            <a:endParaRPr lang="en-US" altLang="ko-KR" sz="700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저장 되어있는 처방전 혹은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일반약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사진 데이터를 이용하여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DUR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정보를 알려줍니다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78942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DE1ECE9-92F4-44B3-84A9-D991C945AC17}"/>
              </a:ext>
            </a:extLst>
          </p:cNvPr>
          <p:cNvSpPr/>
          <p:nvPr/>
        </p:nvSpPr>
        <p:spPr>
          <a:xfrm>
            <a:off x="794697" y="2028985"/>
            <a:ext cx="10593236" cy="4107864"/>
          </a:xfrm>
          <a:prstGeom prst="roundRect">
            <a:avLst>
              <a:gd name="adj" fmla="val 24960"/>
            </a:avLst>
          </a:prstGeom>
          <a:solidFill>
            <a:srgbClr val="E2F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EA4E38-1658-4474-8070-01C0BF0F8BC0}"/>
              </a:ext>
            </a:extLst>
          </p:cNvPr>
          <p:cNvSpPr/>
          <p:nvPr/>
        </p:nvSpPr>
        <p:spPr>
          <a:xfrm>
            <a:off x="4841074" y="1065981"/>
            <a:ext cx="2939203" cy="806363"/>
          </a:xfrm>
          <a:prstGeom prst="roundRect">
            <a:avLst>
              <a:gd name="adj" fmla="val 39076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앱 주요 기능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994C09D-4957-497A-8C2A-04534A426874}"/>
              </a:ext>
            </a:extLst>
          </p:cNvPr>
          <p:cNvSpPr/>
          <p:nvPr/>
        </p:nvSpPr>
        <p:spPr>
          <a:xfrm>
            <a:off x="1981181" y="3034870"/>
            <a:ext cx="1745484" cy="339364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809CD496-8D32-41D6-B2A5-53B0ED53141F}"/>
              </a:ext>
            </a:extLst>
          </p:cNvPr>
          <p:cNvSpPr/>
          <p:nvPr/>
        </p:nvSpPr>
        <p:spPr>
          <a:xfrm>
            <a:off x="1971754" y="4120625"/>
            <a:ext cx="1157945" cy="339364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D8D5-F690-44EA-BB92-078792F5000E}"/>
              </a:ext>
            </a:extLst>
          </p:cNvPr>
          <p:cNvSpPr txBox="1"/>
          <p:nvPr/>
        </p:nvSpPr>
        <p:spPr>
          <a:xfrm>
            <a:off x="1971754" y="3034870"/>
            <a:ext cx="101650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음성인식 서비스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기술 이용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 </a:t>
            </a: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음성인식 버튼을 통하여 앱 기능을 이용할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다음 병원 예약이나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    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복용알림을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알려주고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약을 검색해줍니다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약국 검색</a:t>
            </a: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근처 약국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심야 약국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일요일 운영 약국 검색을 할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지도 제공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앱광고로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맞춤형 건강기능식품이나 건강관련 제품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병원 등을 추천받을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30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F942613A-82FB-4959-8A0A-0AD295EF8240}"/>
              </a:ext>
            </a:extLst>
          </p:cNvPr>
          <p:cNvSpPr/>
          <p:nvPr/>
        </p:nvSpPr>
        <p:spPr>
          <a:xfrm>
            <a:off x="1519314" y="3717541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4E655D9A-9EB9-45C0-A36C-EFC49B5D334D}"/>
              </a:ext>
            </a:extLst>
          </p:cNvPr>
          <p:cNvSpPr/>
          <p:nvPr/>
        </p:nvSpPr>
        <p:spPr>
          <a:xfrm>
            <a:off x="1519314" y="4786657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519314" y="2636403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14999" y="1147629"/>
            <a:ext cx="2769882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약국 찾기 기능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1655515" y="2863281"/>
            <a:ext cx="8575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약국정보서비스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병원약국찾기정보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이용가능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휴일지킴이 약국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(pharm 114)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사이트에서 심야 약국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명절 운영 약국 정보 제공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검색 결과 다운로드 누르면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html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파일 다운 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1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F942613A-82FB-4959-8A0A-0AD295EF8240}"/>
              </a:ext>
            </a:extLst>
          </p:cNvPr>
          <p:cNvSpPr/>
          <p:nvPr/>
        </p:nvSpPr>
        <p:spPr>
          <a:xfrm>
            <a:off x="1519314" y="3717541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4E655D9A-9EB9-45C0-A36C-EFC49B5D334D}"/>
              </a:ext>
            </a:extLst>
          </p:cNvPr>
          <p:cNvSpPr/>
          <p:nvPr/>
        </p:nvSpPr>
        <p:spPr>
          <a:xfrm>
            <a:off x="1519314" y="4786657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519314" y="2636403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14999" y="1147629"/>
            <a:ext cx="2769882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약국 찾기 기능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1655515" y="2863281"/>
            <a:ext cx="8575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약국정보서비스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병원약국찾기정보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이용가능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휴일지킴이 약국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(pharm 114)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사이트에서 심야 약국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명절 운영 약국 정보 제공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검색 결과 다운로드 누르면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html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파일 다운 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B9F9A23-E5F4-4B3C-B359-68587D42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33097"/>
            <a:ext cx="6520267" cy="4157629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AFC0FC22-04BE-41BD-84C8-21D48B79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57" y="2863281"/>
            <a:ext cx="5583474" cy="27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F3BD678-BB15-4FFE-89F7-05F852B48502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D8D5-F690-44EA-BB92-078792F5000E}"/>
              </a:ext>
            </a:extLst>
          </p:cNvPr>
          <p:cNvSpPr txBox="1"/>
          <p:nvPr/>
        </p:nvSpPr>
        <p:spPr>
          <a:xfrm>
            <a:off x="1674986" y="2718702"/>
            <a:ext cx="10165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원격 약 복용 지도 가능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 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노인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(⓵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거동이 불편하심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⓶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기억력이 평균적으로 낮으심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올바른 복용 방법을 상기시킴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2. </a:t>
            </a:r>
            <a:r>
              <a:rPr lang="ko-KR" altLang="en-US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사회적 약물 사고 예방 가능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약물 오남용의 비율을 줄일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3. </a:t>
            </a:r>
            <a:r>
              <a:rPr lang="ko-KR" altLang="en-US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환경적</a:t>
            </a:r>
            <a:r>
              <a:rPr lang="en-US" altLang="ko-KR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, </a:t>
            </a:r>
            <a:r>
              <a:rPr lang="ko-KR" altLang="en-US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경제적 비용 절감 효과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봉투 절감 </a:t>
            </a: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⇒ 국민들이 보다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안전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하게 약을 복용하고 좀 건강하게 지낼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⇒ 사회적으로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의료 사고 예방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효과 또한 얻을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3C958499-79CD-43E7-A2B1-0DE67D15130F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26390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6BCF8C31-94D6-4DC5-ACA0-9D7559FD3ABB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D8D5-F690-44EA-BB92-078792F5000E}"/>
              </a:ext>
            </a:extLst>
          </p:cNvPr>
          <p:cNvSpPr txBox="1"/>
          <p:nvPr/>
        </p:nvSpPr>
        <p:spPr>
          <a:xfrm>
            <a:off x="2018986" y="3016205"/>
            <a:ext cx="8154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[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데이터 판매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]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어플 사용자가 많아져서 데이터가 쌓이면 </a:t>
            </a:r>
            <a:r>
              <a:rPr lang="ko-KR" altLang="en-US" u="sng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비식별화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된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데이터들을 제약회사나 의료기관에 판매 가능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개인정보 활용 동의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받은 데이터 한정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[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광고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] :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제약회사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의 약이나 건강기능식품 등을 홍보</a:t>
            </a: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3C958499-79CD-43E7-A2B1-0DE67D15130F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수익</a:t>
            </a:r>
          </a:p>
        </p:txBody>
      </p:sp>
    </p:spTree>
    <p:extLst>
      <p:ext uri="{BB962C8B-B14F-4D97-AF65-F5344CB8AC3E}">
        <p14:creationId xmlns:p14="http://schemas.microsoft.com/office/powerpoint/2010/main" val="215855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4" name="부제 2"/>
          <p:cNvSpPr txBox="1">
            <a:spLocks/>
          </p:cNvSpPr>
          <p:nvPr/>
        </p:nvSpPr>
        <p:spPr>
          <a:xfrm>
            <a:off x="386782" y="563813"/>
            <a:ext cx="11432685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  <a:r>
              <a:rPr lang="ko-KR" altLang="en-US" sz="1500" dirty="0">
                <a:solidFill>
                  <a:srgbClr val="08A030"/>
                </a:solidFill>
              </a:rPr>
              <a:t> </a:t>
            </a:r>
            <a:endParaRPr lang="en-US" altLang="ko-KR" sz="1500" dirty="0">
              <a:solidFill>
                <a:srgbClr val="08A030"/>
              </a:solidFill>
            </a:endParaRP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15613CAF-FFE5-4FCE-983A-A645281D3785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F8F0AF54-A70E-4428-82A2-D64283F59A95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기술 </a:t>
            </a:r>
            <a:r>
              <a:rPr lang="en-US" altLang="ko-KR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- </a:t>
            </a:r>
            <a:r>
              <a:rPr lang="ko-KR" altLang="en-US" sz="2400" dirty="0" err="1">
                <a:latin typeface="THE정고딕140" panose="02020603020101020101" pitchFamily="18" charset="-127"/>
                <a:ea typeface="THE정고딕140" panose="02020603020101020101" pitchFamily="18" charset="-127"/>
              </a:rPr>
              <a:t>머신러닝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21E6D-FC16-4E83-B0F9-6C6F6553FE3D}"/>
              </a:ext>
            </a:extLst>
          </p:cNvPr>
          <p:cNvSpPr txBox="1"/>
          <p:nvPr/>
        </p:nvSpPr>
        <p:spPr>
          <a:xfrm>
            <a:off x="1335003" y="2685277"/>
            <a:ext cx="9886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카메라로 찍은 약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처방전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봉투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통 등의 사진을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머신러닝과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딥러닝을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이용하여 글자 인식을 한 후 약을 매칭합니다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 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제대로 인식되지 않는 사진들은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CNN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알고리즘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을 적용한 후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AE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알고리즘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을 활용하여 사진들의 대표 특징을 파악하여 이 사진이 무엇인지 인식하고 약을 매칭합니다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 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또한 약을 매칭할 뿐만 아니라 처방전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봉투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약통에 적힌 약의 특징도 파악합니다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94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6291</TotalTime>
  <Words>971</Words>
  <Application>Microsoft Office PowerPoint</Application>
  <PresentationFormat>와이드스크린</PresentationFormat>
  <Paragraphs>138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NanumSquare</vt:lpstr>
      <vt:lpstr>NanumSquare ExtraBold</vt:lpstr>
      <vt:lpstr>THE외계인설명서</vt:lpstr>
      <vt:lpstr>THE정고딕110</vt:lpstr>
      <vt:lpstr>THE정고딕140</vt:lpstr>
      <vt:lpstr>THE정고딕170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조민주</cp:lastModifiedBy>
  <cp:revision>44</cp:revision>
  <dcterms:created xsi:type="dcterms:W3CDTF">2020-01-13T08:32:16Z</dcterms:created>
  <dcterms:modified xsi:type="dcterms:W3CDTF">2020-01-30T08:04:11Z</dcterms:modified>
</cp:coreProperties>
</file>