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5E5E5E"/>
    <a:srgbClr val="345E99"/>
    <a:srgbClr val="F6F6F4"/>
    <a:srgbClr val="F8F7F6"/>
    <a:srgbClr val="FFFFFF"/>
    <a:srgbClr val="666666"/>
    <a:srgbClr val="4D4D4D"/>
    <a:srgbClr val="2A2A2A"/>
    <a:srgbClr val="DA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D94CE-23CA-4613-8F8A-72306FDF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71B22-EACE-41A0-BE78-524039B8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E6866-A3B2-4712-82C0-DA32F0F0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5DFFD-B64F-42CC-98FA-05D5CCC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C3303-F722-4EAD-B3D4-815ECE66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17DE-DAA2-4CB7-8C36-C0A2CD2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82542-4C98-45BF-A74B-5C5B8D8C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190A9-6476-4BA6-883A-93A28F03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48B98-6609-4F63-8BBD-95BDC35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FA51-45B5-4D2D-8AF1-903C1A8C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4E015-B032-42AE-842F-1DE4018E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01899-96F9-4876-A50E-4ECD23C8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5A0A5-CBF8-4354-83B2-19BBA0CF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04005-E740-4981-827E-2FD9FAF4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55F2F-20F7-4BE8-A113-0677A61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3ECD-A9EE-43D6-A747-E7F0334D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78822-4D1B-4545-9930-57B83ED0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D2C4-C25A-4E8F-8EE6-8CC12F20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40E83-439D-42B5-8690-BA309CB8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7929D-70F7-4A73-B106-A70F4EE3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10657-B926-46B4-ABCF-7BA48988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EC20B-D343-485F-B35C-2EEB8851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F6477-65AA-444C-9486-1E08CC7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4CCD7-8B42-4540-B371-44BA6AFA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F0AB5-C8D2-4917-A828-074A9865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0962-CB0B-4F17-BC58-93FAC353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ED89E-78F0-44BC-AAD2-1080A5C4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94CAD-5461-49C9-98FA-9DDA7064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4E99F-B653-4FE0-9E99-683A12F6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25090-9FBB-485B-A027-25B92E5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9E3EC-B4BB-46A6-933A-A07FEABD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8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8A5CF-5CCF-47FC-BE03-2809A5AB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3B534-B9EC-44DC-A916-2A3531C6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25D97-386E-41E3-AC22-140AE733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6E757-F1D7-4E7D-BD19-EE1CBF70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7B245-62BF-42A4-9608-11BA2335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DC7D2F-52ED-492F-A0CD-8464A364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94C0C-EF14-4C95-A4CC-C4CE7CDF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42E54-D7F0-4392-871A-3A785E9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F70FE-D8C8-4C9B-AEDB-24B4F54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BFBDCC-E9AE-4978-8555-3431DEBA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167F6-CAFB-43F8-BA50-732B796E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89C58-0BD7-49FB-B215-040E387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2E0E15-782D-402A-82B7-DA02B73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3501C6-0660-499B-9917-1D347A1C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E7DC7C-C278-4F27-B535-41757A5B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94BF0-B0B9-491C-B5BE-8B636D8D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A698-12BF-459B-86E0-0955A17F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98B58-F50D-48F6-8441-06ECFFE2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96F32-1C15-4864-958B-BAAD0F9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AF642-D43D-4CB7-B808-BE969CE2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80B5F-E111-4AA8-B4E9-A7DC07C4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CD01-1338-47ED-BAB7-B5ED4942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DF2731-1810-4D8E-9636-8C80076D4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5419A-8D49-4AEE-A308-6B62C2EC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03FC8-9491-46E8-AEC1-385CE359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6C09C-FF1B-4F6C-8F38-BD1B2D10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2A3EC-8560-4F5C-837C-55AB466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D9F99-866F-46F6-A0F1-F34A328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8144A-1F30-49B0-AAA3-BFE7EE66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F5920-FFF4-4C22-949A-86A8F43F6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AD82-C21C-4DCD-8D5A-15BC4D17689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BC911-4B41-475A-9982-75F8744F1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60A98-F48B-4168-BE11-E058FC63E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8B3A-2FA4-452C-B7CD-6AE33F127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5D2021-94AE-490A-9C91-012C9A0A694A}"/>
              </a:ext>
            </a:extLst>
          </p:cNvPr>
          <p:cNvGrpSpPr/>
          <p:nvPr/>
        </p:nvGrpSpPr>
        <p:grpSpPr>
          <a:xfrm>
            <a:off x="2475" y="0"/>
            <a:ext cx="3736852" cy="6827206"/>
            <a:chOff x="3747025" y="68894"/>
            <a:chExt cx="3736852" cy="678910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52AB8B8-006F-42A1-8D1A-160B64A292CC}"/>
                </a:ext>
              </a:extLst>
            </p:cNvPr>
            <p:cNvGrpSpPr/>
            <p:nvPr/>
          </p:nvGrpSpPr>
          <p:grpSpPr>
            <a:xfrm>
              <a:off x="3747025" y="68894"/>
              <a:ext cx="3736852" cy="6789106"/>
              <a:chOff x="835148" y="-293886"/>
              <a:chExt cx="4394447" cy="731381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C92AEE-A743-49F2-A2F0-625D1E8DEFDA}"/>
                  </a:ext>
                </a:extLst>
              </p:cNvPr>
              <p:cNvSpPr/>
              <p:nvPr/>
            </p:nvSpPr>
            <p:spPr>
              <a:xfrm>
                <a:off x="835148" y="-293886"/>
                <a:ext cx="4394447" cy="6506730"/>
              </a:xfrm>
              <a:prstGeom prst="rect">
                <a:avLst/>
              </a:prstGeom>
              <a:solidFill>
                <a:srgbClr val="345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6F4581C-7762-4216-AA83-634A781DC1FB}"/>
                  </a:ext>
                </a:extLst>
              </p:cNvPr>
              <p:cNvSpPr/>
              <p:nvPr/>
            </p:nvSpPr>
            <p:spPr>
              <a:xfrm>
                <a:off x="835148" y="351269"/>
                <a:ext cx="4394447" cy="6668656"/>
              </a:xfrm>
              <a:prstGeom prst="rect">
                <a:avLst/>
              </a:prstGeom>
              <a:solidFill>
                <a:srgbClr val="F6F6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1D167E-AF18-4F37-8ECF-C69A61591B5E}"/>
                  </a:ext>
                </a:extLst>
              </p:cNvPr>
              <p:cNvSpPr/>
              <p:nvPr/>
            </p:nvSpPr>
            <p:spPr>
              <a:xfrm>
                <a:off x="3574421" y="513194"/>
                <a:ext cx="1492879" cy="151447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7C920AE-D11F-40F8-8692-B23C6562576B}"/>
                  </a:ext>
                </a:extLst>
              </p:cNvPr>
              <p:cNvSpPr/>
              <p:nvPr/>
            </p:nvSpPr>
            <p:spPr>
              <a:xfrm>
                <a:off x="3574421" y="2170543"/>
                <a:ext cx="1483354" cy="129724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8454F8-E576-4BE7-85E2-D073EA30A636}"/>
                  </a:ext>
                </a:extLst>
              </p:cNvPr>
              <p:cNvSpPr/>
              <p:nvPr/>
            </p:nvSpPr>
            <p:spPr>
              <a:xfrm>
                <a:off x="1002671" y="494143"/>
                <a:ext cx="2409455" cy="296412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7EB4574-B09E-4A8F-8F43-4ABDB0A5B501}"/>
                  </a:ext>
                </a:extLst>
              </p:cNvPr>
              <p:cNvSpPr/>
              <p:nvPr/>
            </p:nvSpPr>
            <p:spPr>
              <a:xfrm>
                <a:off x="2971800" y="3642935"/>
                <a:ext cx="2095500" cy="18745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5F96E9D-A1F5-4836-9ACD-D233F3315859}"/>
                  </a:ext>
                </a:extLst>
              </p:cNvPr>
              <p:cNvSpPr/>
              <p:nvPr/>
            </p:nvSpPr>
            <p:spPr>
              <a:xfrm>
                <a:off x="1005217" y="3620191"/>
                <a:ext cx="1794762" cy="189363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024D0C8-71DD-4824-98C8-AA31B8332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48" y="342898"/>
                <a:ext cx="4394447" cy="0"/>
              </a:xfrm>
              <a:prstGeom prst="line">
                <a:avLst/>
              </a:prstGeom>
              <a:ln w="19050">
                <a:solidFill>
                  <a:srgbClr val="DADAD8">
                    <a:alpha val="9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8AAAA49-CDB1-43A5-B3B4-10C487FBC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48" y="5705473"/>
                <a:ext cx="4394447" cy="0"/>
              </a:xfrm>
              <a:prstGeom prst="line">
                <a:avLst/>
              </a:prstGeom>
              <a:ln w="19050">
                <a:solidFill>
                  <a:srgbClr val="DADAD8">
                    <a:alpha val="9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990FDAF-02D9-422D-A042-5D36B2E44DEA}"/>
                  </a:ext>
                </a:extLst>
              </p:cNvPr>
              <p:cNvSpPr/>
              <p:nvPr/>
            </p:nvSpPr>
            <p:spPr>
              <a:xfrm>
                <a:off x="3088646" y="5842758"/>
                <a:ext cx="1969129" cy="43418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각 삼각형 34">
                <a:extLst>
                  <a:ext uri="{FF2B5EF4-FFF2-40B4-BE49-F238E27FC236}">
                    <a16:creationId xmlns:a16="http://schemas.microsoft.com/office/drawing/2014/main" id="{5C42065D-78A6-402C-A18A-CF0A79CEC9AA}"/>
                  </a:ext>
                </a:extLst>
              </p:cNvPr>
              <p:cNvSpPr/>
              <p:nvPr/>
            </p:nvSpPr>
            <p:spPr>
              <a:xfrm rot="10800000">
                <a:off x="4772025" y="5842758"/>
                <a:ext cx="285749" cy="250719"/>
              </a:xfrm>
              <a:prstGeom prst="rtTriangle">
                <a:avLst/>
              </a:prstGeom>
              <a:solidFill>
                <a:srgbClr val="345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DA47237-2A51-4407-8416-F03C38992D70}"/>
                  </a:ext>
                </a:extLst>
              </p:cNvPr>
              <p:cNvSpPr/>
              <p:nvPr/>
            </p:nvSpPr>
            <p:spPr>
              <a:xfrm>
                <a:off x="1002671" y="5842758"/>
                <a:ext cx="1969129" cy="43418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391C9687-062F-4F9B-87E5-8FAF3230DC8D}"/>
                  </a:ext>
                </a:extLst>
              </p:cNvPr>
              <p:cNvSpPr/>
              <p:nvPr/>
            </p:nvSpPr>
            <p:spPr>
              <a:xfrm rot="10800000">
                <a:off x="2686050" y="5842758"/>
                <a:ext cx="285749" cy="250719"/>
              </a:xfrm>
              <a:prstGeom prst="rtTriangle">
                <a:avLst/>
              </a:prstGeom>
              <a:solidFill>
                <a:srgbClr val="345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6B39A54-F2D5-470E-A008-974B2641F61D}"/>
                  </a:ext>
                </a:extLst>
              </p:cNvPr>
              <p:cNvSpPr/>
              <p:nvPr/>
            </p:nvSpPr>
            <p:spPr>
              <a:xfrm>
                <a:off x="3098172" y="6414231"/>
                <a:ext cx="1969129" cy="43418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6E788EDD-D7A5-4252-89DE-5178314D39B0}"/>
                  </a:ext>
                </a:extLst>
              </p:cNvPr>
              <p:cNvSpPr/>
              <p:nvPr/>
            </p:nvSpPr>
            <p:spPr>
              <a:xfrm rot="10800000">
                <a:off x="4781551" y="6414231"/>
                <a:ext cx="285749" cy="250719"/>
              </a:xfrm>
              <a:prstGeom prst="rtTriangle">
                <a:avLst/>
              </a:prstGeom>
              <a:solidFill>
                <a:srgbClr val="345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0C34267-2DB3-4D73-95AF-8CA9F1312F86}"/>
                  </a:ext>
                </a:extLst>
              </p:cNvPr>
              <p:cNvSpPr/>
              <p:nvPr/>
            </p:nvSpPr>
            <p:spPr>
              <a:xfrm>
                <a:off x="1012197" y="6414231"/>
                <a:ext cx="1969129" cy="43418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A125C119-2CEB-45A0-8B9C-C1CCD8C8304D}"/>
                  </a:ext>
                </a:extLst>
              </p:cNvPr>
              <p:cNvSpPr/>
              <p:nvPr/>
            </p:nvSpPr>
            <p:spPr>
              <a:xfrm rot="10800000">
                <a:off x="2695576" y="6414231"/>
                <a:ext cx="285749" cy="250719"/>
              </a:xfrm>
              <a:prstGeom prst="rtTriangle">
                <a:avLst/>
              </a:prstGeom>
              <a:solidFill>
                <a:srgbClr val="345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8867BC-1282-45CF-A8F8-4331E1DE901A}"/>
                </a:ext>
              </a:extLst>
            </p:cNvPr>
            <p:cNvSpPr txBox="1"/>
            <p:nvPr/>
          </p:nvSpPr>
          <p:spPr>
            <a:xfrm>
              <a:off x="4332303" y="2992971"/>
              <a:ext cx="1240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사진 검색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3A3585-2E44-4BFD-BFDA-6965258CC42C}"/>
                </a:ext>
              </a:extLst>
            </p:cNvPr>
            <p:cNvSpPr txBox="1"/>
            <p:nvPr/>
          </p:nvSpPr>
          <p:spPr>
            <a:xfrm>
              <a:off x="6148965" y="1790869"/>
              <a:ext cx="124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나의 정보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8BB383-1AE4-4A77-B493-85C07BAB2B58}"/>
                </a:ext>
              </a:extLst>
            </p:cNvPr>
            <p:cNvSpPr txBox="1"/>
            <p:nvPr/>
          </p:nvSpPr>
          <p:spPr>
            <a:xfrm>
              <a:off x="6149740" y="3115127"/>
              <a:ext cx="124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진료 달력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1722E9-CC41-4914-8207-8ED7A3DBB4D4}"/>
                </a:ext>
              </a:extLst>
            </p:cNvPr>
            <p:cNvSpPr txBox="1"/>
            <p:nvPr/>
          </p:nvSpPr>
          <p:spPr>
            <a:xfrm>
              <a:off x="4213601" y="5010764"/>
              <a:ext cx="124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 알림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DA3019-5520-4801-B56F-9C49AD45D464}"/>
                </a:ext>
              </a:extLst>
            </p:cNvPr>
            <p:cNvSpPr txBox="1"/>
            <p:nvPr/>
          </p:nvSpPr>
          <p:spPr>
            <a:xfrm>
              <a:off x="6243359" y="4396392"/>
              <a:ext cx="124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997E4-20B5-4927-80E1-D69ADF4DEFA5}"/>
                </a:ext>
              </a:extLst>
            </p:cNvPr>
            <p:cNvSpPr txBox="1"/>
            <p:nvPr/>
          </p:nvSpPr>
          <p:spPr>
            <a:xfrm>
              <a:off x="4249113" y="5803885"/>
              <a:ext cx="124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주변 약국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49856F-AA42-4969-878B-70D6634326D8}"/>
                </a:ext>
              </a:extLst>
            </p:cNvPr>
            <p:cNvSpPr txBox="1"/>
            <p:nvPr/>
          </p:nvSpPr>
          <p:spPr>
            <a:xfrm>
              <a:off x="5959402" y="5803885"/>
              <a:ext cx="124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약사와 상담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1ADEF-CFE4-468F-BD12-26B99803206B}"/>
                </a:ext>
              </a:extLst>
            </p:cNvPr>
            <p:cNvSpPr txBox="1"/>
            <p:nvPr/>
          </p:nvSpPr>
          <p:spPr>
            <a:xfrm>
              <a:off x="5959402" y="6347424"/>
              <a:ext cx="124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4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E0BC8FD-E1CF-4A6E-976F-F4266A7FB5C1}"/>
                </a:ext>
              </a:extLst>
            </p:cNvPr>
            <p:cNvSpPr txBox="1"/>
            <p:nvPr/>
          </p:nvSpPr>
          <p:spPr>
            <a:xfrm>
              <a:off x="4213601" y="6347424"/>
              <a:ext cx="124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E5E5E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4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23E42031-A978-4160-BAB7-52044F3D875A}"/>
              </a:ext>
            </a:extLst>
          </p:cNvPr>
          <p:cNvSpPr txBox="1"/>
          <p:nvPr/>
        </p:nvSpPr>
        <p:spPr>
          <a:xfrm>
            <a:off x="1673284" y="74572"/>
            <a:ext cx="12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6F6F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b="1" dirty="0">
              <a:solidFill>
                <a:srgbClr val="F6F6F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EF086-5C84-4F82-A95A-D2F06B6D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2062">
            <a:off x="306944" y="973828"/>
            <a:ext cx="812698" cy="812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0E4273-1BA8-4E55-8391-2ADB9EDBF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5" y="1631472"/>
            <a:ext cx="1169584" cy="11695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3A7624-CBA2-4F20-81F9-1020811B1F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64471">
            <a:off x="1135126" y="945732"/>
            <a:ext cx="941883" cy="9418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79558D-0974-468C-99AD-78D9BDCD0B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04" y="979305"/>
            <a:ext cx="844347" cy="84434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6EB473-7D5F-4015-A24C-545EACFEEA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90" y="2444301"/>
            <a:ext cx="554974" cy="55497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05264CF-A51B-4ECB-970E-D8FE555A343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9" y="3830300"/>
            <a:ext cx="1087579" cy="1087579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1A4E8CD8-BD22-4072-B34E-06E47028C575}"/>
              </a:ext>
            </a:extLst>
          </p:cNvPr>
          <p:cNvGrpSpPr/>
          <p:nvPr/>
        </p:nvGrpSpPr>
        <p:grpSpPr>
          <a:xfrm>
            <a:off x="3877336" y="0"/>
            <a:ext cx="3795320" cy="5909318"/>
            <a:chOff x="762219" y="70468"/>
            <a:chExt cx="3795320" cy="59093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7364EEB-CF70-4DE4-89A3-6D6648280D27}"/>
                </a:ext>
              </a:extLst>
            </p:cNvPr>
            <p:cNvSpPr/>
            <p:nvPr/>
          </p:nvSpPr>
          <p:spPr>
            <a:xfrm>
              <a:off x="781469" y="70468"/>
              <a:ext cx="3776070" cy="5612846"/>
            </a:xfrm>
            <a:prstGeom prst="rect">
              <a:avLst/>
            </a:prstGeom>
            <a:solidFill>
              <a:srgbClr val="345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9ACBF9-8FDE-433A-9199-D772DE693CC0}"/>
                </a:ext>
              </a:extLst>
            </p:cNvPr>
            <p:cNvSpPr/>
            <p:nvPr/>
          </p:nvSpPr>
          <p:spPr>
            <a:xfrm>
              <a:off x="781469" y="626993"/>
              <a:ext cx="3776070" cy="5352793"/>
            </a:xfrm>
            <a:prstGeom prst="rect">
              <a:avLst/>
            </a:prstGeom>
            <a:solidFill>
              <a:srgbClr val="F6F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7675893-38FE-4DE4-B11E-E20D4FE3DCA9}"/>
                </a:ext>
              </a:extLst>
            </p:cNvPr>
            <p:cNvCxnSpPr>
              <a:cxnSpLocks/>
            </p:cNvCxnSpPr>
            <p:nvPr/>
          </p:nvCxnSpPr>
          <p:spPr>
            <a:xfrm>
              <a:off x="781469" y="627504"/>
              <a:ext cx="3776070" cy="0"/>
            </a:xfrm>
            <a:prstGeom prst="line">
              <a:avLst/>
            </a:prstGeom>
            <a:ln w="19050">
              <a:solidFill>
                <a:srgbClr val="DADAD8">
                  <a:alpha val="9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곱하기 기호 86">
              <a:extLst>
                <a:ext uri="{FF2B5EF4-FFF2-40B4-BE49-F238E27FC236}">
                  <a16:creationId xmlns:a16="http://schemas.microsoft.com/office/drawing/2014/main" id="{BA62360B-7E40-42D8-B3D4-D726AB370D8B}"/>
                </a:ext>
              </a:extLst>
            </p:cNvPr>
            <p:cNvSpPr/>
            <p:nvPr/>
          </p:nvSpPr>
          <p:spPr>
            <a:xfrm>
              <a:off x="4096849" y="125640"/>
              <a:ext cx="383709" cy="413958"/>
            </a:xfrm>
            <a:prstGeom prst="mathMultiply">
              <a:avLst>
                <a:gd name="adj1" fmla="val 9030"/>
              </a:avLst>
            </a:prstGeom>
            <a:solidFill>
              <a:srgbClr val="F6F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위쪽 87">
              <a:extLst>
                <a:ext uri="{FF2B5EF4-FFF2-40B4-BE49-F238E27FC236}">
                  <a16:creationId xmlns:a16="http://schemas.microsoft.com/office/drawing/2014/main" id="{2F07524C-EE3C-4AF6-9F04-AAC6D6849305}"/>
                </a:ext>
              </a:extLst>
            </p:cNvPr>
            <p:cNvSpPr/>
            <p:nvPr/>
          </p:nvSpPr>
          <p:spPr>
            <a:xfrm rot="16200000">
              <a:off x="928284" y="178594"/>
              <a:ext cx="283248" cy="314832"/>
            </a:xfrm>
            <a:prstGeom prst="upArrow">
              <a:avLst>
                <a:gd name="adj1" fmla="val 44237"/>
                <a:gd name="adj2" fmla="val 45640"/>
              </a:avLst>
            </a:prstGeom>
            <a:solidFill>
              <a:srgbClr val="F6F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36E87D-44A4-4AEB-ACD2-5B55E5343843}"/>
                </a:ext>
              </a:extLst>
            </p:cNvPr>
            <p:cNvSpPr txBox="1"/>
            <p:nvPr/>
          </p:nvSpPr>
          <p:spPr>
            <a:xfrm>
              <a:off x="2129360" y="155561"/>
              <a:ext cx="1253537" cy="3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6F6F4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사진 검색</a:t>
              </a: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D55E2DB-109A-4C4A-A311-A090B0F64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49" t="10143" r="21435" b="47462"/>
            <a:stretch/>
          </p:blipFill>
          <p:spPr>
            <a:xfrm>
              <a:off x="781469" y="644088"/>
              <a:ext cx="3776070" cy="350353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5FE037-BEC7-47EA-8DA0-C18D748449CE}"/>
                </a:ext>
              </a:extLst>
            </p:cNvPr>
            <p:cNvSpPr txBox="1"/>
            <p:nvPr/>
          </p:nvSpPr>
          <p:spPr>
            <a:xfrm>
              <a:off x="1955804" y="4219749"/>
              <a:ext cx="1581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45E99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제품 기본정보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12C740D-020C-414D-A61F-DCCF5582CDC8}"/>
                </a:ext>
              </a:extLst>
            </p:cNvPr>
            <p:cNvCxnSpPr>
              <a:cxnSpLocks/>
            </p:cNvCxnSpPr>
            <p:nvPr/>
          </p:nvCxnSpPr>
          <p:spPr>
            <a:xfrm>
              <a:off x="762219" y="4175381"/>
              <a:ext cx="3776070" cy="0"/>
            </a:xfrm>
            <a:prstGeom prst="line">
              <a:avLst/>
            </a:prstGeom>
            <a:ln w="19050">
              <a:solidFill>
                <a:srgbClr val="DADAD8">
                  <a:alpha val="9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5F924FE-61EE-46BC-8DBF-6C9F9E949226}"/>
                </a:ext>
              </a:extLst>
            </p:cNvPr>
            <p:cNvCxnSpPr>
              <a:cxnSpLocks/>
            </p:cNvCxnSpPr>
            <p:nvPr/>
          </p:nvCxnSpPr>
          <p:spPr>
            <a:xfrm>
              <a:off x="781469" y="4673152"/>
              <a:ext cx="3776070" cy="0"/>
            </a:xfrm>
            <a:prstGeom prst="line">
              <a:avLst/>
            </a:prstGeom>
            <a:ln w="19050">
              <a:solidFill>
                <a:srgbClr val="DADAD8">
                  <a:alpha val="9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표 2">
            <a:extLst>
              <a:ext uri="{FF2B5EF4-FFF2-40B4-BE49-F238E27FC236}">
                <a16:creationId xmlns:a16="http://schemas.microsoft.com/office/drawing/2014/main" id="{819E54F3-8655-46DF-B75B-809B277C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99991"/>
              </p:ext>
            </p:extLst>
          </p:nvPr>
        </p:nvGraphicFramePr>
        <p:xfrm>
          <a:off x="3896586" y="4602684"/>
          <a:ext cx="3733744" cy="152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3923083119"/>
                    </a:ext>
                  </a:extLst>
                </a:gridCol>
                <a:gridCol w="2976189">
                  <a:extLst>
                    <a:ext uri="{9D8B030D-6E8A-4147-A177-3AD203B41FA5}">
                      <a16:colId xmlns:a16="http://schemas.microsoft.com/office/drawing/2014/main" val="151836758"/>
                    </a:ext>
                  </a:extLst>
                </a:gridCol>
              </a:tblGrid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아소티논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0234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성분정보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이소트레티노인</a:t>
                      </a:r>
                      <a:r>
                        <a:rPr lang="en-US" altLang="ko-KR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(Isotretinoin) 10mg</a:t>
                      </a:r>
                      <a:endParaRPr lang="ko-KR" altLang="en-US" sz="1100" b="1" dirty="0">
                        <a:solidFill>
                          <a:srgbClr val="5E5E5E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661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ATC</a:t>
                      </a:r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D10BA01</a:t>
                      </a:r>
                      <a:endParaRPr lang="ko-KR" altLang="en-US" sz="1100" b="1" dirty="0">
                        <a:solidFill>
                          <a:srgbClr val="5E5E5E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527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투여경로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경구</a:t>
                      </a:r>
                      <a:r>
                        <a:rPr lang="en-US" altLang="ko-KR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내용고형</a:t>
                      </a:r>
                      <a:r>
                        <a:rPr lang="en-US" altLang="ko-KR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rgbClr val="5E5E5E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14046"/>
                  </a:ext>
                </a:extLst>
              </a:tr>
              <a:tr h="433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보험정보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6435021 </a:t>
                      </a:r>
                      <a:r>
                        <a:rPr lang="ko-KR" altLang="en-US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ㅣ 급여 ㅣ </a:t>
                      </a:r>
                      <a:r>
                        <a:rPr lang="en-US" altLang="ko-KR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270</a:t>
                      </a:r>
                      <a:r>
                        <a:rPr lang="ko-KR" altLang="en-US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</a:t>
                      </a:r>
                      <a:r>
                        <a:rPr lang="en-US" altLang="ko-KR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/1</a:t>
                      </a:r>
                      <a:r>
                        <a:rPr lang="ko-KR" altLang="en-US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캡슐 ㅣ </a:t>
                      </a:r>
                      <a:r>
                        <a:rPr lang="en-US" altLang="ko-KR" sz="1000" b="1" dirty="0">
                          <a:solidFill>
                            <a:srgbClr val="5E5E5E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2018-03-19</a:t>
                      </a:r>
                      <a:endParaRPr lang="ko-KR" altLang="en-US" sz="1000" b="1" dirty="0">
                        <a:solidFill>
                          <a:srgbClr val="5E5E5E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61645"/>
                  </a:ext>
                </a:extLst>
              </a:tr>
            </a:tbl>
          </a:graphicData>
        </a:graphic>
      </p:graphicFrame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8994ABC-74F7-4588-9C6D-5E9280B1C2B3}"/>
              </a:ext>
            </a:extLst>
          </p:cNvPr>
          <p:cNvCxnSpPr>
            <a:cxnSpLocks/>
          </p:cNvCxnSpPr>
          <p:nvPr/>
        </p:nvCxnSpPr>
        <p:spPr>
          <a:xfrm>
            <a:off x="3899501" y="5963937"/>
            <a:ext cx="3776070" cy="0"/>
          </a:xfrm>
          <a:prstGeom prst="line">
            <a:avLst/>
          </a:prstGeom>
          <a:ln w="19050">
            <a:solidFill>
              <a:srgbClr val="DADAD8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9A8A73-BA92-457E-9DD0-4F98924F871C}"/>
              </a:ext>
            </a:extLst>
          </p:cNvPr>
          <p:cNvSpPr/>
          <p:nvPr/>
        </p:nvSpPr>
        <p:spPr>
          <a:xfrm>
            <a:off x="3896586" y="5981447"/>
            <a:ext cx="3776070" cy="845760"/>
          </a:xfrm>
          <a:prstGeom prst="rect">
            <a:avLst/>
          </a:prstGeom>
          <a:solidFill>
            <a:srgbClr val="F6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572FA37-5C31-4B05-B057-F17E895AB6A3}"/>
              </a:ext>
            </a:extLst>
          </p:cNvPr>
          <p:cNvSpPr/>
          <p:nvPr/>
        </p:nvSpPr>
        <p:spPr>
          <a:xfrm>
            <a:off x="5032792" y="6211305"/>
            <a:ext cx="1350140" cy="365056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보기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9A28369-2B63-4A34-A82E-454BABD9A308}"/>
              </a:ext>
            </a:extLst>
          </p:cNvPr>
          <p:cNvGrpSpPr/>
          <p:nvPr/>
        </p:nvGrpSpPr>
        <p:grpSpPr>
          <a:xfrm>
            <a:off x="7976572" y="0"/>
            <a:ext cx="3736852" cy="6827206"/>
            <a:chOff x="1553920" y="30794"/>
            <a:chExt cx="3736852" cy="682720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3C24A70-50B4-441F-8025-5E9BD2FC78FF}"/>
                </a:ext>
              </a:extLst>
            </p:cNvPr>
            <p:cNvSpPr/>
            <p:nvPr/>
          </p:nvSpPr>
          <p:spPr>
            <a:xfrm>
              <a:off x="1553920" y="30794"/>
              <a:ext cx="3736852" cy="6073822"/>
            </a:xfrm>
            <a:prstGeom prst="rect">
              <a:avLst/>
            </a:prstGeom>
            <a:solidFill>
              <a:srgbClr val="345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4A00F0A-3DFC-4343-87D8-9782870CA882}"/>
                </a:ext>
              </a:extLst>
            </p:cNvPr>
            <p:cNvSpPr/>
            <p:nvPr/>
          </p:nvSpPr>
          <p:spPr>
            <a:xfrm>
              <a:off x="1553920" y="633025"/>
              <a:ext cx="3736852" cy="6224975"/>
            </a:xfrm>
            <a:prstGeom prst="rect">
              <a:avLst/>
            </a:prstGeom>
            <a:solidFill>
              <a:srgbClr val="F6F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2261F1A-D2E5-412A-8236-DE44B62CFF32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20" y="625211"/>
              <a:ext cx="3736852" cy="0"/>
            </a:xfrm>
            <a:prstGeom prst="line">
              <a:avLst/>
            </a:prstGeom>
            <a:ln w="19050">
              <a:solidFill>
                <a:srgbClr val="DADAD8">
                  <a:alpha val="9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5CBD76A6-A7E0-44AC-8478-B1D9D07B2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54" y="978856"/>
            <a:ext cx="1267427" cy="1714500"/>
          </a:xfrm>
          <a:prstGeom prst="rect">
            <a:avLst/>
          </a:prstGeom>
          <a:ln w="31750">
            <a:solidFill>
              <a:srgbClr val="DADAD8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2F2DA6A-3596-4FB1-8CED-6BB2F00ED3D5}"/>
              </a:ext>
            </a:extLst>
          </p:cNvPr>
          <p:cNvSpPr txBox="1"/>
          <p:nvPr/>
        </p:nvSpPr>
        <p:spPr>
          <a:xfrm>
            <a:off x="9276929" y="2853116"/>
            <a:ext cx="158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이소티논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2C53B1-7B49-475B-8F83-BF64FB662AA8}"/>
              </a:ext>
            </a:extLst>
          </p:cNvPr>
          <p:cNvCxnSpPr>
            <a:cxnSpLocks/>
          </p:cNvCxnSpPr>
          <p:nvPr/>
        </p:nvCxnSpPr>
        <p:spPr>
          <a:xfrm>
            <a:off x="7976572" y="5729397"/>
            <a:ext cx="3736852" cy="0"/>
          </a:xfrm>
          <a:prstGeom prst="line">
            <a:avLst/>
          </a:prstGeom>
          <a:ln w="9525">
            <a:solidFill>
              <a:srgbClr val="DADAD8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표 106">
            <a:extLst>
              <a:ext uri="{FF2B5EF4-FFF2-40B4-BE49-F238E27FC236}">
                <a16:creationId xmlns:a16="http://schemas.microsoft.com/office/drawing/2014/main" id="{BB2D1EE7-B62F-45CB-858F-D56041BC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51591"/>
              </p:ext>
            </p:extLst>
          </p:nvPr>
        </p:nvGraphicFramePr>
        <p:xfrm>
          <a:off x="8016504" y="3476086"/>
          <a:ext cx="3639769" cy="312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9967">
                  <a:extLst>
                    <a:ext uri="{9D8B030D-6E8A-4147-A177-3AD203B41FA5}">
                      <a16:colId xmlns:a16="http://schemas.microsoft.com/office/drawing/2014/main" val="2617719852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2630234268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1732959683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2602524954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948149796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1710975908"/>
                    </a:ext>
                  </a:extLst>
                </a:gridCol>
                <a:gridCol w="519967">
                  <a:extLst>
                    <a:ext uri="{9D8B030D-6E8A-4147-A177-3AD203B41FA5}">
                      <a16:colId xmlns:a16="http://schemas.microsoft.com/office/drawing/2014/main" val="1730615651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E5E5E"/>
                          </a:solidFill>
                        </a:rPr>
                        <a:t>기본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E5E5E"/>
                          </a:solidFill>
                        </a:rPr>
                        <a:t>식별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E5E5E"/>
                          </a:solidFill>
                        </a:rPr>
                        <a:t>효능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E5E5E"/>
                          </a:solidFill>
                        </a:rPr>
                        <a:t>용법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E5E5E"/>
                          </a:solidFill>
                        </a:rPr>
                        <a:t>주의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복약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5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5E5E5E"/>
                          </a:solidFill>
                        </a:rPr>
                        <a:t>DUR</a:t>
                      </a:r>
                      <a:endParaRPr lang="ko-KR" altLang="en-US" sz="1200" dirty="0">
                        <a:solidFill>
                          <a:srgbClr val="5E5E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90393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8BE51B93-F0E9-4B0C-8A37-CBE5D87552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63" t="24444" r="29249" b="60833"/>
          <a:stretch/>
        </p:blipFill>
        <p:spPr>
          <a:xfrm>
            <a:off x="8039340" y="3886641"/>
            <a:ext cx="2438341" cy="9433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B948F33-728F-412B-A356-8ECAD5133D14}"/>
              </a:ext>
            </a:extLst>
          </p:cNvPr>
          <p:cNvSpPr txBox="1"/>
          <p:nvPr/>
        </p:nvSpPr>
        <p:spPr>
          <a:xfrm>
            <a:off x="7976572" y="4946480"/>
            <a:ext cx="311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약은 무슨 약입니까 </a:t>
            </a:r>
            <a:r>
              <a:rPr lang="en-US" altLang="ko-KR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1400" b="1" dirty="0">
              <a:solidFill>
                <a:srgbClr val="345E9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CEEA01-6960-49DC-9FF2-FA1E00E7EFDE}"/>
              </a:ext>
            </a:extLst>
          </p:cNvPr>
          <p:cNvSpPr txBox="1"/>
          <p:nvPr/>
        </p:nvSpPr>
        <p:spPr>
          <a:xfrm>
            <a:off x="7986097" y="5241360"/>
            <a:ext cx="373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피부 각질층을 얇게하고 피지선의 활성을 억제하여 여드름을 치료하는 약입니다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100" b="1" dirty="0">
              <a:solidFill>
                <a:srgbClr val="5E5E5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CF1191-E777-46AE-9771-1C8FA1EE6B1A}"/>
              </a:ext>
            </a:extLst>
          </p:cNvPr>
          <p:cNvSpPr txBox="1"/>
          <p:nvPr/>
        </p:nvSpPr>
        <p:spPr>
          <a:xfrm>
            <a:off x="7976572" y="5784368"/>
            <a:ext cx="311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약은 어떻게 복용합니까 </a:t>
            </a:r>
            <a:r>
              <a:rPr lang="en-US" altLang="ko-KR" sz="1400" b="1" dirty="0">
                <a:solidFill>
                  <a:srgbClr val="345E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1400" b="1" dirty="0">
              <a:solidFill>
                <a:srgbClr val="345E9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BCCA43-BDBC-4371-B46B-5DE14A944F26}"/>
              </a:ext>
            </a:extLst>
          </p:cNvPr>
          <p:cNvSpPr txBox="1"/>
          <p:nvPr/>
        </p:nvSpPr>
        <p:spPr>
          <a:xfrm>
            <a:off x="7986097" y="6087257"/>
            <a:ext cx="373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식사와 함께 복용하세요 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임산부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수유부는 투여하지 마세요 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약 투여 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전부터 투여 중지 후 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개월까지 피임하세요 </a:t>
            </a:r>
            <a:r>
              <a:rPr lang="en-US" altLang="ko-KR" sz="1100" b="1" dirty="0">
                <a:solidFill>
                  <a:srgbClr val="5E5E5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100" b="1" dirty="0">
              <a:solidFill>
                <a:srgbClr val="5E5E5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587B635-A91B-477E-A3C2-243C78BED2F3}"/>
              </a:ext>
            </a:extLst>
          </p:cNvPr>
          <p:cNvCxnSpPr>
            <a:cxnSpLocks/>
          </p:cNvCxnSpPr>
          <p:nvPr/>
        </p:nvCxnSpPr>
        <p:spPr>
          <a:xfrm>
            <a:off x="7976572" y="3338951"/>
            <a:ext cx="3736852" cy="0"/>
          </a:xfrm>
          <a:prstGeom prst="line">
            <a:avLst/>
          </a:prstGeom>
          <a:ln w="19050">
            <a:solidFill>
              <a:srgbClr val="DADAD8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6ECD5C6-70A8-42F2-9505-F96A2A253178}"/>
              </a:ext>
            </a:extLst>
          </p:cNvPr>
          <p:cNvSpPr txBox="1"/>
          <p:nvPr/>
        </p:nvSpPr>
        <p:spPr>
          <a:xfrm>
            <a:off x="9813394" y="94768"/>
            <a:ext cx="12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6F6F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b="1" dirty="0">
              <a:solidFill>
                <a:srgbClr val="F6F6F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98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106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함초롬돋움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지현</dc:creator>
  <cp:lastModifiedBy>김 지현</cp:lastModifiedBy>
  <cp:revision>48</cp:revision>
  <dcterms:created xsi:type="dcterms:W3CDTF">2020-01-15T16:04:33Z</dcterms:created>
  <dcterms:modified xsi:type="dcterms:W3CDTF">2020-01-15T18:45:08Z</dcterms:modified>
</cp:coreProperties>
</file>