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B8B4-F65D-4785-85DD-9F2749BA50E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675720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Excited States</a:t>
            </a:r>
            <a:r>
              <a:rPr lang="pt-BR" sz="4000" i="1" dirty="0"/>
              <a:t> and </a:t>
            </a:r>
            <a:r>
              <a:rPr lang="pt-BR" sz="4000" i="1" dirty="0">
                <a:solidFill>
                  <a:srgbClr val="008000"/>
                </a:solidFill>
              </a:rPr>
              <a:t>Nonadiabatic Dynamics</a:t>
            </a:r>
          </a:p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CyberTraining </a:t>
            </a:r>
            <a:r>
              <a:rPr lang="pt-BR" sz="4000" i="1" dirty="0"/>
              <a:t>School/Workshop 2022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4, 2022</a:t>
            </a:r>
          </a:p>
        </p:txBody>
      </p:sp>
    </p:spTree>
    <p:extLst>
      <p:ext uri="{BB962C8B-B14F-4D97-AF65-F5344CB8AC3E}">
        <p14:creationId xmlns:p14="http://schemas.microsoft.com/office/powerpoint/2010/main" val="305407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Fundamentals of DVR </a:t>
            </a:r>
            <a:r>
              <a:rPr lang="pt-BR" sz="4000" i="1" dirty="0"/>
              <a:t>with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05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8C3A83-9D52-F3BA-7D5C-D4ED54B7CCEA}"/>
                  </a:ext>
                </a:extLst>
              </p:cNvPr>
              <p:cNvSpPr txBox="1"/>
              <p:nvPr/>
            </p:nvSpPr>
            <p:spPr>
              <a:xfrm>
                <a:off x="134965" y="1390210"/>
                <a:ext cx="4924800" cy="699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8C3A83-9D52-F3BA-7D5C-D4ED54B7C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5" y="1390210"/>
                <a:ext cx="4924800" cy="699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99D858-39BA-7A3E-8370-F07F74E19648}"/>
              </a:ext>
            </a:extLst>
          </p:cNvPr>
          <p:cNvSpPr txBox="1"/>
          <p:nvPr/>
        </p:nvSpPr>
        <p:spPr>
          <a:xfrm>
            <a:off x="786581" y="723045"/>
            <a:ext cx="36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Wavefunction is discretized on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FC57A7-1903-2391-F7AA-347626A64A49}"/>
                  </a:ext>
                </a:extLst>
              </p:cNvPr>
              <p:cNvSpPr txBox="1"/>
              <p:nvPr/>
            </p:nvSpPr>
            <p:spPr>
              <a:xfrm>
                <a:off x="5378245" y="1142614"/>
                <a:ext cx="6129563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PSI_dia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𝑁𝑝𝑡𝑠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𝑁𝑝𝑡𝑠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FC57A7-1903-2391-F7AA-347626A6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45" y="1142614"/>
                <a:ext cx="6129563" cy="984052"/>
              </a:xfrm>
              <a:prstGeom prst="rect">
                <a:avLst/>
              </a:prstGeom>
              <a:blipFill>
                <a:blip r:embed="rId3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DE47B5-D2BE-E498-E59F-B9809AD9942D}"/>
                  </a:ext>
                </a:extLst>
              </p:cNvPr>
              <p:cNvSpPr txBox="1"/>
              <p:nvPr/>
            </p:nvSpPr>
            <p:spPr>
              <a:xfrm>
                <a:off x="3077496" y="4549859"/>
                <a:ext cx="8950381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DE47B5-D2BE-E498-E59F-B9809AD9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96" y="4549859"/>
                <a:ext cx="8950381" cy="663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25D1FC-984B-128C-B118-D1ADF46551E6}"/>
                  </a:ext>
                </a:extLst>
              </p:cNvPr>
              <p:cNvSpPr txBox="1"/>
              <p:nvPr/>
            </p:nvSpPr>
            <p:spPr>
              <a:xfrm>
                <a:off x="1071716" y="5940295"/>
                <a:ext cx="9733936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25D1FC-984B-128C-B118-D1ADF4655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6" y="5940295"/>
                <a:ext cx="9733936" cy="663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D6EFAB-B3A1-00EE-1E28-932AE4EBA770}"/>
              </a:ext>
            </a:extLst>
          </p:cNvPr>
          <p:cNvSpPr txBox="1"/>
          <p:nvPr/>
        </p:nvSpPr>
        <p:spPr>
          <a:xfrm>
            <a:off x="349651" y="4697014"/>
            <a:ext cx="100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DC804-E053-4D60-52B2-B781BDE7FBCE}"/>
              </a:ext>
            </a:extLst>
          </p:cNvPr>
          <p:cNvSpPr txBox="1"/>
          <p:nvPr/>
        </p:nvSpPr>
        <p:spPr>
          <a:xfrm>
            <a:off x="349651" y="5444976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elements of operators</a:t>
            </a:r>
          </a:p>
        </p:txBody>
      </p:sp>
      <p:pic>
        <p:nvPicPr>
          <p:cNvPr id="13" name="Picture 7" descr="Image result for ub logo">
            <a:extLst>
              <a:ext uri="{FF2B5EF4-FFF2-40B4-BE49-F238E27FC236}">
                <a16:creationId xmlns:a16="http://schemas.microsoft.com/office/drawing/2014/main" id="{07A0C316-899A-324B-9CDE-9592EF0E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F752E96A-864D-EAC5-03D5-65EF15470369}"/>
              </a:ext>
            </a:extLst>
          </p:cNvPr>
          <p:cNvSpPr/>
          <p:nvPr/>
        </p:nvSpPr>
        <p:spPr>
          <a:xfrm rot="5400000">
            <a:off x="8450211" y="-128977"/>
            <a:ext cx="607142" cy="5008305"/>
          </a:xfrm>
          <a:prstGeom prst="rightBrace">
            <a:avLst>
              <a:gd name="adj1" fmla="val 48819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C1E7D-66E7-70D1-1910-CA6A31A29EE9}"/>
              </a:ext>
            </a:extLst>
          </p:cNvPr>
          <p:cNvSpPr txBox="1"/>
          <p:nvPr/>
        </p:nvSpPr>
        <p:spPr>
          <a:xfrm>
            <a:off x="4608322" y="2687487"/>
            <a:ext cx="752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Libra, any N-dimensional grid is “linearized” this way via a mapping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D6FDA-92DD-AFD9-21C1-2DD52EF54525}"/>
              </a:ext>
            </a:extLst>
          </p:cNvPr>
          <p:cNvSpPr txBox="1"/>
          <p:nvPr/>
        </p:nvSpPr>
        <p:spPr>
          <a:xfrm>
            <a:off x="3293085" y="101191"/>
            <a:ext cx="560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Wavefunction is discretized on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2D5C5-E382-1DE5-F965-391166972029}"/>
                  </a:ext>
                </a:extLst>
              </p:cNvPr>
              <p:cNvSpPr txBox="1"/>
              <p:nvPr/>
            </p:nvSpPr>
            <p:spPr>
              <a:xfrm>
                <a:off x="349651" y="3370600"/>
                <a:ext cx="924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could be thought of as using the basis of grid-point functions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2D5C5-E382-1DE5-F965-39116697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1" y="3370600"/>
                <a:ext cx="9246506" cy="369332"/>
              </a:xfrm>
              <a:prstGeom prst="rect">
                <a:avLst/>
              </a:prstGeom>
              <a:blipFill>
                <a:blip r:embed="rId7"/>
                <a:stretch>
                  <a:fillRect l="-527" t="-119672" r="-1516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D9F10-CDDD-9173-2485-65C5081532DE}"/>
              </a:ext>
            </a:extLst>
          </p:cNvPr>
          <p:cNvSpPr txBox="1"/>
          <p:nvPr/>
        </p:nvSpPr>
        <p:spPr>
          <a:xfrm>
            <a:off x="3293085" y="101191"/>
            <a:ext cx="404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Momentum representation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D8F0CF6D-F70F-E084-40F7-752B6E28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FC3B7-597B-F33B-982B-5B301815F14F}"/>
              </a:ext>
            </a:extLst>
          </p:cNvPr>
          <p:cNvSpPr txBox="1"/>
          <p:nvPr/>
        </p:nvSpPr>
        <p:spPr>
          <a:xfrm>
            <a:off x="7148880" y="996041"/>
            <a:ext cx="3371637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Reciprocal-space (momentum) wavefunction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C9FFE0-55B8-8D11-BF40-557323ADF24A}"/>
                  </a:ext>
                </a:extLst>
              </p:cNvPr>
              <p:cNvSpPr txBox="1"/>
              <p:nvPr/>
            </p:nvSpPr>
            <p:spPr>
              <a:xfrm>
                <a:off x="1011307" y="1771754"/>
                <a:ext cx="4306529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C9FFE0-55B8-8D11-BF40-557323AD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07" y="1771754"/>
                <a:ext cx="4306529" cy="658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76809F-3734-BC8D-6EF0-0B5A7DE89B83}"/>
                  </a:ext>
                </a:extLst>
              </p:cNvPr>
              <p:cNvSpPr txBox="1"/>
              <p:nvPr/>
            </p:nvSpPr>
            <p:spPr>
              <a:xfrm>
                <a:off x="6874166" y="1771754"/>
                <a:ext cx="3726426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76809F-3734-BC8D-6EF0-0B5A7DE8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66" y="1771754"/>
                <a:ext cx="3726426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898F99A-0328-8679-FF7E-17B84CB7A22B}"/>
              </a:ext>
            </a:extLst>
          </p:cNvPr>
          <p:cNvSpPr txBox="1"/>
          <p:nvPr/>
        </p:nvSpPr>
        <p:spPr>
          <a:xfrm>
            <a:off x="1478754" y="996040"/>
            <a:ext cx="3371637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Real-space (coordinate) wavefunction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CC0B03-FF9E-D0B9-D483-D596D97FC0D6}"/>
                  </a:ext>
                </a:extLst>
              </p:cNvPr>
              <p:cNvSpPr txBox="1"/>
              <p:nvPr/>
            </p:nvSpPr>
            <p:spPr>
              <a:xfrm>
                <a:off x="1011307" y="3181653"/>
                <a:ext cx="10520516" cy="319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𝑖𝑥𝑘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𝑖𝑥𝑘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𝑖𝑥𝑘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𝑑𝑘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nary>
                                    <m:naryPr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𝑖𝑥𝑘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𝑑𝑥𝑑𝑘𝑑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𝑖𝑥𝑘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𝑖𝑥𝑘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𝑑𝑘𝑑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𝑑𝑘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CC0B03-FF9E-D0B9-D483-D596D97F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07" y="3181653"/>
                <a:ext cx="10520516" cy="3198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4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BC869-601D-BA4B-A76D-4F92BCCADBE9}"/>
                  </a:ext>
                </a:extLst>
              </p:cNvPr>
              <p:cNvSpPr txBox="1"/>
              <p:nvPr/>
            </p:nvSpPr>
            <p:spPr>
              <a:xfrm>
                <a:off x="609598" y="3429000"/>
                <a:ext cx="10972800" cy="1461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BC869-601D-BA4B-A76D-4F92BCCA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3429000"/>
                <a:ext cx="10972800" cy="1461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AEC1AC-8A6C-A596-BF51-7A442005D5B4}"/>
              </a:ext>
            </a:extLst>
          </p:cNvPr>
          <p:cNvSpPr txBox="1"/>
          <p:nvPr/>
        </p:nvSpPr>
        <p:spPr>
          <a:xfrm>
            <a:off x="4118994" y="1230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 of the TD-SE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BC6B9989-5A62-D6BD-4B63-61E97AC7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80C14-73AD-10FE-5333-4A6E5E604BF1}"/>
                  </a:ext>
                </a:extLst>
              </p:cNvPr>
              <p:cNvSpPr txBox="1"/>
              <p:nvPr/>
            </p:nvSpPr>
            <p:spPr>
              <a:xfrm>
                <a:off x="4280813" y="1097682"/>
                <a:ext cx="4181529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80C14-73AD-10FE-5333-4A6E5E604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13" y="1097682"/>
                <a:ext cx="4181529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E8BA6-DBFE-997A-70F1-AD09AB6382CA}"/>
                  </a:ext>
                </a:extLst>
              </p:cNvPr>
              <p:cNvSpPr txBox="1"/>
              <p:nvPr/>
            </p:nvSpPr>
            <p:spPr>
              <a:xfrm>
                <a:off x="-169258" y="4890234"/>
                <a:ext cx="12530511" cy="743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−[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E8BA6-DBFE-997A-70F1-AD09AB63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258" y="4890234"/>
                <a:ext cx="12530511" cy="743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EBF26B0-67F5-0830-DC79-AEB38DD98A73}"/>
              </a:ext>
            </a:extLst>
          </p:cNvPr>
          <p:cNvSpPr txBox="1"/>
          <p:nvPr/>
        </p:nvSpPr>
        <p:spPr>
          <a:xfrm>
            <a:off x="3645198" y="2373242"/>
            <a:ext cx="4901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Finite difference evaluation of the derivatives</a:t>
            </a:r>
          </a:p>
        </p:txBody>
      </p:sp>
    </p:spTree>
    <p:extLst>
      <p:ext uri="{BB962C8B-B14F-4D97-AF65-F5344CB8AC3E}">
        <p14:creationId xmlns:p14="http://schemas.microsoft.com/office/powerpoint/2010/main" val="349771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E52B1-9501-E1CA-3F4A-2BADEFD5C593}"/>
                  </a:ext>
                </a:extLst>
              </p:cNvPr>
              <p:cNvSpPr txBox="1"/>
              <p:nvPr/>
            </p:nvSpPr>
            <p:spPr>
              <a:xfrm>
                <a:off x="4118994" y="840321"/>
                <a:ext cx="3884525" cy="503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E52B1-9501-E1CA-3F4A-2BADEFD5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94" y="840321"/>
                <a:ext cx="3884525" cy="503856"/>
              </a:xfrm>
              <a:prstGeom prst="rect">
                <a:avLst/>
              </a:prstGeom>
              <a:blipFill>
                <a:blip r:embed="rId2"/>
                <a:stretch>
                  <a:fillRect t="-72289" r="-12088" b="-1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294D47-DEFA-F657-4D7A-97E7A7F7742D}"/>
              </a:ext>
            </a:extLst>
          </p:cNvPr>
          <p:cNvSpPr txBox="1"/>
          <p:nvPr/>
        </p:nvSpPr>
        <p:spPr>
          <a:xfrm>
            <a:off x="4118994" y="1230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 of the TD-SE</a:t>
            </a:r>
          </a:p>
        </p:txBody>
      </p:sp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7D9B896A-C53E-F254-34C3-2EB89666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97101-E6AF-3657-A627-EB40AA9BD8E4}"/>
              </a:ext>
            </a:extLst>
          </p:cNvPr>
          <p:cNvSpPr txBox="1"/>
          <p:nvPr/>
        </p:nvSpPr>
        <p:spPr>
          <a:xfrm>
            <a:off x="3808620" y="1476005"/>
            <a:ext cx="4505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Split-operator method  (</a:t>
            </a:r>
            <a:r>
              <a:rPr lang="en-US" sz="2000" dirty="0" err="1">
                <a:solidFill>
                  <a:srgbClr val="0000FF"/>
                </a:solidFill>
              </a:rPr>
              <a:t>Kosloff</a:t>
            </a:r>
            <a:r>
              <a:rPr lang="en-US" sz="2000" dirty="0">
                <a:solidFill>
                  <a:srgbClr val="0000FF"/>
                </a:solidFill>
              </a:rPr>
              <a:t> &amp; </a:t>
            </a:r>
            <a:r>
              <a:rPr lang="en-US" sz="2000" dirty="0" err="1">
                <a:solidFill>
                  <a:srgbClr val="0000FF"/>
                </a:solidFill>
              </a:rPr>
              <a:t>Kosloff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649B2E-F7B9-7167-EEF4-E916325DC82A}"/>
                  </a:ext>
                </a:extLst>
              </p:cNvPr>
              <p:cNvSpPr txBox="1"/>
              <p:nvPr/>
            </p:nvSpPr>
            <p:spPr>
              <a:xfrm>
                <a:off x="684162" y="2007943"/>
                <a:ext cx="10517238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649B2E-F7B9-7167-EEF4-E916325D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2" y="2007943"/>
                <a:ext cx="10517238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ED0A0-BE60-BC8E-6A03-D6FAF2C39F60}"/>
                  </a:ext>
                </a:extLst>
              </p:cNvPr>
              <p:cNvSpPr txBox="1"/>
              <p:nvPr/>
            </p:nvSpPr>
            <p:spPr>
              <a:xfrm>
                <a:off x="-120790" y="3126307"/>
                <a:ext cx="11822147" cy="1410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′)=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d>
                        <m:dPr>
                          <m:begChr m:val="⟨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2ℏ</m:t>
                                          </m:r>
                                        </m:den>
                                      </m:f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2ℏ</m:t>
                                          </m:r>
                                        </m:den>
                                      </m:f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2ℏ</m:t>
                                              </m:r>
                                            </m:den>
                                          </m:f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ED0A0-BE60-BC8E-6A03-D6FAF2C39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90" y="3126307"/>
                <a:ext cx="11822147" cy="1410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0F479-ED33-C84E-1D18-42276D9E6304}"/>
                  </a:ext>
                </a:extLst>
              </p:cNvPr>
              <p:cNvSpPr txBox="1"/>
              <p:nvPr/>
            </p:nvSpPr>
            <p:spPr>
              <a:xfrm>
                <a:off x="393289" y="4838509"/>
                <a:ext cx="11556903" cy="157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2ℏ</m:t>
                                          </m:r>
                                        </m:den>
                                      </m:f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0F479-ED33-C84E-1D18-42276D9E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89" y="4838509"/>
                <a:ext cx="11556903" cy="1575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7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Fundamentals of HEOM </a:t>
            </a:r>
            <a:r>
              <a:rPr lang="pt-BR" sz="4000" i="1" dirty="0"/>
              <a:t>with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2FE5F-6448-150B-1A8B-A0B058C886D1}"/>
              </a:ext>
            </a:extLst>
          </p:cNvPr>
          <p:cNvSpPr txBox="1"/>
          <p:nvPr/>
        </p:nvSpPr>
        <p:spPr>
          <a:xfrm>
            <a:off x="1248697" y="4748411"/>
            <a:ext cx="969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https://compchem-cybertraining.github.io/Cyber_Training_Workshop_2021/files/Jain-HEOM.pdf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E57C-9F08-B6EF-462C-25BB1470EE4A}"/>
              </a:ext>
            </a:extLst>
          </p:cNvPr>
          <p:cNvSpPr txBox="1"/>
          <p:nvPr/>
        </p:nvSpPr>
        <p:spPr>
          <a:xfrm>
            <a:off x="5220929" y="3972233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here</a:t>
            </a:r>
          </a:p>
        </p:txBody>
      </p:sp>
    </p:spTree>
    <p:extLst>
      <p:ext uri="{BB962C8B-B14F-4D97-AF65-F5344CB8AC3E}">
        <p14:creationId xmlns:p14="http://schemas.microsoft.com/office/powerpoint/2010/main" val="97142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17</cp:revision>
  <dcterms:created xsi:type="dcterms:W3CDTF">2022-01-13T14:05:34Z</dcterms:created>
  <dcterms:modified xsi:type="dcterms:W3CDTF">2022-07-06T01:21:41Z</dcterms:modified>
</cp:coreProperties>
</file>